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48"/>
  </p:notesMasterIdLst>
  <p:handoutMasterIdLst>
    <p:handoutMasterId r:id="rId49"/>
  </p:handoutMasterIdLst>
  <p:sldIdLst>
    <p:sldId id="299" r:id="rId2"/>
    <p:sldId id="325" r:id="rId3"/>
    <p:sldId id="300" r:id="rId4"/>
    <p:sldId id="266" r:id="rId5"/>
    <p:sldId id="461" r:id="rId6"/>
    <p:sldId id="534" r:id="rId7"/>
    <p:sldId id="535" r:id="rId8"/>
    <p:sldId id="536" r:id="rId9"/>
    <p:sldId id="537" r:id="rId10"/>
    <p:sldId id="538" r:id="rId11"/>
    <p:sldId id="539" r:id="rId12"/>
    <p:sldId id="540" r:id="rId13"/>
    <p:sldId id="541" r:id="rId14"/>
    <p:sldId id="542" r:id="rId15"/>
    <p:sldId id="543" r:id="rId16"/>
    <p:sldId id="544" r:id="rId17"/>
    <p:sldId id="506" r:id="rId18"/>
    <p:sldId id="545" r:id="rId19"/>
    <p:sldId id="546" r:id="rId20"/>
    <p:sldId id="547" r:id="rId21"/>
    <p:sldId id="548" r:id="rId22"/>
    <p:sldId id="549" r:id="rId23"/>
    <p:sldId id="550" r:id="rId24"/>
    <p:sldId id="551" r:id="rId25"/>
    <p:sldId id="552" r:id="rId26"/>
    <p:sldId id="553" r:id="rId27"/>
    <p:sldId id="554" r:id="rId28"/>
    <p:sldId id="507" r:id="rId29"/>
    <p:sldId id="555" r:id="rId30"/>
    <p:sldId id="556" r:id="rId31"/>
    <p:sldId id="557" r:id="rId32"/>
    <p:sldId id="558" r:id="rId33"/>
    <p:sldId id="559" r:id="rId34"/>
    <p:sldId id="560" r:id="rId35"/>
    <p:sldId id="561" r:id="rId36"/>
    <p:sldId id="562" r:id="rId37"/>
    <p:sldId id="563" r:id="rId38"/>
    <p:sldId id="564" r:id="rId39"/>
    <p:sldId id="521" r:id="rId40"/>
    <p:sldId id="565" r:id="rId41"/>
    <p:sldId id="566" r:id="rId42"/>
    <p:sldId id="567" r:id="rId43"/>
    <p:sldId id="568" r:id="rId44"/>
    <p:sldId id="321" r:id="rId45"/>
    <p:sldId id="339" r:id="rId46"/>
    <p:sldId id="340"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 id="1" name="Amanda Lyon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082" autoAdjust="0"/>
    <p:restoredTop sz="93792" autoAdjust="0"/>
  </p:normalViewPr>
  <p:slideViewPr>
    <p:cSldViewPr>
      <p:cViewPr>
        <p:scale>
          <a:sx n="75" d="100"/>
          <a:sy n="75" d="100"/>
        </p:scale>
        <p:origin x="-1176"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defRPr>
            </a:lvl1pPr>
          </a:lstStyle>
          <a:p>
            <a:pPr>
              <a:defRPr/>
            </a:pPr>
            <a:endParaRPr 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defRPr>
            </a:lvl1pPr>
          </a:lstStyle>
          <a:p>
            <a:pPr>
              <a:defRPr/>
            </a:pPr>
            <a:endParaRPr 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CC30EE3-6431-46A5-93EE-EEFEEEE25D3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CAFC446-D483-492E-9E3F-B88A8B3F0AB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F13AE7CF-0946-4698-A2F6-522550860BE3}"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smtClean="0"/>
          </a:p>
        </p:txBody>
      </p:sp>
      <p:sp>
        <p:nvSpPr>
          <p:cNvPr id="19459" name="Slide Number Placeholder 3"/>
          <p:cNvSpPr>
            <a:spLocks noGrp="1"/>
          </p:cNvSpPr>
          <p:nvPr>
            <p:ph type="sldNum" sz="quarter" idx="5"/>
          </p:nvPr>
        </p:nvSpPr>
        <p:spPr>
          <a:noFill/>
        </p:spPr>
        <p:txBody>
          <a:bodyPr/>
          <a:lstStyle/>
          <a:p>
            <a:fld id="{E316B774-AF4B-4E91-A2B7-C0AE6DC390A6}"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pic>
        <p:nvPicPr>
          <p:cNvPr id="10" name="Picture 12"/>
          <p:cNvPicPr>
            <a:picLocks noChangeAspect="1" noChangeArrowheads="1"/>
          </p:cNvPicPr>
          <p:nvPr userDrawn="1"/>
        </p:nvPicPr>
        <p:blipFill>
          <a:blip r:embed="rId2"/>
          <a:srcRect/>
          <a:stretch>
            <a:fillRect/>
          </a:stretch>
        </p:blipFill>
        <p:spPr bwMode="auto">
          <a:xfrm>
            <a:off x="0" y="0"/>
            <a:ext cx="593725" cy="6858000"/>
          </a:xfrm>
          <a:prstGeom prst="rect">
            <a:avLst/>
          </a:prstGeom>
          <a:noFill/>
          <a:ln w="9525">
            <a:noFill/>
            <a:miter lim="800000"/>
            <a:headEnd/>
            <a:tailEnd/>
          </a:ln>
        </p:spPr>
      </p:pic>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1"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E010BE77-A3E6-4E5A-9A01-E461BE3B6BC5}"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98144E22-FBFE-487B-8AC0-D5493CA7828E}"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92D6F993-00CD-4E2D-B385-098F17209A5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3E69E3F-AA8B-40C9-9098-6758D86B2698}"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8256004D-2DAB-48A1-810E-3672A2DA618F}"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F28D788C-0EBE-46EB-AB02-614E6C19F992}"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DFC6B32E-2338-4601-AAC4-A7F10ACD405D}"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DA0104A6-32F7-4FED-ADF4-5BC4E4F7B35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945AEDE5-409D-4D09-9BF3-AFCF0B913C90}"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3C781174-E7D3-4FC5-8103-4AA4DA545D3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0B28E790-5A11-4D70-8F5F-DDF74DAAF697}"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3B6FB8D6-CA49-42B2-B6C9-4F5C679F4CF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72444973-8E06-4556-8FE8-232D8325989E}" type="slidenum">
              <a:rPr lang="en-US"/>
              <a:pPr>
                <a:defRPr/>
              </a:pPr>
              <a:t>‹#›</a:t>
            </a:fld>
            <a:endParaRPr lang="en-US" dirty="0"/>
          </a:p>
        </p:txBody>
      </p:sp>
      <p:sp>
        <p:nvSpPr>
          <p:cNvPr id="69653" name="Text Box 21"/>
          <p:cNvSpPr txBox="1">
            <a:spLocks noChangeArrowheads="1"/>
          </p:cNvSpPr>
          <p:nvPr userDrawn="1"/>
        </p:nvSpPr>
        <p:spPr bwMode="auto">
          <a:xfrm>
            <a:off x="-6350" y="2743200"/>
            <a:ext cx="800100"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
            </a:r>
            <a:br>
              <a:rPr lang="en-US" sz="2000" b="1" dirty="0"/>
            </a:br>
            <a:r>
              <a:rPr lang="en-US" sz="2000" b="1" dirty="0"/>
              <a:t>Lesson </a:t>
            </a:r>
            <a:r>
              <a:rPr lang="en-US" sz="2000" b="1" dirty="0"/>
              <a:t>29</a:t>
            </a:r>
            <a:endParaRPr lang="en-US" sz="2000" b="1" dirty="0"/>
          </a:p>
        </p:txBody>
      </p:sp>
      <p:sp>
        <p:nvSpPr>
          <p:cNvPr id="1039" name="Text Box 15"/>
          <p:cNvSpPr txBox="1">
            <a:spLocks noChangeArrowheads="1"/>
          </p:cNvSpPr>
          <p:nvPr userDrawn="1"/>
        </p:nvSpPr>
        <p:spPr bwMode="auto">
          <a:xfrm>
            <a:off x="838200" y="6324600"/>
            <a:ext cx="2514600" cy="396875"/>
          </a:xfrm>
          <a:prstGeom prst="rect">
            <a:avLst/>
          </a:prstGeom>
          <a:noFill/>
          <a:ln w="9525">
            <a:noFill/>
            <a:miter lim="800000"/>
            <a:headEnd/>
            <a:tailEnd/>
          </a:ln>
          <a:effectLst/>
        </p:spPr>
        <p:txBody>
          <a:bodyPr>
            <a:spAutoFit/>
          </a:bodyPr>
          <a:lstStyle/>
          <a:p>
            <a:pPr eaLnBrk="0" hangingPunct="0">
              <a:spcBef>
                <a:spcPct val="50000"/>
              </a:spcBef>
              <a:defRPr/>
            </a:pPr>
            <a:r>
              <a:rPr lang="en-US" sz="2000" b="1" dirty="0"/>
              <a:t>Morrison / Wells</a:t>
            </a: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t>CLB: A Comp Guide to IC</a:t>
            </a:r>
            <a:r>
              <a:rPr lang="en-US" sz="2000" b="1" baseline="30000" dirty="0"/>
              <a:t>3</a:t>
            </a:r>
            <a:r>
              <a:rPr lang="en-US" sz="2000" b="1" dirty="0"/>
              <a:t> 3E</a:t>
            </a:r>
          </a:p>
        </p:txBody>
      </p:sp>
      <p:pic>
        <p:nvPicPr>
          <p:cNvPr id="2" name="Picture 15"/>
          <p:cNvPicPr>
            <a:picLocks noChangeAspect="1" noChangeArrowheads="1"/>
          </p:cNvPicPr>
          <p:nvPr userDrawn="1"/>
        </p:nvPicPr>
        <p:blipFill>
          <a:blip r:embed="rId14"/>
          <a:srcRect/>
          <a:stretch>
            <a:fillRect/>
          </a:stretch>
        </p:blipFill>
        <p:spPr bwMode="auto">
          <a:xfrm>
            <a:off x="0" y="0"/>
            <a:ext cx="1524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DD9DEC83-DB4D-4E63-9EFD-97E30ED79702}" type="slidenum">
              <a:rPr lang="en-US" smtClean="0"/>
              <a:pPr/>
              <a:t>1</a:t>
            </a:fld>
            <a:endParaRPr lang="en-US" smtClean="0"/>
          </a:p>
        </p:txBody>
      </p:sp>
      <p:sp>
        <p:nvSpPr>
          <p:cNvPr id="16386" name="AutoShape 2"/>
          <p:cNvSpPr>
            <a:spLocks noGrp="1" noChangeArrowheads="1"/>
          </p:cNvSpPr>
          <p:nvPr>
            <p:ph type="ctrTitle"/>
          </p:nvPr>
        </p:nvSpPr>
        <p:spPr/>
        <p:txBody>
          <a:bodyPr/>
          <a:lstStyle/>
          <a:p>
            <a:pPr eaLnBrk="1" hangingPunct="1"/>
            <a:r>
              <a:rPr lang="en-US" sz="3200" smtClean="0"/>
              <a:t>Lesson 29</a:t>
            </a:r>
            <a:br>
              <a:rPr lang="en-US" sz="3200" smtClean="0"/>
            </a:br>
            <a:r>
              <a:rPr lang="en-US" sz="3200" smtClean="0"/>
              <a:t>Technology and Society</a:t>
            </a:r>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r>
              <a:rPr lang="en-US" b="1" smtClean="0"/>
              <a:t>Computer Literacy BASICS: A Comprehensive Guide to IC</a:t>
            </a:r>
            <a:r>
              <a:rPr lang="en-US" b="1" baseline="30000" smtClean="0"/>
              <a:t>3</a:t>
            </a:r>
            <a:r>
              <a:rPr lang="en-US" b="1" smtClean="0"/>
              <a:t>, 3</a:t>
            </a:r>
            <a:r>
              <a:rPr lang="en-US" b="1" baseline="30000" smtClean="0"/>
              <a:t>rd</a:t>
            </a:r>
            <a:r>
              <a:rPr lang="en-US" b="1" smtClean="0"/>
              <a:t> Edition</a:t>
            </a:r>
            <a:endParaRPr lang="en-US"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6389" name="Text Box 7"/>
          <p:cNvSpPr txBox="1">
            <a:spLocks noChangeArrowheads="1"/>
          </p:cNvSpPr>
          <p:nvPr/>
        </p:nvSpPr>
        <p:spPr bwMode="auto">
          <a:xfrm>
            <a:off x="685800" y="6324600"/>
            <a:ext cx="2514600" cy="396875"/>
          </a:xfrm>
          <a:prstGeom prst="rect">
            <a:avLst/>
          </a:prstGeom>
          <a:noFill/>
          <a:ln w="9525">
            <a:noFill/>
            <a:miter lim="800000"/>
            <a:headEnd/>
            <a:tailEnd/>
          </a:ln>
        </p:spPr>
        <p:txBody>
          <a:bodyPr>
            <a:spAutoFit/>
          </a:bodyPr>
          <a:lstStyle/>
          <a:p>
            <a:pPr eaLnBrk="0" hangingPunct="0">
              <a:spcBef>
                <a:spcPct val="50000"/>
              </a:spcBef>
            </a:pPr>
            <a:r>
              <a:rPr lang="en-US" sz="2000" b="1"/>
              <a:t>Morrison / Wells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5D68C3B0-E39F-43DD-A07F-1CA649F67154}" type="slidenum">
              <a:rPr lang="en-US" smtClean="0"/>
              <a:pPr/>
              <a:t>10</a:t>
            </a:fld>
            <a:endParaRPr lang="en-US" smtClean="0"/>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CBF655D6-49F8-4AE1-8183-E83B9D4B9BBC}" type="slidenum">
              <a:rPr lang="en-US" sz="2600" b="1">
                <a:solidFill>
                  <a:schemeClr val="bg1"/>
                </a:solidFill>
              </a:rPr>
              <a:pPr/>
              <a:t>10</a:t>
            </a:fld>
            <a:endParaRPr lang="en-US" sz="2600" b="1">
              <a:solidFill>
                <a:schemeClr val="bg1"/>
              </a:solidFill>
            </a:endParaRPr>
          </a:p>
        </p:txBody>
      </p:sp>
      <p:sp>
        <p:nvSpPr>
          <p:cNvPr id="27651" name="Title 1"/>
          <p:cNvSpPr>
            <a:spLocks noGrp="1"/>
          </p:cNvSpPr>
          <p:nvPr>
            <p:ph type="title"/>
          </p:nvPr>
        </p:nvSpPr>
        <p:spPr/>
        <p:txBody>
          <a:bodyPr/>
          <a:lstStyle/>
          <a:p>
            <a:pPr eaLnBrk="1" hangingPunct="1"/>
            <a:r>
              <a:rPr lang="en-US" smtClean="0"/>
              <a:t>Using Computers at Work, School, and Home (continued)</a:t>
            </a:r>
          </a:p>
        </p:txBody>
      </p:sp>
      <p:sp>
        <p:nvSpPr>
          <p:cNvPr id="27652" name="Rectangle 7"/>
          <p:cNvSpPr>
            <a:spLocks noGrp="1" noChangeArrowheads="1"/>
          </p:cNvSpPr>
          <p:nvPr>
            <p:ph type="body" sz="half" idx="4294967295"/>
          </p:nvPr>
        </p:nvSpPr>
        <p:spPr>
          <a:xfrm>
            <a:off x="838200" y="2362200"/>
            <a:ext cx="7696200" cy="3810000"/>
          </a:xfrm>
        </p:spPr>
        <p:txBody>
          <a:bodyPr/>
          <a:lstStyle/>
          <a:p>
            <a:r>
              <a:rPr lang="en-US" b="1" smtClean="0"/>
              <a:t>Increasing Productivity:</a:t>
            </a:r>
          </a:p>
          <a:p>
            <a:r>
              <a:rPr lang="en-US" smtClean="0"/>
              <a:t>Access to the Internet and the Web can increase your productivity by providing online access to multiple resources, including communications with experts and specialists. </a:t>
            </a:r>
          </a:p>
          <a:p>
            <a:r>
              <a:rPr lang="en-US" smtClean="0"/>
              <a:t>Application programs can also enhance output and productivity.</a:t>
            </a:r>
          </a:p>
        </p:txBody>
      </p:sp>
      <p:sp>
        <p:nvSpPr>
          <p:cNvPr id="2765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5170F46-DE3B-4AC4-9274-CFFB2CEBF53D}" type="slidenum">
              <a:rPr lang="en-US" sz="2600" b="1">
                <a:solidFill>
                  <a:schemeClr val="bg1"/>
                </a:solidFill>
              </a:rPr>
              <a:pPr/>
              <a:t>10</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3"/>
          <p:cNvSpPr>
            <a:spLocks noGrp="1" noChangeArrowheads="1"/>
          </p:cNvSpPr>
          <p:nvPr>
            <p:ph type="sldNum" sz="quarter" idx="10"/>
          </p:nvPr>
        </p:nvSpPr>
        <p:spPr>
          <a:noFill/>
        </p:spPr>
        <p:txBody>
          <a:bodyPr/>
          <a:lstStyle/>
          <a:p>
            <a:fld id="{D899F741-2874-4B03-8B2C-E448DDCB9960}" type="slidenum">
              <a:rPr lang="en-US" smtClean="0"/>
              <a:pPr/>
              <a:t>11</a:t>
            </a:fld>
            <a:endParaRPr lang="en-US" smtClean="0"/>
          </a:p>
        </p:txBody>
      </p:sp>
      <p:sp>
        <p:nvSpPr>
          <p:cNvPr id="2867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255B0D5-E57E-4878-B0FF-71F2CF8CD45E}" type="slidenum">
              <a:rPr lang="en-US" sz="2600" b="1">
                <a:solidFill>
                  <a:schemeClr val="bg1"/>
                </a:solidFill>
              </a:rPr>
              <a:pPr/>
              <a:t>11</a:t>
            </a:fld>
            <a:endParaRPr lang="en-US" sz="2600" b="1">
              <a:solidFill>
                <a:schemeClr val="bg1"/>
              </a:solidFill>
            </a:endParaRPr>
          </a:p>
        </p:txBody>
      </p:sp>
      <p:sp>
        <p:nvSpPr>
          <p:cNvPr id="28675" name="Title 1"/>
          <p:cNvSpPr>
            <a:spLocks noGrp="1"/>
          </p:cNvSpPr>
          <p:nvPr>
            <p:ph type="title"/>
          </p:nvPr>
        </p:nvSpPr>
        <p:spPr/>
        <p:txBody>
          <a:bodyPr/>
          <a:lstStyle/>
          <a:p>
            <a:pPr eaLnBrk="1" hangingPunct="1"/>
            <a:r>
              <a:rPr lang="en-US" smtClean="0"/>
              <a:t>Using Computers at Work, School, and Home (continued)</a:t>
            </a:r>
          </a:p>
        </p:txBody>
      </p:sp>
      <p:sp>
        <p:nvSpPr>
          <p:cNvPr id="28676" name="Rectangle 7"/>
          <p:cNvSpPr>
            <a:spLocks noGrp="1" noChangeArrowheads="1"/>
          </p:cNvSpPr>
          <p:nvPr>
            <p:ph type="body" sz="half" idx="4294967295"/>
          </p:nvPr>
        </p:nvSpPr>
        <p:spPr>
          <a:xfrm>
            <a:off x="838200" y="2362200"/>
            <a:ext cx="7543800" cy="3810000"/>
          </a:xfrm>
        </p:spPr>
        <p:txBody>
          <a:bodyPr/>
          <a:lstStyle/>
          <a:p>
            <a:r>
              <a:rPr lang="en-US" sz="2600" b="1" smtClean="0"/>
              <a:t>Collaborating with Others and Solving Problems:</a:t>
            </a:r>
          </a:p>
          <a:p>
            <a:r>
              <a:rPr lang="en-US" sz="2600" smtClean="0"/>
              <a:t>Using online communities, you can collaborate with other people all over the world who might otherwise never meet or know of each other.</a:t>
            </a:r>
          </a:p>
          <a:p>
            <a:r>
              <a:rPr lang="en-US" sz="2600" smtClean="0"/>
              <a:t>The exchange and sharing of ideas on a global basis helps you see a problem from different viewpoints.</a:t>
            </a:r>
            <a:endParaRPr lang="en-US" sz="2200" smtClean="0"/>
          </a:p>
        </p:txBody>
      </p:sp>
      <p:sp>
        <p:nvSpPr>
          <p:cNvPr id="2867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64F7E19C-CF35-451D-BFF1-6FCE5B74AD7B}" type="slidenum">
              <a:rPr lang="en-US" sz="2600" b="1">
                <a:solidFill>
                  <a:schemeClr val="bg1"/>
                </a:solidFill>
              </a:rPr>
              <a:pPr/>
              <a:t>11</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3"/>
          <p:cNvSpPr>
            <a:spLocks noGrp="1" noChangeArrowheads="1"/>
          </p:cNvSpPr>
          <p:nvPr>
            <p:ph type="sldNum" sz="quarter" idx="10"/>
          </p:nvPr>
        </p:nvSpPr>
        <p:spPr>
          <a:noFill/>
        </p:spPr>
        <p:txBody>
          <a:bodyPr/>
          <a:lstStyle/>
          <a:p>
            <a:fld id="{CA0BA2FB-FF21-471A-B5B2-2BC972DB7BAE}" type="slidenum">
              <a:rPr lang="en-US" smtClean="0"/>
              <a:pPr/>
              <a:t>12</a:t>
            </a:fld>
            <a:endParaRPr lang="en-US" smtClean="0"/>
          </a:p>
        </p:txBody>
      </p:sp>
      <p:sp>
        <p:nvSpPr>
          <p:cNvPr id="2969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37957250-B1FC-4C60-9C22-F976451482D3}" type="slidenum">
              <a:rPr lang="en-US" sz="2600" b="1">
                <a:solidFill>
                  <a:schemeClr val="bg1"/>
                </a:solidFill>
              </a:rPr>
              <a:pPr/>
              <a:t>12</a:t>
            </a:fld>
            <a:endParaRPr lang="en-US" sz="2600" b="1">
              <a:solidFill>
                <a:schemeClr val="bg1"/>
              </a:solidFill>
            </a:endParaRPr>
          </a:p>
        </p:txBody>
      </p:sp>
      <p:sp>
        <p:nvSpPr>
          <p:cNvPr id="29699" name="Title 1"/>
          <p:cNvSpPr>
            <a:spLocks noGrp="1"/>
          </p:cNvSpPr>
          <p:nvPr>
            <p:ph type="title"/>
          </p:nvPr>
        </p:nvSpPr>
        <p:spPr/>
        <p:txBody>
          <a:bodyPr/>
          <a:lstStyle/>
          <a:p>
            <a:pPr eaLnBrk="1" hangingPunct="1"/>
            <a:r>
              <a:rPr lang="en-US" smtClean="0"/>
              <a:t>Using Computers at Work, School, and Home (continued)</a:t>
            </a:r>
          </a:p>
        </p:txBody>
      </p:sp>
      <p:sp>
        <p:nvSpPr>
          <p:cNvPr id="29700" name="Rectangle 7"/>
          <p:cNvSpPr>
            <a:spLocks noGrp="1" noChangeArrowheads="1"/>
          </p:cNvSpPr>
          <p:nvPr>
            <p:ph type="body" sz="half" idx="4294967295"/>
          </p:nvPr>
        </p:nvSpPr>
        <p:spPr>
          <a:xfrm>
            <a:off x="838200" y="2362200"/>
            <a:ext cx="2819400" cy="3810000"/>
          </a:xfrm>
        </p:spPr>
        <p:txBody>
          <a:bodyPr/>
          <a:lstStyle/>
          <a:p>
            <a:r>
              <a:rPr lang="en-US" sz="2000" b="1" smtClean="0"/>
              <a:t>Creating Communities:</a:t>
            </a:r>
          </a:p>
          <a:p>
            <a:r>
              <a:rPr lang="en-US" sz="2000" smtClean="0"/>
              <a:t>Online communities and social networking sites such as Facebook and MySpace provide an opportunity to socialize with others who have common interests.</a:t>
            </a:r>
          </a:p>
        </p:txBody>
      </p:sp>
      <p:sp>
        <p:nvSpPr>
          <p:cNvPr id="2970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30599AC-E97D-4E69-9161-6D2ACFE623C0}" type="slidenum">
              <a:rPr lang="en-US" sz="2600" b="1">
                <a:solidFill>
                  <a:schemeClr val="bg1"/>
                </a:solidFill>
              </a:rPr>
              <a:pPr/>
              <a:t>12</a:t>
            </a:fld>
            <a:endParaRPr lang="en-US" sz="2600" b="1">
              <a:solidFill>
                <a:schemeClr val="bg1"/>
              </a:solidFill>
            </a:endParaRPr>
          </a:p>
        </p:txBody>
      </p:sp>
      <p:pic>
        <p:nvPicPr>
          <p:cNvPr id="29704" name="Picture 8"/>
          <p:cNvPicPr>
            <a:picLocks noChangeAspect="1" noChangeArrowheads="1"/>
          </p:cNvPicPr>
          <p:nvPr/>
        </p:nvPicPr>
        <p:blipFill>
          <a:blip r:embed="rId2"/>
          <a:srcRect/>
          <a:stretch>
            <a:fillRect/>
          </a:stretch>
        </p:blipFill>
        <p:spPr bwMode="auto">
          <a:xfrm>
            <a:off x="3733800" y="2590800"/>
            <a:ext cx="5014913" cy="36195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3"/>
          <p:cNvSpPr>
            <a:spLocks noGrp="1" noChangeArrowheads="1"/>
          </p:cNvSpPr>
          <p:nvPr>
            <p:ph type="sldNum" sz="quarter" idx="10"/>
          </p:nvPr>
        </p:nvSpPr>
        <p:spPr>
          <a:noFill/>
        </p:spPr>
        <p:txBody>
          <a:bodyPr/>
          <a:lstStyle/>
          <a:p>
            <a:fld id="{84180BE2-56C9-4A48-8EDC-E5CC82C95C9A}" type="slidenum">
              <a:rPr lang="en-US" smtClean="0"/>
              <a:pPr/>
              <a:t>13</a:t>
            </a:fld>
            <a:endParaRPr lang="en-US" smtClean="0"/>
          </a:p>
        </p:txBody>
      </p:sp>
      <p:sp>
        <p:nvSpPr>
          <p:cNvPr id="3072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9214A0B-EE41-4427-A08C-CE193629B2A7}" type="slidenum">
              <a:rPr lang="en-US" sz="2600" b="1">
                <a:solidFill>
                  <a:schemeClr val="bg1"/>
                </a:solidFill>
              </a:rPr>
              <a:pPr/>
              <a:t>13</a:t>
            </a:fld>
            <a:endParaRPr lang="en-US" sz="2600" b="1">
              <a:solidFill>
                <a:schemeClr val="bg1"/>
              </a:solidFill>
            </a:endParaRPr>
          </a:p>
        </p:txBody>
      </p:sp>
      <p:sp>
        <p:nvSpPr>
          <p:cNvPr id="30723" name="Title 1"/>
          <p:cNvSpPr>
            <a:spLocks noGrp="1"/>
          </p:cNvSpPr>
          <p:nvPr>
            <p:ph type="title"/>
          </p:nvPr>
        </p:nvSpPr>
        <p:spPr/>
        <p:txBody>
          <a:bodyPr/>
          <a:lstStyle/>
          <a:p>
            <a:pPr eaLnBrk="1" hangingPunct="1"/>
            <a:r>
              <a:rPr lang="en-US" smtClean="0"/>
              <a:t>Using Computers at Work, School, and Home (continued)</a:t>
            </a:r>
          </a:p>
        </p:txBody>
      </p:sp>
      <p:sp>
        <p:nvSpPr>
          <p:cNvPr id="30724" name="Rectangle 7"/>
          <p:cNvSpPr>
            <a:spLocks noGrp="1" noChangeArrowheads="1"/>
          </p:cNvSpPr>
          <p:nvPr>
            <p:ph type="body" sz="half" idx="4294967295"/>
          </p:nvPr>
        </p:nvSpPr>
        <p:spPr>
          <a:xfrm>
            <a:off x="838200" y="2362200"/>
            <a:ext cx="7620000" cy="3810000"/>
          </a:xfrm>
        </p:spPr>
        <p:txBody>
          <a:bodyPr/>
          <a:lstStyle/>
          <a:p>
            <a:pPr>
              <a:lnSpc>
                <a:spcPct val="90000"/>
              </a:lnSpc>
            </a:pPr>
            <a:r>
              <a:rPr lang="en-US" sz="2400" b="1" smtClean="0"/>
              <a:t>Facilitating Learning:</a:t>
            </a:r>
          </a:p>
          <a:p>
            <a:pPr>
              <a:lnSpc>
                <a:spcPct val="90000"/>
              </a:lnSpc>
            </a:pPr>
            <a:r>
              <a:rPr lang="en-US" sz="2400" smtClean="0"/>
              <a:t>You can use the Internet as a resource for learning and discovering new facts and information.</a:t>
            </a:r>
          </a:p>
          <a:p>
            <a:pPr>
              <a:lnSpc>
                <a:spcPct val="90000"/>
              </a:lnSpc>
            </a:pPr>
            <a:r>
              <a:rPr lang="en-US" sz="2400" smtClean="0"/>
              <a:t>Many textbooks published today have an associated Web site where students can access Web-based projects, find study aides to accompany the text, and do homework.</a:t>
            </a:r>
          </a:p>
          <a:p>
            <a:pPr>
              <a:lnSpc>
                <a:spcPct val="90000"/>
              </a:lnSpc>
            </a:pPr>
            <a:r>
              <a:rPr lang="en-US" sz="2400" smtClean="0"/>
              <a:t>It is even possible for students using a particular textbook to open an online version of the textbook with a password provided by their instructor.</a:t>
            </a:r>
          </a:p>
          <a:p>
            <a:pPr>
              <a:lnSpc>
                <a:spcPct val="90000"/>
              </a:lnSpc>
              <a:buFont typeface="Wingdings" pitchFamily="2" charset="2"/>
              <a:buNone/>
            </a:pPr>
            <a:endParaRPr lang="en-US" smtClean="0"/>
          </a:p>
        </p:txBody>
      </p:sp>
      <p:sp>
        <p:nvSpPr>
          <p:cNvPr id="3072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CE1CD9E-160C-4F77-A084-3A4F7F7243A1}" type="slidenum">
              <a:rPr lang="en-US" sz="2600" b="1">
                <a:solidFill>
                  <a:schemeClr val="bg1"/>
                </a:solidFill>
              </a:rPr>
              <a:pPr/>
              <a:t>13</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3"/>
          <p:cNvSpPr>
            <a:spLocks noGrp="1" noChangeArrowheads="1"/>
          </p:cNvSpPr>
          <p:nvPr>
            <p:ph type="sldNum" sz="quarter" idx="10"/>
          </p:nvPr>
        </p:nvSpPr>
        <p:spPr>
          <a:noFill/>
        </p:spPr>
        <p:txBody>
          <a:bodyPr/>
          <a:lstStyle/>
          <a:p>
            <a:fld id="{B02334BD-C9DC-407E-BF08-2F48B3008D92}" type="slidenum">
              <a:rPr lang="en-US" smtClean="0"/>
              <a:pPr/>
              <a:t>14</a:t>
            </a:fld>
            <a:endParaRPr lang="en-US" smtClean="0"/>
          </a:p>
        </p:txBody>
      </p:sp>
      <p:sp>
        <p:nvSpPr>
          <p:cNvPr id="3174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D8B49BD1-4643-4B0F-851E-E15ADA0CDE9C}" type="slidenum">
              <a:rPr lang="en-US" sz="2600" b="1">
                <a:solidFill>
                  <a:schemeClr val="bg1"/>
                </a:solidFill>
              </a:rPr>
              <a:pPr/>
              <a:t>14</a:t>
            </a:fld>
            <a:endParaRPr lang="en-US" sz="2600" b="1">
              <a:solidFill>
                <a:schemeClr val="bg1"/>
              </a:solidFill>
            </a:endParaRPr>
          </a:p>
        </p:txBody>
      </p:sp>
      <p:sp>
        <p:nvSpPr>
          <p:cNvPr id="31747" name="Title 1"/>
          <p:cNvSpPr>
            <a:spLocks noGrp="1"/>
          </p:cNvSpPr>
          <p:nvPr>
            <p:ph type="title"/>
          </p:nvPr>
        </p:nvSpPr>
        <p:spPr/>
        <p:txBody>
          <a:bodyPr/>
          <a:lstStyle/>
          <a:p>
            <a:pPr eaLnBrk="1" hangingPunct="1"/>
            <a:r>
              <a:rPr lang="en-US" smtClean="0"/>
              <a:t>Using Computers at Work, School, and Home (continued)</a:t>
            </a:r>
          </a:p>
        </p:txBody>
      </p:sp>
      <p:sp>
        <p:nvSpPr>
          <p:cNvPr id="31748" name="Rectangle 7"/>
          <p:cNvSpPr>
            <a:spLocks noGrp="1" noChangeArrowheads="1"/>
          </p:cNvSpPr>
          <p:nvPr>
            <p:ph type="body" sz="half" idx="4294967295"/>
          </p:nvPr>
        </p:nvSpPr>
        <p:spPr>
          <a:xfrm>
            <a:off x="838200" y="2362200"/>
            <a:ext cx="3733800" cy="3810000"/>
          </a:xfrm>
        </p:spPr>
        <p:txBody>
          <a:bodyPr/>
          <a:lstStyle/>
          <a:p>
            <a:pPr>
              <a:lnSpc>
                <a:spcPct val="90000"/>
              </a:lnSpc>
            </a:pPr>
            <a:r>
              <a:rPr lang="en-US" sz="2200" b="1" smtClean="0"/>
              <a:t>Promoting Creativity:</a:t>
            </a:r>
          </a:p>
          <a:p>
            <a:pPr>
              <a:lnSpc>
                <a:spcPct val="90000"/>
              </a:lnSpc>
            </a:pPr>
            <a:r>
              <a:rPr lang="en-US" sz="2200" smtClean="0"/>
              <a:t>Modern technology provides tools you can use to create a range of artistic work for audiences anywhere in the world.</a:t>
            </a:r>
          </a:p>
          <a:p>
            <a:pPr>
              <a:lnSpc>
                <a:spcPct val="90000"/>
              </a:lnSpc>
            </a:pPr>
            <a:r>
              <a:rPr lang="en-US" sz="2200" smtClean="0"/>
              <a:t>Project-based collaborations can further enhance creative learning and problem solving.</a:t>
            </a:r>
          </a:p>
          <a:p>
            <a:pPr>
              <a:lnSpc>
                <a:spcPct val="90000"/>
              </a:lnSpc>
            </a:pPr>
            <a:endParaRPr lang="en-US" sz="2200" smtClean="0"/>
          </a:p>
        </p:txBody>
      </p:sp>
      <p:sp>
        <p:nvSpPr>
          <p:cNvPr id="3174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C10084E-E4B5-4568-A15A-6A3642F34286}" type="slidenum">
              <a:rPr lang="en-US" sz="2600" b="1">
                <a:solidFill>
                  <a:schemeClr val="bg1"/>
                </a:solidFill>
              </a:rPr>
              <a:pPr/>
              <a:t>14</a:t>
            </a:fld>
            <a:endParaRPr lang="en-US" sz="2600" b="1">
              <a:solidFill>
                <a:schemeClr val="bg1"/>
              </a:solidFill>
            </a:endParaRPr>
          </a:p>
        </p:txBody>
      </p:sp>
      <p:pic>
        <p:nvPicPr>
          <p:cNvPr id="31752" name="Picture 8"/>
          <p:cNvPicPr>
            <a:picLocks noChangeAspect="1" noChangeArrowheads="1"/>
          </p:cNvPicPr>
          <p:nvPr/>
        </p:nvPicPr>
        <p:blipFill>
          <a:blip r:embed="rId2"/>
          <a:srcRect/>
          <a:stretch>
            <a:fillRect/>
          </a:stretch>
        </p:blipFill>
        <p:spPr bwMode="auto">
          <a:xfrm>
            <a:off x="4572000" y="2895600"/>
            <a:ext cx="4243388" cy="31003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3"/>
          <p:cNvSpPr>
            <a:spLocks noGrp="1" noChangeArrowheads="1"/>
          </p:cNvSpPr>
          <p:nvPr>
            <p:ph type="sldNum" sz="quarter" idx="10"/>
          </p:nvPr>
        </p:nvSpPr>
        <p:spPr>
          <a:noFill/>
        </p:spPr>
        <p:txBody>
          <a:bodyPr/>
          <a:lstStyle/>
          <a:p>
            <a:fld id="{8BFDA1F6-54E0-4791-B85F-BA11B22BE362}" type="slidenum">
              <a:rPr lang="en-US" smtClean="0"/>
              <a:pPr/>
              <a:t>15</a:t>
            </a:fld>
            <a:endParaRPr lang="en-US" smtClean="0"/>
          </a:p>
        </p:txBody>
      </p:sp>
      <p:sp>
        <p:nvSpPr>
          <p:cNvPr id="3277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DF65BED4-0A63-4FB1-9297-D1BA58469C74}" type="slidenum">
              <a:rPr lang="en-US" sz="2600" b="1">
                <a:solidFill>
                  <a:schemeClr val="bg1"/>
                </a:solidFill>
              </a:rPr>
              <a:pPr/>
              <a:t>15</a:t>
            </a:fld>
            <a:endParaRPr lang="en-US" sz="2600" b="1">
              <a:solidFill>
                <a:schemeClr val="bg1"/>
              </a:solidFill>
            </a:endParaRPr>
          </a:p>
        </p:txBody>
      </p:sp>
      <p:sp>
        <p:nvSpPr>
          <p:cNvPr id="32771" name="Title 1"/>
          <p:cNvSpPr>
            <a:spLocks noGrp="1"/>
          </p:cNvSpPr>
          <p:nvPr>
            <p:ph type="title"/>
          </p:nvPr>
        </p:nvSpPr>
        <p:spPr/>
        <p:txBody>
          <a:bodyPr/>
          <a:lstStyle/>
          <a:p>
            <a:pPr eaLnBrk="1" hangingPunct="1"/>
            <a:r>
              <a:rPr lang="en-US" smtClean="0"/>
              <a:t>Using Computers at Work, School, and Home (continued)</a:t>
            </a:r>
          </a:p>
        </p:txBody>
      </p:sp>
      <p:sp>
        <p:nvSpPr>
          <p:cNvPr id="32772" name="Rectangle 7"/>
          <p:cNvSpPr>
            <a:spLocks noGrp="1" noChangeArrowheads="1"/>
          </p:cNvSpPr>
          <p:nvPr>
            <p:ph type="body" sz="half" idx="4294967295"/>
          </p:nvPr>
        </p:nvSpPr>
        <p:spPr>
          <a:xfrm>
            <a:off x="838200" y="2362200"/>
            <a:ext cx="7620000" cy="3810000"/>
          </a:xfrm>
        </p:spPr>
        <p:txBody>
          <a:bodyPr/>
          <a:lstStyle/>
          <a:p>
            <a:r>
              <a:rPr lang="en-US" sz="2600" b="1" smtClean="0"/>
              <a:t>Supporting Critical Thinking:</a:t>
            </a:r>
          </a:p>
          <a:p>
            <a:r>
              <a:rPr lang="en-US" sz="2600" smtClean="0"/>
              <a:t>When searching for information on the Internet, you need to use critical thinking.</a:t>
            </a:r>
          </a:p>
          <a:p>
            <a:r>
              <a:rPr lang="en-US" sz="2600" smtClean="0"/>
              <a:t>When reading information online, particularly pages that persuade you to buy or do something, evaluate the information critically, analyze the point of view and motivations, and wait to act until you have gathered and considered all the information.</a:t>
            </a:r>
          </a:p>
        </p:txBody>
      </p:sp>
      <p:sp>
        <p:nvSpPr>
          <p:cNvPr id="3277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1E98FFE-D4F1-4C49-819F-1B8950F80E97}" type="slidenum">
              <a:rPr lang="en-US" sz="2600" b="1">
                <a:solidFill>
                  <a:schemeClr val="bg1"/>
                </a:solidFill>
              </a:rPr>
              <a:pPr/>
              <a:t>15</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3"/>
          <p:cNvSpPr>
            <a:spLocks noGrp="1" noChangeArrowheads="1"/>
          </p:cNvSpPr>
          <p:nvPr>
            <p:ph type="sldNum" sz="quarter" idx="10"/>
          </p:nvPr>
        </p:nvSpPr>
        <p:spPr>
          <a:noFill/>
        </p:spPr>
        <p:txBody>
          <a:bodyPr/>
          <a:lstStyle/>
          <a:p>
            <a:fld id="{47FA0A05-8486-48EF-98CF-3DB2234CDC02}" type="slidenum">
              <a:rPr lang="en-US" smtClean="0"/>
              <a:pPr/>
              <a:t>16</a:t>
            </a:fld>
            <a:endParaRPr lang="en-US" smtClean="0"/>
          </a:p>
        </p:txBody>
      </p:sp>
      <p:sp>
        <p:nvSpPr>
          <p:cNvPr id="3379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8C7D727-5B1A-4819-B145-37CABA423C59}" type="slidenum">
              <a:rPr lang="en-US" sz="2600" b="1">
                <a:solidFill>
                  <a:schemeClr val="bg1"/>
                </a:solidFill>
              </a:rPr>
              <a:pPr/>
              <a:t>16</a:t>
            </a:fld>
            <a:endParaRPr lang="en-US" sz="2600" b="1">
              <a:solidFill>
                <a:schemeClr val="bg1"/>
              </a:solidFill>
            </a:endParaRPr>
          </a:p>
        </p:txBody>
      </p:sp>
      <p:sp>
        <p:nvSpPr>
          <p:cNvPr id="33795" name="Title 1"/>
          <p:cNvSpPr>
            <a:spLocks noGrp="1"/>
          </p:cNvSpPr>
          <p:nvPr>
            <p:ph type="title"/>
          </p:nvPr>
        </p:nvSpPr>
        <p:spPr/>
        <p:txBody>
          <a:bodyPr/>
          <a:lstStyle/>
          <a:p>
            <a:pPr eaLnBrk="1" hangingPunct="1"/>
            <a:r>
              <a:rPr lang="en-US" smtClean="0"/>
              <a:t>Using Computers at Work, School, and Home (continued)</a:t>
            </a:r>
          </a:p>
        </p:txBody>
      </p:sp>
      <p:sp>
        <p:nvSpPr>
          <p:cNvPr id="33796" name="Rectangle 7"/>
          <p:cNvSpPr>
            <a:spLocks noGrp="1" noChangeArrowheads="1"/>
          </p:cNvSpPr>
          <p:nvPr>
            <p:ph type="body" sz="half" idx="4294967295"/>
          </p:nvPr>
        </p:nvSpPr>
        <p:spPr>
          <a:xfrm>
            <a:off x="838200" y="2362200"/>
            <a:ext cx="7620000" cy="3810000"/>
          </a:xfrm>
        </p:spPr>
        <p:txBody>
          <a:bodyPr/>
          <a:lstStyle/>
          <a:p>
            <a:r>
              <a:rPr lang="en-US" sz="2400" b="1" smtClean="0"/>
              <a:t>Facilitating Daily Life:</a:t>
            </a:r>
          </a:p>
          <a:p>
            <a:r>
              <a:rPr lang="en-US" sz="2400" smtClean="0"/>
              <a:t>Commercial Web sites let you conduct business online.</a:t>
            </a:r>
          </a:p>
          <a:p>
            <a:r>
              <a:rPr lang="en-US" sz="2400" smtClean="0"/>
              <a:t>You can access electronic catalogs, select goods, store them in a digital car or bag, and then check out by paying with a credit card or online account</a:t>
            </a:r>
          </a:p>
          <a:p>
            <a:r>
              <a:rPr lang="en-US" sz="2400" smtClean="0"/>
              <a:t>Online government Web sites provide access to many services, such as paying your water bill or renewing your driver’s license.</a:t>
            </a:r>
            <a:endParaRPr lang="en-US" sz="2200" smtClean="0"/>
          </a:p>
        </p:txBody>
      </p:sp>
      <p:sp>
        <p:nvSpPr>
          <p:cNvPr id="3379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738B55E0-42AA-4620-A1CE-7BC930B21F2B}" type="slidenum">
              <a:rPr lang="en-US" sz="2600" b="1">
                <a:solidFill>
                  <a:schemeClr val="bg1"/>
                </a:solidFill>
              </a:rPr>
              <a:pPr/>
              <a:t>16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3"/>
          <p:cNvSpPr>
            <a:spLocks noGrp="1" noChangeArrowheads="1"/>
          </p:cNvSpPr>
          <p:nvPr>
            <p:ph type="sldNum" sz="quarter" idx="10"/>
          </p:nvPr>
        </p:nvSpPr>
        <p:spPr>
          <a:noFill/>
        </p:spPr>
        <p:txBody>
          <a:bodyPr/>
          <a:lstStyle/>
          <a:p>
            <a:fld id="{AB102FED-D0AC-4B20-B8AC-04D4C9397002}" type="slidenum">
              <a:rPr lang="en-US" smtClean="0"/>
              <a:pPr/>
              <a:t>17</a:t>
            </a:fld>
            <a:endParaRPr lang="en-US" smtClean="0"/>
          </a:p>
        </p:txBody>
      </p:sp>
      <p:sp>
        <p:nvSpPr>
          <p:cNvPr id="3481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4420D64-7751-44CB-BC00-432299FBCEEB}" type="slidenum">
              <a:rPr lang="en-US" sz="2600" b="1">
                <a:solidFill>
                  <a:schemeClr val="bg1"/>
                </a:solidFill>
              </a:rPr>
              <a:pPr/>
              <a:t>17</a:t>
            </a:fld>
            <a:endParaRPr lang="en-US" sz="2600" b="1">
              <a:solidFill>
                <a:schemeClr val="bg1"/>
              </a:solidFill>
            </a:endParaRPr>
          </a:p>
        </p:txBody>
      </p:sp>
      <p:sp>
        <p:nvSpPr>
          <p:cNvPr id="34819" name="Title 1"/>
          <p:cNvSpPr>
            <a:spLocks noGrp="1"/>
          </p:cNvSpPr>
          <p:nvPr>
            <p:ph type="title"/>
          </p:nvPr>
        </p:nvSpPr>
        <p:spPr/>
        <p:txBody>
          <a:bodyPr/>
          <a:lstStyle/>
          <a:p>
            <a:pPr eaLnBrk="1" hangingPunct="1"/>
            <a:r>
              <a:rPr lang="en-US" smtClean="0"/>
              <a:t>Computer Technology in Everyday Life</a:t>
            </a:r>
          </a:p>
        </p:txBody>
      </p:sp>
      <p:sp>
        <p:nvSpPr>
          <p:cNvPr id="34820" name="Rectangle 7"/>
          <p:cNvSpPr>
            <a:spLocks noGrp="1" noChangeArrowheads="1"/>
          </p:cNvSpPr>
          <p:nvPr>
            <p:ph type="body" sz="half" idx="4294967295"/>
          </p:nvPr>
        </p:nvSpPr>
        <p:spPr>
          <a:xfrm>
            <a:off x="838200" y="2362200"/>
            <a:ext cx="7620000" cy="3810000"/>
          </a:xfrm>
        </p:spPr>
        <p:txBody>
          <a:bodyPr/>
          <a:lstStyle/>
          <a:p>
            <a:r>
              <a:rPr lang="en-US" smtClean="0"/>
              <a:t>You probably perform day-to-day activities without thinking about computers and how they affect your life.</a:t>
            </a:r>
          </a:p>
          <a:p>
            <a:r>
              <a:rPr lang="en-US" smtClean="0"/>
              <a:t>Using desktop and laptop computers represents only a fraction of your interactions with computer technology.</a:t>
            </a:r>
            <a:endParaRPr lang="en-US" sz="2400" smtClean="0"/>
          </a:p>
          <a:p>
            <a:endParaRPr lang="en-US" sz="2200" smtClean="0"/>
          </a:p>
        </p:txBody>
      </p:sp>
      <p:sp>
        <p:nvSpPr>
          <p:cNvPr id="3482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367E7DB-C606-459A-91A0-AB59F72FCD82}" type="slidenum">
              <a:rPr lang="en-US" sz="2600" b="1">
                <a:solidFill>
                  <a:schemeClr val="bg1"/>
                </a:solidFill>
              </a:rPr>
              <a:pPr/>
              <a:t>17</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3"/>
          <p:cNvSpPr>
            <a:spLocks noGrp="1" noChangeArrowheads="1"/>
          </p:cNvSpPr>
          <p:nvPr>
            <p:ph type="sldNum" sz="quarter" idx="10"/>
          </p:nvPr>
        </p:nvSpPr>
        <p:spPr>
          <a:noFill/>
        </p:spPr>
        <p:txBody>
          <a:bodyPr/>
          <a:lstStyle/>
          <a:p>
            <a:fld id="{91E7D289-49DD-4D02-92AE-F789B1F961D5}" type="slidenum">
              <a:rPr lang="en-US" smtClean="0"/>
              <a:pPr/>
              <a:t>18</a:t>
            </a:fld>
            <a:endParaRPr lang="en-US" smtClean="0"/>
          </a:p>
        </p:txBody>
      </p:sp>
      <p:sp>
        <p:nvSpPr>
          <p:cNvPr id="3584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D3C038C-097F-4082-A258-A9D1D4AD299E}" type="slidenum">
              <a:rPr lang="en-US" sz="2600" b="1">
                <a:solidFill>
                  <a:schemeClr val="bg1"/>
                </a:solidFill>
              </a:rPr>
              <a:pPr/>
              <a:t>18</a:t>
            </a:fld>
            <a:endParaRPr lang="en-US" sz="2600" b="1">
              <a:solidFill>
                <a:schemeClr val="bg1"/>
              </a:solidFill>
            </a:endParaRPr>
          </a:p>
        </p:txBody>
      </p:sp>
      <p:sp>
        <p:nvSpPr>
          <p:cNvPr id="35843" name="Title 1"/>
          <p:cNvSpPr>
            <a:spLocks noGrp="1"/>
          </p:cNvSpPr>
          <p:nvPr>
            <p:ph type="title"/>
          </p:nvPr>
        </p:nvSpPr>
        <p:spPr/>
        <p:txBody>
          <a:bodyPr/>
          <a:lstStyle/>
          <a:p>
            <a:pPr eaLnBrk="1" hangingPunct="1"/>
            <a:r>
              <a:rPr lang="en-US" smtClean="0"/>
              <a:t>Computer Technology in Everyday Life (continued)</a:t>
            </a:r>
          </a:p>
        </p:txBody>
      </p:sp>
      <p:sp>
        <p:nvSpPr>
          <p:cNvPr id="35844" name="Rectangle 7"/>
          <p:cNvSpPr>
            <a:spLocks noGrp="1" noChangeArrowheads="1"/>
          </p:cNvSpPr>
          <p:nvPr>
            <p:ph type="body" sz="half" idx="4294967295"/>
          </p:nvPr>
        </p:nvSpPr>
        <p:spPr>
          <a:xfrm>
            <a:off x="838200" y="2362200"/>
            <a:ext cx="4648200" cy="3810000"/>
          </a:xfrm>
        </p:spPr>
        <p:txBody>
          <a:bodyPr/>
          <a:lstStyle/>
          <a:p>
            <a:r>
              <a:rPr lang="en-US" sz="2400" b="1" smtClean="0"/>
              <a:t>Automated Teller Machines:</a:t>
            </a:r>
          </a:p>
          <a:p>
            <a:r>
              <a:rPr lang="en-US" sz="2400" smtClean="0"/>
              <a:t>Almost everyone with a bank account takes advantage of the convenience of automated teller machines (ATMs) to deposit or withdraw money.</a:t>
            </a:r>
          </a:p>
          <a:p>
            <a:r>
              <a:rPr lang="en-US" sz="2400" smtClean="0"/>
              <a:t>They allow you to do your banking almost anywhere, anytime. </a:t>
            </a:r>
          </a:p>
          <a:p>
            <a:endParaRPr lang="en-US" sz="2200" smtClean="0"/>
          </a:p>
        </p:txBody>
      </p:sp>
      <p:sp>
        <p:nvSpPr>
          <p:cNvPr id="3584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F9C32B78-3CBB-4937-BF56-F7B8B82691D8}" type="slidenum">
              <a:rPr lang="en-US" sz="2600" b="1">
                <a:solidFill>
                  <a:schemeClr val="bg1"/>
                </a:solidFill>
              </a:rPr>
              <a:pPr/>
              <a:t>18</a:t>
            </a:fld>
            <a:endParaRPr lang="en-US" sz="2600" b="1">
              <a:solidFill>
                <a:schemeClr val="bg1"/>
              </a:solidFill>
            </a:endParaRPr>
          </a:p>
        </p:txBody>
      </p:sp>
      <p:pic>
        <p:nvPicPr>
          <p:cNvPr id="35846" name="Picture 2"/>
          <p:cNvPicPr>
            <a:picLocks noChangeAspect="1" noChangeArrowheads="1"/>
          </p:cNvPicPr>
          <p:nvPr/>
        </p:nvPicPr>
        <p:blipFill>
          <a:blip r:embed="rId2"/>
          <a:srcRect/>
          <a:stretch>
            <a:fillRect/>
          </a:stretch>
        </p:blipFill>
        <p:spPr bwMode="auto">
          <a:xfrm>
            <a:off x="5638800" y="2590800"/>
            <a:ext cx="3114675" cy="3370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3"/>
          <p:cNvSpPr>
            <a:spLocks noGrp="1" noChangeArrowheads="1"/>
          </p:cNvSpPr>
          <p:nvPr>
            <p:ph type="sldNum" sz="quarter" idx="10"/>
          </p:nvPr>
        </p:nvSpPr>
        <p:spPr>
          <a:noFill/>
        </p:spPr>
        <p:txBody>
          <a:bodyPr/>
          <a:lstStyle/>
          <a:p>
            <a:fld id="{5A765907-CA44-42EF-925F-07350E03BA6F}" type="slidenum">
              <a:rPr lang="en-US" smtClean="0"/>
              <a:pPr/>
              <a:t>19</a:t>
            </a:fld>
            <a:endParaRPr lang="en-US" smtClean="0"/>
          </a:p>
        </p:txBody>
      </p:sp>
      <p:sp>
        <p:nvSpPr>
          <p:cNvPr id="3686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631B648-4C0F-4789-AD68-75A41CB930F5}" type="slidenum">
              <a:rPr lang="en-US" sz="2600" b="1">
                <a:solidFill>
                  <a:schemeClr val="bg1"/>
                </a:solidFill>
              </a:rPr>
              <a:pPr/>
              <a:t>19</a:t>
            </a:fld>
            <a:endParaRPr lang="en-US" sz="2600" b="1">
              <a:solidFill>
                <a:schemeClr val="bg1"/>
              </a:solidFill>
            </a:endParaRPr>
          </a:p>
        </p:txBody>
      </p:sp>
      <p:sp>
        <p:nvSpPr>
          <p:cNvPr id="36867" name="Title 1"/>
          <p:cNvSpPr>
            <a:spLocks noGrp="1"/>
          </p:cNvSpPr>
          <p:nvPr>
            <p:ph type="title"/>
          </p:nvPr>
        </p:nvSpPr>
        <p:spPr/>
        <p:txBody>
          <a:bodyPr/>
          <a:lstStyle/>
          <a:p>
            <a:pPr eaLnBrk="1" hangingPunct="1"/>
            <a:r>
              <a:rPr lang="en-US" smtClean="0"/>
              <a:t>Computer Technology in Everyday Life (continued)</a:t>
            </a:r>
          </a:p>
        </p:txBody>
      </p:sp>
      <p:sp>
        <p:nvSpPr>
          <p:cNvPr id="36868" name="Rectangle 7"/>
          <p:cNvSpPr>
            <a:spLocks noGrp="1" noChangeArrowheads="1"/>
          </p:cNvSpPr>
          <p:nvPr>
            <p:ph type="body" sz="half" idx="4294967295"/>
          </p:nvPr>
        </p:nvSpPr>
        <p:spPr>
          <a:xfrm>
            <a:off x="838200" y="2362200"/>
            <a:ext cx="7467600" cy="3810000"/>
          </a:xfrm>
        </p:spPr>
        <p:txBody>
          <a:bodyPr/>
          <a:lstStyle/>
          <a:p>
            <a:r>
              <a:rPr lang="en-US" sz="2400" b="1" smtClean="0"/>
              <a:t>Automated Teller Machines (cont):</a:t>
            </a:r>
          </a:p>
          <a:p>
            <a:r>
              <a:rPr lang="en-US" sz="2400" smtClean="0"/>
              <a:t>Electronic checks and debit cards are making cash more obsolete every day.</a:t>
            </a:r>
          </a:p>
          <a:p>
            <a:r>
              <a:rPr lang="en-US" sz="2400" smtClean="0"/>
              <a:t>If you swipe your ATM card or debit card through the machine at the cashier’s station at your local store and then enter your personal identification number (PIN), information about your account is transferred to the store’s computers and the amount of your purchase is deducted from your checking or savings balance. </a:t>
            </a:r>
            <a:endParaRPr lang="en-US" sz="2200" smtClean="0"/>
          </a:p>
        </p:txBody>
      </p:sp>
      <p:sp>
        <p:nvSpPr>
          <p:cNvPr id="3686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0376FE2B-FF92-4EB5-BF05-FF338A6E99EC}" type="slidenum">
              <a:rPr lang="en-US" sz="2600" b="1">
                <a:solidFill>
                  <a:schemeClr val="bg1"/>
                </a:solidFill>
              </a:rPr>
              <a:pPr/>
              <a:t>19</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57B7DAA9-557B-49E1-85DD-4C230B70BE0A}" type="slidenum">
              <a:rPr lang="en-US" smtClean="0"/>
              <a:pPr/>
              <a:t>2</a:t>
            </a:fld>
            <a:endParaRPr lang="en-US"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65C65FE-CC03-4C71-ACB6-EB25DC3A4D14}" type="slidenum">
              <a:rPr lang="en-US" sz="2600" b="1">
                <a:solidFill>
                  <a:schemeClr val="bg1"/>
                </a:solidFill>
              </a:rPr>
              <a:pPr/>
              <a:t>2</a:t>
            </a:fld>
            <a:endParaRPr lang="en-US" sz="2600" b="1">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8ED6B3C-A8B2-40AA-9A07-B17562D98833}" type="slidenum">
              <a:rPr lang="en-US" sz="2600" b="1">
                <a:solidFill>
                  <a:schemeClr val="bg1"/>
                </a:solidFill>
              </a:rPr>
              <a:pPr/>
              <a:t>2</a:t>
            </a:fld>
            <a:endParaRPr lang="en-US" sz="2600" b="1">
              <a:solidFill>
                <a:schemeClr val="bg1"/>
              </a:solidFill>
            </a:endParaRPr>
          </a:p>
        </p:txBody>
      </p:sp>
      <p:sp>
        <p:nvSpPr>
          <p:cNvPr id="18436" name="AutoShape 2"/>
          <p:cNvSpPr>
            <a:spLocks noGrp="1" noChangeArrowheads="1"/>
          </p:cNvSpPr>
          <p:nvPr>
            <p:ph type="title"/>
          </p:nvPr>
        </p:nvSpPr>
        <p:spPr/>
        <p:txBody>
          <a:bodyPr/>
          <a:lstStyle/>
          <a:p>
            <a:pPr eaLnBrk="1" hangingPunct="1"/>
            <a:r>
              <a:rPr lang="en-US" smtClean="0"/>
              <a:t>Objectives</a:t>
            </a:r>
          </a:p>
        </p:txBody>
      </p:sp>
      <p:sp>
        <p:nvSpPr>
          <p:cNvPr id="18437" name="Rectangle 3"/>
          <p:cNvSpPr>
            <a:spLocks noGrp="1" noChangeArrowheads="1"/>
          </p:cNvSpPr>
          <p:nvPr>
            <p:ph type="body" idx="1"/>
          </p:nvPr>
        </p:nvSpPr>
        <p:spPr>
          <a:xfrm>
            <a:off x="838200" y="2438400"/>
            <a:ext cx="7620000" cy="3724275"/>
          </a:xfrm>
        </p:spPr>
        <p:txBody>
          <a:bodyPr/>
          <a:lstStyle/>
          <a:p>
            <a:pPr eaLnBrk="1" hangingPunct="1">
              <a:lnSpc>
                <a:spcPct val="90000"/>
              </a:lnSpc>
            </a:pPr>
            <a:r>
              <a:rPr lang="en-US" smtClean="0"/>
              <a:t>Identify how information technology and the Internet are used at work, home, and school.</a:t>
            </a:r>
          </a:p>
          <a:p>
            <a:pPr eaLnBrk="1" hangingPunct="1">
              <a:lnSpc>
                <a:spcPct val="90000"/>
              </a:lnSpc>
            </a:pPr>
            <a:r>
              <a:rPr lang="en-US" smtClean="0"/>
              <a:t>Identify settings in which computers and the Internet are used.</a:t>
            </a:r>
          </a:p>
          <a:p>
            <a:pPr eaLnBrk="1" hangingPunct="1">
              <a:lnSpc>
                <a:spcPct val="90000"/>
              </a:lnSpc>
            </a:pPr>
            <a:r>
              <a:rPr lang="en-US" smtClean="0"/>
              <a:t>Identify how computers and the Internet have transformed traditional processes.</a:t>
            </a:r>
          </a:p>
          <a:p>
            <a:pPr eaLnBrk="1" hangingPunct="1">
              <a:lnSpc>
                <a:spcPct val="90000"/>
              </a:lnSpc>
            </a:pPr>
            <a:r>
              <a:rPr lang="en-US" smtClean="0"/>
              <a:t>Identify technologies that support or provide options for the physically challenged.</a:t>
            </a:r>
            <a:endParaRPr lang="en-US" sz="2600" smtClean="0"/>
          </a:p>
          <a:p>
            <a:pPr eaLnBrk="1" hangingPunct="1">
              <a:lnSpc>
                <a:spcPct val="90000"/>
              </a:lnSpc>
            </a:pPr>
            <a:endParaRPr lang="en-US" sz="2400" smtClean="0"/>
          </a:p>
          <a:p>
            <a:pPr eaLnBrk="1" hangingPunct="1">
              <a:lnSpc>
                <a:spcPct val="90000"/>
              </a:lnSpc>
              <a:buFont typeface="Wingdings" pitchFamily="2" charset="2"/>
              <a:buNone/>
            </a:pPr>
            <a:endParaRPr lang="en-U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3"/>
          <p:cNvSpPr>
            <a:spLocks noGrp="1" noChangeArrowheads="1"/>
          </p:cNvSpPr>
          <p:nvPr>
            <p:ph type="sldNum" sz="quarter" idx="10"/>
          </p:nvPr>
        </p:nvSpPr>
        <p:spPr>
          <a:noFill/>
        </p:spPr>
        <p:txBody>
          <a:bodyPr/>
          <a:lstStyle/>
          <a:p>
            <a:fld id="{8F8EAFEC-01DA-4C32-B94C-44CC4BA16170}" type="slidenum">
              <a:rPr lang="en-US" smtClean="0"/>
              <a:pPr/>
              <a:t>20</a:t>
            </a:fld>
            <a:endParaRPr lang="en-US" smtClean="0"/>
          </a:p>
        </p:txBody>
      </p:sp>
      <p:sp>
        <p:nvSpPr>
          <p:cNvPr id="3789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10BDC5D-C883-415F-BF43-B0CA51D3B342}" type="slidenum">
              <a:rPr lang="en-US" sz="2600" b="1">
                <a:solidFill>
                  <a:schemeClr val="bg1"/>
                </a:solidFill>
              </a:rPr>
              <a:pPr/>
              <a:t>20</a:t>
            </a:fld>
            <a:endParaRPr lang="en-US" sz="2600" b="1">
              <a:solidFill>
                <a:schemeClr val="bg1"/>
              </a:solidFill>
            </a:endParaRPr>
          </a:p>
        </p:txBody>
      </p:sp>
      <p:sp>
        <p:nvSpPr>
          <p:cNvPr id="37891" name="Title 1"/>
          <p:cNvSpPr>
            <a:spLocks noGrp="1"/>
          </p:cNvSpPr>
          <p:nvPr>
            <p:ph type="title"/>
          </p:nvPr>
        </p:nvSpPr>
        <p:spPr/>
        <p:txBody>
          <a:bodyPr/>
          <a:lstStyle/>
          <a:p>
            <a:pPr eaLnBrk="1" hangingPunct="1"/>
            <a:r>
              <a:rPr lang="en-US" smtClean="0"/>
              <a:t>Computer Technology in Everyday Life (continued)</a:t>
            </a:r>
          </a:p>
        </p:txBody>
      </p:sp>
      <p:sp>
        <p:nvSpPr>
          <p:cNvPr id="37892" name="Rectangle 7"/>
          <p:cNvSpPr>
            <a:spLocks noGrp="1" noChangeArrowheads="1"/>
          </p:cNvSpPr>
          <p:nvPr>
            <p:ph type="body" sz="half" idx="4294967295"/>
          </p:nvPr>
        </p:nvSpPr>
        <p:spPr>
          <a:xfrm>
            <a:off x="838200" y="2362200"/>
            <a:ext cx="7620000" cy="3810000"/>
          </a:xfrm>
        </p:spPr>
        <p:txBody>
          <a:bodyPr/>
          <a:lstStyle/>
          <a:p>
            <a:r>
              <a:rPr lang="en-US" sz="2200" b="1" smtClean="0"/>
              <a:t>Credit Card and Other Commerce Systems:</a:t>
            </a:r>
          </a:p>
          <a:p>
            <a:r>
              <a:rPr lang="en-US" sz="2200" smtClean="0"/>
              <a:t> Many people no longer carry large sums of money while traveling. They prefer to use ATM or credit cards.</a:t>
            </a:r>
          </a:p>
          <a:p>
            <a:r>
              <a:rPr lang="en-US" sz="2200" smtClean="0"/>
              <a:t>If you lose a credit card, it can be canceled immediately; whereas if your money is lost or stolen, the chances of recovery are very small.</a:t>
            </a:r>
          </a:p>
          <a:p>
            <a:r>
              <a:rPr lang="en-US" sz="2200" smtClean="0"/>
              <a:t>Credit card information is a concern on the Internet. Credit card numbers that fall into the wrong hands can cause lots of headaches for cardholders very quickly. </a:t>
            </a:r>
          </a:p>
        </p:txBody>
      </p:sp>
      <p:sp>
        <p:nvSpPr>
          <p:cNvPr id="3789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DDA5CA1-C8DA-4535-930A-7F91029E0465}" type="slidenum">
              <a:rPr lang="en-US" sz="2600" b="1">
                <a:solidFill>
                  <a:schemeClr val="bg1"/>
                </a:solidFill>
              </a:rPr>
              <a:pPr/>
              <a:t>20</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3"/>
          <p:cNvSpPr>
            <a:spLocks noGrp="1" noChangeArrowheads="1"/>
          </p:cNvSpPr>
          <p:nvPr>
            <p:ph type="sldNum" sz="quarter" idx="10"/>
          </p:nvPr>
        </p:nvSpPr>
        <p:spPr>
          <a:noFill/>
        </p:spPr>
        <p:txBody>
          <a:bodyPr/>
          <a:lstStyle/>
          <a:p>
            <a:fld id="{003E265E-52FF-4BDD-8E92-74EBC424CAE6}" type="slidenum">
              <a:rPr lang="en-US" smtClean="0"/>
              <a:pPr/>
              <a:t>21</a:t>
            </a:fld>
            <a:endParaRPr lang="en-US" smtClean="0"/>
          </a:p>
        </p:txBody>
      </p:sp>
      <p:sp>
        <p:nvSpPr>
          <p:cNvPr id="3891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DA32FE66-4813-446D-85A4-AE92CDD7D80B}" type="slidenum">
              <a:rPr lang="en-US" sz="2600" b="1">
                <a:solidFill>
                  <a:schemeClr val="bg1"/>
                </a:solidFill>
              </a:rPr>
              <a:pPr/>
              <a:t>21</a:t>
            </a:fld>
            <a:endParaRPr lang="en-US" sz="2600" b="1">
              <a:solidFill>
                <a:schemeClr val="bg1"/>
              </a:solidFill>
            </a:endParaRPr>
          </a:p>
        </p:txBody>
      </p:sp>
      <p:sp>
        <p:nvSpPr>
          <p:cNvPr id="38915" name="Title 1"/>
          <p:cNvSpPr>
            <a:spLocks noGrp="1"/>
          </p:cNvSpPr>
          <p:nvPr>
            <p:ph type="title"/>
          </p:nvPr>
        </p:nvSpPr>
        <p:spPr/>
        <p:txBody>
          <a:bodyPr/>
          <a:lstStyle/>
          <a:p>
            <a:pPr eaLnBrk="1" hangingPunct="1"/>
            <a:r>
              <a:rPr lang="en-US" smtClean="0"/>
              <a:t>Computer Technology in Everyday Life (continued)</a:t>
            </a:r>
          </a:p>
        </p:txBody>
      </p:sp>
      <p:sp>
        <p:nvSpPr>
          <p:cNvPr id="38916" name="Rectangle 7"/>
          <p:cNvSpPr>
            <a:spLocks noGrp="1" noChangeArrowheads="1"/>
          </p:cNvSpPr>
          <p:nvPr>
            <p:ph type="body" sz="half" idx="4294967295"/>
          </p:nvPr>
        </p:nvSpPr>
        <p:spPr>
          <a:xfrm>
            <a:off x="838200" y="2362200"/>
            <a:ext cx="7467600" cy="3810000"/>
          </a:xfrm>
        </p:spPr>
        <p:txBody>
          <a:bodyPr/>
          <a:lstStyle/>
          <a:p>
            <a:r>
              <a:rPr lang="en-US" b="1" smtClean="0"/>
              <a:t>Credit Card and Other Commerce Systems (cont):</a:t>
            </a:r>
          </a:p>
          <a:p>
            <a:r>
              <a:rPr lang="en-US" smtClean="0"/>
              <a:t>Only purchase from Web sites that you know are reputable and trustworthy.</a:t>
            </a:r>
          </a:p>
          <a:p>
            <a:r>
              <a:rPr lang="en-US" smtClean="0"/>
              <a:t>Take precautions whenever you are asked to disclose anything personal.</a:t>
            </a:r>
          </a:p>
          <a:p>
            <a:r>
              <a:rPr lang="en-US" smtClean="0"/>
              <a:t>Do not provide personal information to unknown parties.</a:t>
            </a:r>
          </a:p>
        </p:txBody>
      </p:sp>
      <p:sp>
        <p:nvSpPr>
          <p:cNvPr id="3891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4285167-DDF7-4E1B-BBC8-7AF99065D627}" type="slidenum">
              <a:rPr lang="en-US" sz="2600" b="1">
                <a:solidFill>
                  <a:schemeClr val="bg1"/>
                </a:solidFill>
              </a:rPr>
              <a:pPr/>
              <a:t>21</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3"/>
          <p:cNvSpPr>
            <a:spLocks noGrp="1" noChangeArrowheads="1"/>
          </p:cNvSpPr>
          <p:nvPr>
            <p:ph type="sldNum" sz="quarter" idx="10"/>
          </p:nvPr>
        </p:nvSpPr>
        <p:spPr>
          <a:noFill/>
        </p:spPr>
        <p:txBody>
          <a:bodyPr/>
          <a:lstStyle/>
          <a:p>
            <a:fld id="{31FBBCE5-4DE1-4F10-B5BF-D471F53F0C98}" type="slidenum">
              <a:rPr lang="en-US" smtClean="0"/>
              <a:pPr/>
              <a:t>22</a:t>
            </a:fld>
            <a:endParaRPr lang="en-US" smtClean="0"/>
          </a:p>
        </p:txBody>
      </p:sp>
      <p:sp>
        <p:nvSpPr>
          <p:cNvPr id="3993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AA31D29F-F4C3-4294-8456-E62B239DE776}" type="slidenum">
              <a:rPr lang="en-US" sz="2600" b="1">
                <a:solidFill>
                  <a:schemeClr val="bg1"/>
                </a:solidFill>
              </a:rPr>
              <a:pPr/>
              <a:t>22</a:t>
            </a:fld>
            <a:endParaRPr lang="en-US" sz="2600" b="1">
              <a:solidFill>
                <a:schemeClr val="bg1"/>
              </a:solidFill>
            </a:endParaRPr>
          </a:p>
        </p:txBody>
      </p:sp>
      <p:sp>
        <p:nvSpPr>
          <p:cNvPr id="39939" name="Title 1"/>
          <p:cNvSpPr>
            <a:spLocks noGrp="1"/>
          </p:cNvSpPr>
          <p:nvPr>
            <p:ph type="title"/>
          </p:nvPr>
        </p:nvSpPr>
        <p:spPr/>
        <p:txBody>
          <a:bodyPr/>
          <a:lstStyle/>
          <a:p>
            <a:pPr eaLnBrk="1" hangingPunct="1"/>
            <a:r>
              <a:rPr lang="en-US" smtClean="0"/>
              <a:t>Computer Technology in Everyday Life (continued)</a:t>
            </a:r>
          </a:p>
        </p:txBody>
      </p:sp>
      <p:sp>
        <p:nvSpPr>
          <p:cNvPr id="39940" name="Rectangle 7"/>
          <p:cNvSpPr>
            <a:spLocks noGrp="1" noChangeArrowheads="1"/>
          </p:cNvSpPr>
          <p:nvPr>
            <p:ph type="body" sz="half" idx="4294967295"/>
          </p:nvPr>
        </p:nvSpPr>
        <p:spPr>
          <a:xfrm>
            <a:off x="838200" y="2362200"/>
            <a:ext cx="5029200" cy="3810000"/>
          </a:xfrm>
        </p:spPr>
        <p:txBody>
          <a:bodyPr/>
          <a:lstStyle/>
          <a:p>
            <a:r>
              <a:rPr lang="en-US" sz="2400" b="1" smtClean="0"/>
              <a:t>Automated Industrial Processes:</a:t>
            </a:r>
          </a:p>
          <a:p>
            <a:r>
              <a:rPr lang="en-US" sz="2400" smtClean="0"/>
              <a:t>The use of robots on assembly lines and in other industrial processes has expanded production capabilities in the manufacturing world.</a:t>
            </a:r>
          </a:p>
          <a:p>
            <a:r>
              <a:rPr lang="en-US" sz="2400" smtClean="0"/>
              <a:t>Performance is precise, measurements are exact, and production is increased.</a:t>
            </a:r>
          </a:p>
          <a:p>
            <a:endParaRPr lang="en-US" sz="2400" smtClean="0"/>
          </a:p>
        </p:txBody>
      </p:sp>
      <p:sp>
        <p:nvSpPr>
          <p:cNvPr id="3994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5A58D0FD-7512-4699-8D6D-45F0D68A3F70}" type="slidenum">
              <a:rPr lang="en-US" sz="2600" b="1">
                <a:solidFill>
                  <a:schemeClr val="bg1"/>
                </a:solidFill>
              </a:rPr>
              <a:pPr/>
              <a:t>22</a:t>
            </a:fld>
            <a:endParaRPr lang="en-US" sz="2600" b="1">
              <a:solidFill>
                <a:schemeClr val="bg1"/>
              </a:solidFill>
            </a:endParaRPr>
          </a:p>
        </p:txBody>
      </p:sp>
      <p:pic>
        <p:nvPicPr>
          <p:cNvPr id="39942" name="Picture 2"/>
          <p:cNvPicPr>
            <a:picLocks noChangeAspect="1" noChangeArrowheads="1"/>
          </p:cNvPicPr>
          <p:nvPr/>
        </p:nvPicPr>
        <p:blipFill>
          <a:blip r:embed="rId2"/>
          <a:srcRect/>
          <a:stretch>
            <a:fillRect/>
          </a:stretch>
        </p:blipFill>
        <p:spPr bwMode="auto">
          <a:xfrm>
            <a:off x="6096000" y="2438400"/>
            <a:ext cx="2552700" cy="3762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3"/>
          <p:cNvSpPr>
            <a:spLocks noGrp="1" noChangeArrowheads="1"/>
          </p:cNvSpPr>
          <p:nvPr>
            <p:ph type="sldNum" sz="quarter" idx="10"/>
          </p:nvPr>
        </p:nvSpPr>
        <p:spPr>
          <a:noFill/>
        </p:spPr>
        <p:txBody>
          <a:bodyPr/>
          <a:lstStyle/>
          <a:p>
            <a:fld id="{56CC4972-CED7-4959-A272-DB7B178CDE1E}" type="slidenum">
              <a:rPr lang="en-US" smtClean="0"/>
              <a:pPr/>
              <a:t>23</a:t>
            </a:fld>
            <a:endParaRPr lang="en-US" smtClean="0"/>
          </a:p>
        </p:txBody>
      </p:sp>
      <p:sp>
        <p:nvSpPr>
          <p:cNvPr id="4096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C7CD034-7C0F-4C45-9796-153C7849ADCB}" type="slidenum">
              <a:rPr lang="en-US" sz="2600" b="1">
                <a:solidFill>
                  <a:schemeClr val="bg1"/>
                </a:solidFill>
              </a:rPr>
              <a:pPr/>
              <a:t>23</a:t>
            </a:fld>
            <a:endParaRPr lang="en-US" sz="2600" b="1">
              <a:solidFill>
                <a:schemeClr val="bg1"/>
              </a:solidFill>
            </a:endParaRPr>
          </a:p>
        </p:txBody>
      </p:sp>
      <p:sp>
        <p:nvSpPr>
          <p:cNvPr id="40963" name="Title 1"/>
          <p:cNvSpPr>
            <a:spLocks noGrp="1"/>
          </p:cNvSpPr>
          <p:nvPr>
            <p:ph type="title"/>
          </p:nvPr>
        </p:nvSpPr>
        <p:spPr/>
        <p:txBody>
          <a:bodyPr/>
          <a:lstStyle/>
          <a:p>
            <a:pPr eaLnBrk="1" hangingPunct="1"/>
            <a:r>
              <a:rPr lang="en-US" smtClean="0"/>
              <a:t>Computer Technology in Everyday Life (continued)</a:t>
            </a:r>
          </a:p>
        </p:txBody>
      </p:sp>
      <p:sp>
        <p:nvSpPr>
          <p:cNvPr id="40964" name="Rectangle 7"/>
          <p:cNvSpPr>
            <a:spLocks noGrp="1" noChangeArrowheads="1"/>
          </p:cNvSpPr>
          <p:nvPr>
            <p:ph type="body" sz="half" idx="4294967295"/>
          </p:nvPr>
        </p:nvSpPr>
        <p:spPr>
          <a:xfrm>
            <a:off x="838200" y="2362200"/>
            <a:ext cx="4876800" cy="3810000"/>
          </a:xfrm>
        </p:spPr>
        <p:txBody>
          <a:bodyPr/>
          <a:lstStyle/>
          <a:p>
            <a:r>
              <a:rPr lang="en-US" sz="2200" b="1" smtClean="0"/>
              <a:t>Point-of-Sale Systems:</a:t>
            </a:r>
          </a:p>
          <a:p>
            <a:r>
              <a:rPr lang="en-US" sz="2200" smtClean="0"/>
              <a:t>A terminal used for electronic processing of payment transactions in a retail outlet is called a point-of-sale (POS) system.</a:t>
            </a:r>
          </a:p>
          <a:p>
            <a:r>
              <a:rPr lang="en-US" sz="2200" smtClean="0"/>
              <a:t>If you use a frequent buyer card, the POS system might record information about your purchase so that you receive coupons or other promotions for similar items.</a:t>
            </a:r>
          </a:p>
          <a:p>
            <a:endParaRPr lang="en-US" sz="2400" smtClean="0"/>
          </a:p>
          <a:p>
            <a:endParaRPr lang="en-US" sz="2400" smtClean="0"/>
          </a:p>
          <a:p>
            <a:pPr>
              <a:buFont typeface="Wingdings" pitchFamily="2" charset="2"/>
              <a:buNone/>
            </a:pPr>
            <a:endParaRPr lang="en-US" sz="2400" smtClean="0"/>
          </a:p>
          <a:p>
            <a:endParaRPr lang="en-US" sz="2400" smtClean="0"/>
          </a:p>
          <a:p>
            <a:endParaRPr lang="en-US" sz="2200" smtClean="0"/>
          </a:p>
        </p:txBody>
      </p:sp>
      <p:sp>
        <p:nvSpPr>
          <p:cNvPr id="4096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D738108-B1B5-4913-BE72-E57C668FD9C1}" type="slidenum">
              <a:rPr lang="en-US" sz="2600" b="1">
                <a:solidFill>
                  <a:schemeClr val="bg1"/>
                </a:solidFill>
              </a:rPr>
              <a:pPr/>
              <a:t>23</a:t>
            </a:fld>
            <a:endParaRPr lang="en-US" sz="2600" b="1">
              <a:solidFill>
                <a:schemeClr val="bg1"/>
              </a:solidFill>
            </a:endParaRPr>
          </a:p>
        </p:txBody>
      </p:sp>
      <p:pic>
        <p:nvPicPr>
          <p:cNvPr id="40968" name="Picture 8"/>
          <p:cNvPicPr>
            <a:picLocks noChangeAspect="1" noChangeArrowheads="1"/>
          </p:cNvPicPr>
          <p:nvPr/>
        </p:nvPicPr>
        <p:blipFill>
          <a:blip r:embed="rId2"/>
          <a:srcRect/>
          <a:stretch>
            <a:fillRect/>
          </a:stretch>
        </p:blipFill>
        <p:spPr bwMode="auto">
          <a:xfrm>
            <a:off x="5715000" y="2743200"/>
            <a:ext cx="3044825" cy="33988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3"/>
          <p:cNvSpPr>
            <a:spLocks noGrp="1" noChangeArrowheads="1"/>
          </p:cNvSpPr>
          <p:nvPr>
            <p:ph type="sldNum" sz="quarter" idx="10"/>
          </p:nvPr>
        </p:nvSpPr>
        <p:spPr>
          <a:noFill/>
        </p:spPr>
        <p:txBody>
          <a:bodyPr/>
          <a:lstStyle/>
          <a:p>
            <a:fld id="{C19818BC-0A60-441E-AF31-0D9812D9987E}" type="slidenum">
              <a:rPr lang="en-US" smtClean="0"/>
              <a:pPr/>
              <a:t>24</a:t>
            </a:fld>
            <a:endParaRPr lang="en-US" smtClean="0"/>
          </a:p>
        </p:txBody>
      </p:sp>
      <p:sp>
        <p:nvSpPr>
          <p:cNvPr id="4198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A5E6B8BB-D26A-4036-AFB3-EE0CFBF84E6E}" type="slidenum">
              <a:rPr lang="en-US" sz="2600" b="1">
                <a:solidFill>
                  <a:schemeClr val="bg1"/>
                </a:solidFill>
              </a:rPr>
              <a:pPr/>
              <a:t>24</a:t>
            </a:fld>
            <a:endParaRPr lang="en-US" sz="2600" b="1">
              <a:solidFill>
                <a:schemeClr val="bg1"/>
              </a:solidFill>
            </a:endParaRPr>
          </a:p>
        </p:txBody>
      </p:sp>
      <p:sp>
        <p:nvSpPr>
          <p:cNvPr id="41987" name="Title 1"/>
          <p:cNvSpPr>
            <a:spLocks noGrp="1"/>
          </p:cNvSpPr>
          <p:nvPr>
            <p:ph type="title"/>
          </p:nvPr>
        </p:nvSpPr>
        <p:spPr/>
        <p:txBody>
          <a:bodyPr/>
          <a:lstStyle/>
          <a:p>
            <a:pPr eaLnBrk="1" hangingPunct="1"/>
            <a:r>
              <a:rPr lang="en-US" smtClean="0"/>
              <a:t>Computer Technology in Everyday Life (continued)</a:t>
            </a:r>
          </a:p>
        </p:txBody>
      </p:sp>
      <p:sp>
        <p:nvSpPr>
          <p:cNvPr id="41988" name="Rectangle 7"/>
          <p:cNvSpPr>
            <a:spLocks noGrp="1" noChangeArrowheads="1"/>
          </p:cNvSpPr>
          <p:nvPr>
            <p:ph type="body" sz="half" idx="4294967295"/>
          </p:nvPr>
        </p:nvSpPr>
        <p:spPr>
          <a:xfrm>
            <a:off x="838200" y="2362200"/>
            <a:ext cx="7543800" cy="3810000"/>
          </a:xfrm>
        </p:spPr>
        <p:txBody>
          <a:bodyPr/>
          <a:lstStyle/>
          <a:p>
            <a:r>
              <a:rPr lang="en-US" sz="2600" b="1" smtClean="0"/>
              <a:t>Weather Predicting and Reporting Systems:</a:t>
            </a:r>
          </a:p>
          <a:p>
            <a:r>
              <a:rPr lang="en-US" sz="2600" smtClean="0"/>
              <a:t>Numerical weather prediction programs are used by most professional meteorologists.</a:t>
            </a:r>
          </a:p>
          <a:p>
            <a:r>
              <a:rPr lang="en-US" sz="2600" smtClean="0"/>
              <a:t>In most programs, the user can select the map output or the model output statistics option. The output statistics model allows the user to customize the output for particular locations.</a:t>
            </a:r>
            <a:endParaRPr lang="en-US" sz="2200" smtClean="0"/>
          </a:p>
        </p:txBody>
      </p:sp>
      <p:sp>
        <p:nvSpPr>
          <p:cNvPr id="4198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DBE4D00-D874-4915-A7B7-705EDF377C41}" type="slidenum">
              <a:rPr lang="en-US" sz="2600" b="1">
                <a:solidFill>
                  <a:schemeClr val="bg1"/>
                </a:solidFill>
              </a:rPr>
              <a:pPr/>
              <a:t>24</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3"/>
          <p:cNvSpPr>
            <a:spLocks noGrp="1" noChangeArrowheads="1"/>
          </p:cNvSpPr>
          <p:nvPr>
            <p:ph type="sldNum" sz="quarter" idx="10"/>
          </p:nvPr>
        </p:nvSpPr>
        <p:spPr>
          <a:noFill/>
        </p:spPr>
        <p:txBody>
          <a:bodyPr/>
          <a:lstStyle/>
          <a:p>
            <a:fld id="{CA2F1E10-89FE-44AD-BA82-EEE8FA19DF36}" type="slidenum">
              <a:rPr lang="en-US" smtClean="0"/>
              <a:pPr/>
              <a:t>25</a:t>
            </a:fld>
            <a:endParaRPr lang="en-US" smtClean="0"/>
          </a:p>
        </p:txBody>
      </p:sp>
      <p:sp>
        <p:nvSpPr>
          <p:cNvPr id="4301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DDCE2E4-43B8-4759-8D9F-D47CC9A2F2DA}" type="slidenum">
              <a:rPr lang="en-US" sz="2600" b="1">
                <a:solidFill>
                  <a:schemeClr val="bg1"/>
                </a:solidFill>
              </a:rPr>
              <a:pPr/>
              <a:t>25</a:t>
            </a:fld>
            <a:endParaRPr lang="en-US" sz="2600" b="1">
              <a:solidFill>
                <a:schemeClr val="bg1"/>
              </a:solidFill>
            </a:endParaRPr>
          </a:p>
        </p:txBody>
      </p:sp>
      <p:sp>
        <p:nvSpPr>
          <p:cNvPr id="43011" name="Title 1"/>
          <p:cNvSpPr>
            <a:spLocks noGrp="1"/>
          </p:cNvSpPr>
          <p:nvPr>
            <p:ph type="title"/>
          </p:nvPr>
        </p:nvSpPr>
        <p:spPr/>
        <p:txBody>
          <a:bodyPr/>
          <a:lstStyle/>
          <a:p>
            <a:pPr eaLnBrk="1" hangingPunct="1"/>
            <a:r>
              <a:rPr lang="en-US" smtClean="0"/>
              <a:t>Computer Technology in Everyday Life (continued)</a:t>
            </a:r>
          </a:p>
        </p:txBody>
      </p:sp>
      <p:sp>
        <p:nvSpPr>
          <p:cNvPr id="43012" name="Rectangle 7"/>
          <p:cNvSpPr>
            <a:spLocks noGrp="1" noChangeArrowheads="1"/>
          </p:cNvSpPr>
          <p:nvPr>
            <p:ph type="body" sz="half" idx="4294967295"/>
          </p:nvPr>
        </p:nvSpPr>
        <p:spPr>
          <a:xfrm>
            <a:off x="838200" y="2362200"/>
            <a:ext cx="7543800" cy="3810000"/>
          </a:xfrm>
        </p:spPr>
        <p:txBody>
          <a:bodyPr/>
          <a:lstStyle/>
          <a:p>
            <a:r>
              <a:rPr lang="en-US" sz="2400" b="1" smtClean="0"/>
              <a:t>Embedded Computers in Appliances and Equipment:</a:t>
            </a:r>
          </a:p>
          <a:p>
            <a:r>
              <a:rPr lang="en-US" sz="2200" smtClean="0"/>
              <a:t>An embedded computer is a special-purpose computer system that is incorporated into other devices such as automobiles, appliances, and mechanical equipment.</a:t>
            </a:r>
          </a:p>
          <a:p>
            <a:r>
              <a:rPr lang="en-US" sz="2200" smtClean="0"/>
              <a:t>Embedded computers are preprogrammed to perform a specific task within a device or appliance.</a:t>
            </a:r>
          </a:p>
          <a:p>
            <a:r>
              <a:rPr lang="en-US" sz="2200" smtClean="0"/>
              <a:t>In the operating room, computers are integrated into virtually all medical equipment, including blood pressure monitors, pulse devices, and stethoscopes.</a:t>
            </a:r>
          </a:p>
        </p:txBody>
      </p:sp>
      <p:sp>
        <p:nvSpPr>
          <p:cNvPr id="4301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C7AD968-61DB-402E-AD02-548035E3C681}" type="slidenum">
              <a:rPr lang="en-US" sz="2600" b="1">
                <a:solidFill>
                  <a:schemeClr val="bg1"/>
                </a:solidFill>
              </a:rPr>
              <a:pPr/>
              <a:t>25</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D0D3354F-87C0-47F2-B930-4F4B3A08DEFE}" type="slidenum">
              <a:rPr lang="en-US" smtClean="0"/>
              <a:pPr/>
              <a:t>26</a:t>
            </a:fld>
            <a:endParaRPr lang="en-US"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456E24D-4E28-4150-B9E0-CE0AFE47815C}" type="slidenum">
              <a:rPr lang="en-US" sz="2600" b="1">
                <a:solidFill>
                  <a:schemeClr val="bg1"/>
                </a:solidFill>
              </a:rPr>
              <a:pPr/>
              <a:t>26</a:t>
            </a:fld>
            <a:endParaRPr lang="en-US" sz="2600" b="1">
              <a:solidFill>
                <a:schemeClr val="bg1"/>
              </a:solidFill>
            </a:endParaRPr>
          </a:p>
        </p:txBody>
      </p:sp>
      <p:sp>
        <p:nvSpPr>
          <p:cNvPr id="44035" name="Title 1"/>
          <p:cNvSpPr>
            <a:spLocks noGrp="1"/>
          </p:cNvSpPr>
          <p:nvPr>
            <p:ph type="title"/>
          </p:nvPr>
        </p:nvSpPr>
        <p:spPr/>
        <p:txBody>
          <a:bodyPr/>
          <a:lstStyle/>
          <a:p>
            <a:pPr eaLnBrk="1" hangingPunct="1"/>
            <a:r>
              <a:rPr lang="en-US" smtClean="0"/>
              <a:t>Computer Technology in Everyday Life (continued)</a:t>
            </a:r>
          </a:p>
        </p:txBody>
      </p:sp>
      <p:sp>
        <p:nvSpPr>
          <p:cNvPr id="44036" name="Rectangle 7"/>
          <p:cNvSpPr>
            <a:spLocks noGrp="1" noChangeArrowheads="1"/>
          </p:cNvSpPr>
          <p:nvPr>
            <p:ph type="body" sz="half" idx="4294967295"/>
          </p:nvPr>
        </p:nvSpPr>
        <p:spPr>
          <a:xfrm>
            <a:off x="838200" y="2362200"/>
            <a:ext cx="7620000" cy="3810000"/>
          </a:xfrm>
        </p:spPr>
        <p:txBody>
          <a:bodyPr/>
          <a:lstStyle/>
          <a:p>
            <a:r>
              <a:rPr lang="en-US" b="1" smtClean="0"/>
              <a:t>Global Positioning Systems:</a:t>
            </a:r>
          </a:p>
          <a:p>
            <a:r>
              <a:rPr lang="en-US" smtClean="0"/>
              <a:t>A global positioning system (GPS), combined with cell phone technology, can provide location information and directions.</a:t>
            </a:r>
          </a:p>
          <a:p>
            <a:r>
              <a:rPr lang="en-US" smtClean="0"/>
              <a:t>A GPS can also be a communications device for a driver who needs help or has been in an accident.</a:t>
            </a:r>
            <a:endParaRPr lang="en-US" sz="2400" smtClean="0"/>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FB9E02F-16F1-4F0A-BA09-57FA8958D77B}" type="slidenum">
              <a:rPr lang="en-US" sz="2600" b="1">
                <a:solidFill>
                  <a:schemeClr val="bg1"/>
                </a:solidFill>
              </a:rPr>
              <a:pPr/>
              <a:t>26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5D4AF090-40F8-481E-BE4B-4B891FC6FDD9}" type="slidenum">
              <a:rPr lang="en-US" smtClean="0"/>
              <a:pPr/>
              <a:t>27</a:t>
            </a:fld>
            <a:endParaRPr lang="en-US"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C11E01F-A6B0-4EF6-ACF3-E3D4A044E91E}" type="slidenum">
              <a:rPr lang="en-US" sz="2600" b="1">
                <a:solidFill>
                  <a:schemeClr val="bg1"/>
                </a:solidFill>
              </a:rPr>
              <a:pPr/>
              <a:t>27</a:t>
            </a:fld>
            <a:endParaRPr lang="en-US" sz="2600" b="1">
              <a:solidFill>
                <a:schemeClr val="bg1"/>
              </a:solidFill>
            </a:endParaRPr>
          </a:p>
        </p:txBody>
      </p:sp>
      <p:sp>
        <p:nvSpPr>
          <p:cNvPr id="45059" name="Title 1"/>
          <p:cNvSpPr>
            <a:spLocks noGrp="1"/>
          </p:cNvSpPr>
          <p:nvPr>
            <p:ph type="title"/>
          </p:nvPr>
        </p:nvSpPr>
        <p:spPr/>
        <p:txBody>
          <a:bodyPr/>
          <a:lstStyle/>
          <a:p>
            <a:pPr eaLnBrk="1" hangingPunct="1"/>
            <a:r>
              <a:rPr lang="en-US" smtClean="0"/>
              <a:t>Computer Technology in Everyday Life (continued)</a:t>
            </a:r>
          </a:p>
        </p:txBody>
      </p:sp>
      <p:sp>
        <p:nvSpPr>
          <p:cNvPr id="45060" name="Rectangle 7"/>
          <p:cNvSpPr>
            <a:spLocks noGrp="1" noChangeArrowheads="1"/>
          </p:cNvSpPr>
          <p:nvPr>
            <p:ph type="body" sz="half" idx="4294967295"/>
          </p:nvPr>
        </p:nvSpPr>
        <p:spPr>
          <a:xfrm>
            <a:off x="838200" y="2362200"/>
            <a:ext cx="7620000" cy="3810000"/>
          </a:xfrm>
        </p:spPr>
        <p:txBody>
          <a:bodyPr/>
          <a:lstStyle/>
          <a:p>
            <a:r>
              <a:rPr lang="en-US" sz="2400" b="1" smtClean="0"/>
              <a:t>Security Systems:</a:t>
            </a:r>
          </a:p>
          <a:p>
            <a:r>
              <a:rPr lang="en-US" sz="2400" smtClean="0"/>
              <a:t>Many cars today include a remote keyless system and can include a remote keyless ignition system.</a:t>
            </a:r>
          </a:p>
          <a:p>
            <a:r>
              <a:rPr lang="en-US" sz="2400" smtClean="0"/>
              <a:t>Keyless entry systems are available for entrance doors to houses, business, and other buildings.</a:t>
            </a:r>
          </a:p>
          <a:p>
            <a:r>
              <a:rPr lang="en-US" sz="2400" smtClean="0"/>
              <a:t>A biometric device can match patterns stored in a database with a person’s iris, retina, voice, fingerprint, or handprint to confirm or deny someone’s identity.</a:t>
            </a:r>
            <a:endParaRPr lang="en-US" sz="2200" smtClean="0"/>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6CE35A6-7A76-4C58-B81D-928BBCA2F7E2}" type="slidenum">
              <a:rPr lang="en-US" sz="2600" b="1">
                <a:solidFill>
                  <a:schemeClr val="bg1"/>
                </a:solidFill>
              </a:rPr>
              <a:pPr/>
              <a:t>27</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2B63E081-D0D7-4E1D-8D4F-68EDA914D47D}" type="slidenum">
              <a:rPr lang="en-US" smtClean="0"/>
              <a:pPr/>
              <a:t>28</a:t>
            </a:fld>
            <a:endParaRPr lang="en-US"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D31061A-8F8A-48F6-A1BF-FBDEB67AAE0F}" type="slidenum">
              <a:rPr lang="en-US" sz="2600" b="1">
                <a:solidFill>
                  <a:schemeClr val="bg1"/>
                </a:solidFill>
              </a:rPr>
              <a:pPr/>
              <a:t>28</a:t>
            </a:fld>
            <a:endParaRPr lang="en-US" sz="2600" b="1">
              <a:solidFill>
                <a:schemeClr val="bg1"/>
              </a:solidFill>
            </a:endParaRPr>
          </a:p>
        </p:txBody>
      </p:sp>
      <p:sp>
        <p:nvSpPr>
          <p:cNvPr id="46083" name="Title 1"/>
          <p:cNvSpPr>
            <a:spLocks noGrp="1"/>
          </p:cNvSpPr>
          <p:nvPr>
            <p:ph type="title"/>
          </p:nvPr>
        </p:nvSpPr>
        <p:spPr/>
        <p:txBody>
          <a:bodyPr/>
          <a:lstStyle/>
          <a:p>
            <a:pPr eaLnBrk="1" hangingPunct="1"/>
            <a:r>
              <a:rPr lang="en-US" smtClean="0"/>
              <a:t>Transforming Traditional Processes</a:t>
            </a:r>
          </a:p>
        </p:txBody>
      </p:sp>
      <p:sp>
        <p:nvSpPr>
          <p:cNvPr id="46084" name="Rectangle 7"/>
          <p:cNvSpPr>
            <a:spLocks noGrp="1" noChangeArrowheads="1"/>
          </p:cNvSpPr>
          <p:nvPr>
            <p:ph type="body" sz="half" idx="4294967295"/>
          </p:nvPr>
        </p:nvSpPr>
        <p:spPr>
          <a:xfrm>
            <a:off x="838200" y="2362200"/>
            <a:ext cx="7467600" cy="3810000"/>
          </a:xfrm>
        </p:spPr>
        <p:txBody>
          <a:bodyPr/>
          <a:lstStyle/>
          <a:p>
            <a:r>
              <a:rPr lang="en-US" sz="2400" b="1" smtClean="0"/>
              <a:t>E-commerce:</a:t>
            </a:r>
          </a:p>
          <a:p>
            <a:r>
              <a:rPr lang="en-US" sz="2400" smtClean="0"/>
              <a:t>E-commerce, which means having an online business, is changing the way the world does business.</a:t>
            </a:r>
          </a:p>
          <a:p>
            <a:r>
              <a:rPr lang="en-US" sz="2400" smtClean="0"/>
              <a:t>Internet speed continues to increase. High-speed connections indicate more online businesses.</a:t>
            </a:r>
          </a:p>
          <a:p>
            <a:r>
              <a:rPr lang="en-US" sz="2400" smtClean="0"/>
              <a:t>Some analysts predict that within the next 10 years, Internet-based business will account for up to 30 percent or more of the world’s consumer sales.</a:t>
            </a:r>
            <a:endParaRPr lang="en-US" sz="2200" smtClean="0"/>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96AD854A-E5AE-41B7-81E4-FCC79F18360E}" type="slidenum">
              <a:rPr lang="en-US" sz="2600" b="1">
                <a:solidFill>
                  <a:schemeClr val="bg1"/>
                </a:solidFill>
              </a:rPr>
              <a:pPr/>
              <a:t>28</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3"/>
          <p:cNvSpPr>
            <a:spLocks noGrp="1" noChangeArrowheads="1"/>
          </p:cNvSpPr>
          <p:nvPr>
            <p:ph type="sldNum" sz="quarter" idx="10"/>
          </p:nvPr>
        </p:nvSpPr>
        <p:spPr>
          <a:noFill/>
        </p:spPr>
        <p:txBody>
          <a:bodyPr/>
          <a:lstStyle/>
          <a:p>
            <a:fld id="{D4FF5331-10B0-47EA-ACAA-8F97DD8E069E}" type="slidenum">
              <a:rPr lang="en-US" smtClean="0"/>
              <a:pPr/>
              <a:t>29</a:t>
            </a:fld>
            <a:endParaRPr lang="en-US" smtClean="0"/>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FB706D3-79A7-4349-97A0-7082C8DFB0C0}" type="slidenum">
              <a:rPr lang="en-US" sz="2600" b="1">
                <a:solidFill>
                  <a:schemeClr val="bg1"/>
                </a:solidFill>
              </a:rPr>
              <a:pPr/>
              <a:t>29</a:t>
            </a:fld>
            <a:endParaRPr lang="en-US" sz="2600" b="1">
              <a:solidFill>
                <a:schemeClr val="bg1"/>
              </a:solidFill>
            </a:endParaRPr>
          </a:p>
        </p:txBody>
      </p:sp>
      <p:sp>
        <p:nvSpPr>
          <p:cNvPr id="47107" name="Title 1"/>
          <p:cNvSpPr>
            <a:spLocks noGrp="1"/>
          </p:cNvSpPr>
          <p:nvPr>
            <p:ph type="title"/>
          </p:nvPr>
        </p:nvSpPr>
        <p:spPr/>
        <p:txBody>
          <a:bodyPr/>
          <a:lstStyle/>
          <a:p>
            <a:pPr eaLnBrk="1" hangingPunct="1"/>
            <a:r>
              <a:rPr lang="en-US" smtClean="0"/>
              <a:t>Transforming Traditional Processes (continued)</a:t>
            </a:r>
          </a:p>
        </p:txBody>
      </p:sp>
      <p:sp>
        <p:nvSpPr>
          <p:cNvPr id="47108" name="Rectangle 7"/>
          <p:cNvSpPr>
            <a:spLocks noGrp="1" noChangeArrowheads="1"/>
          </p:cNvSpPr>
          <p:nvPr>
            <p:ph type="body" sz="half" idx="4294967295"/>
          </p:nvPr>
        </p:nvSpPr>
        <p:spPr>
          <a:xfrm>
            <a:off x="838200" y="2362200"/>
            <a:ext cx="7543800" cy="3810000"/>
          </a:xfrm>
        </p:spPr>
        <p:txBody>
          <a:bodyPr/>
          <a:lstStyle/>
          <a:p>
            <a:r>
              <a:rPr lang="en-US" sz="2400" b="1" smtClean="0"/>
              <a:t>E-commerce (cont):</a:t>
            </a:r>
          </a:p>
          <a:p>
            <a:r>
              <a:rPr lang="en-US" sz="2400" smtClean="0"/>
              <a:t>The digital cash system allows you to pay by transmitting a number from one computer to another.</a:t>
            </a:r>
          </a:p>
          <a:p>
            <a:r>
              <a:rPr lang="en-US" sz="2400" smtClean="0"/>
              <a:t>When you use digital cash, no one can obtain information about you.</a:t>
            </a:r>
          </a:p>
          <a:p>
            <a:r>
              <a:rPr lang="en-US" sz="2400" smtClean="0"/>
              <a:t>Electronic commerce has generated new jobs and new categories of jobs, such as Webmasters, programmers, network managers, graphic designers, and Web developers.</a:t>
            </a:r>
            <a:endParaRPr lang="en-US" sz="2200" smtClean="0"/>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E55D25A-6647-4A92-A7CE-C33D29AB14AC}" type="slidenum">
              <a:rPr lang="en-US" sz="2600" b="1">
                <a:solidFill>
                  <a:schemeClr val="bg1"/>
                </a:solidFill>
              </a:rPr>
              <a:pPr/>
              <a:t>29</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440F4E25-DCDB-42D2-A155-C52DCBF463B6}" type="slidenum">
              <a:rPr lang="en-US" smtClean="0"/>
              <a:pPr/>
              <a:t>3</a:t>
            </a:fld>
            <a:endParaRPr lang="en-US"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B766030B-6E87-4D6A-96C0-2424F6BAF209}" type="slidenum">
              <a:rPr lang="en-US" sz="2600" b="1">
                <a:solidFill>
                  <a:schemeClr val="bg1"/>
                </a:solidFill>
              </a:rPr>
              <a:pPr/>
              <a:t>3</a:t>
            </a:fld>
            <a:endParaRPr lang="en-US" sz="2600" b="1">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BCDAEE4-BF98-4D75-BB41-60A82CA68DC0}" type="slidenum">
              <a:rPr lang="en-US" sz="2600" b="1">
                <a:solidFill>
                  <a:schemeClr val="bg1"/>
                </a:solidFill>
              </a:rPr>
              <a:pPr/>
              <a:t>3</a:t>
            </a:fld>
            <a:endParaRPr lang="en-US" sz="2600" b="1">
              <a:solidFill>
                <a:schemeClr val="bg1"/>
              </a:solidFill>
            </a:endParaRPr>
          </a:p>
        </p:txBody>
      </p:sp>
      <p:sp>
        <p:nvSpPr>
          <p:cNvPr id="20484" name="AutoShape 2"/>
          <p:cNvSpPr>
            <a:spLocks noGrp="1" noChangeArrowheads="1"/>
          </p:cNvSpPr>
          <p:nvPr>
            <p:ph type="title"/>
          </p:nvPr>
        </p:nvSpPr>
        <p:spPr/>
        <p:txBody>
          <a:bodyPr/>
          <a:lstStyle/>
          <a:p>
            <a:pPr eaLnBrk="1" hangingPunct="1"/>
            <a:r>
              <a:rPr lang="en-US" smtClean="0"/>
              <a:t>Vocabulary</a:t>
            </a:r>
          </a:p>
        </p:txBody>
      </p:sp>
      <p:sp>
        <p:nvSpPr>
          <p:cNvPr id="20485" name="Rectangle 3"/>
          <p:cNvSpPr>
            <a:spLocks noGrp="1" noChangeArrowheads="1"/>
          </p:cNvSpPr>
          <p:nvPr>
            <p:ph type="body" sz="half" idx="1"/>
          </p:nvPr>
        </p:nvSpPr>
        <p:spPr/>
        <p:txBody>
          <a:bodyPr/>
          <a:lstStyle/>
          <a:p>
            <a:pPr eaLnBrk="1" hangingPunct="1"/>
            <a:r>
              <a:rPr lang="en-US" smtClean="0"/>
              <a:t>business-to-business (B2B)</a:t>
            </a:r>
          </a:p>
          <a:p>
            <a:pPr eaLnBrk="1" hangingPunct="1"/>
            <a:r>
              <a:rPr lang="en-US" smtClean="0"/>
              <a:t>business-to-consumer (B2C)</a:t>
            </a:r>
          </a:p>
          <a:p>
            <a:pPr eaLnBrk="1" hangingPunct="1"/>
            <a:r>
              <a:rPr lang="en-US" smtClean="0"/>
              <a:t>business-to-government (B2G)</a:t>
            </a:r>
          </a:p>
          <a:p>
            <a:pPr eaLnBrk="1" hangingPunct="1"/>
            <a:r>
              <a:rPr lang="en-US" smtClean="0"/>
              <a:t>critical thinking</a:t>
            </a:r>
          </a:p>
          <a:p>
            <a:pPr eaLnBrk="1" hangingPunct="1"/>
            <a:r>
              <a:rPr lang="en-US" smtClean="0"/>
              <a:t>digital cash</a:t>
            </a:r>
          </a:p>
        </p:txBody>
      </p:sp>
      <p:sp>
        <p:nvSpPr>
          <p:cNvPr id="20486" name="Content Placeholder 7"/>
          <p:cNvSpPr>
            <a:spLocks noGrp="1"/>
          </p:cNvSpPr>
          <p:nvPr>
            <p:ph sz="half" idx="2"/>
          </p:nvPr>
        </p:nvSpPr>
        <p:spPr/>
        <p:txBody>
          <a:bodyPr/>
          <a:lstStyle/>
          <a:p>
            <a:r>
              <a:rPr lang="en-US" smtClean="0"/>
              <a:t>electronic commerce (e-commerce)</a:t>
            </a:r>
          </a:p>
          <a:p>
            <a:r>
              <a:rPr lang="en-US" smtClean="0"/>
              <a:t>keyless entry system</a:t>
            </a:r>
          </a:p>
          <a:p>
            <a:r>
              <a:rPr lang="en-US" smtClean="0"/>
              <a:t>online learning</a:t>
            </a:r>
          </a:p>
          <a:p>
            <a:r>
              <a:rPr lang="en-US" smtClean="0"/>
              <a:t>telecommuting</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3"/>
          <p:cNvSpPr>
            <a:spLocks noGrp="1" noChangeArrowheads="1"/>
          </p:cNvSpPr>
          <p:nvPr>
            <p:ph type="sldNum" sz="quarter" idx="10"/>
          </p:nvPr>
        </p:nvSpPr>
        <p:spPr>
          <a:noFill/>
        </p:spPr>
        <p:txBody>
          <a:bodyPr/>
          <a:lstStyle/>
          <a:p>
            <a:fld id="{CC83230A-DA60-4443-8569-568F450885F8}" type="slidenum">
              <a:rPr lang="en-US" smtClean="0"/>
              <a:pPr/>
              <a:t>30</a:t>
            </a:fld>
            <a:endParaRPr lang="en-US" smtClean="0"/>
          </a:p>
        </p:txBody>
      </p:sp>
      <p:sp>
        <p:nvSpPr>
          <p:cNvPr id="4813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3878C93F-8DAA-4941-ADAA-48959FE2DB0F}" type="slidenum">
              <a:rPr lang="en-US" sz="2600" b="1">
                <a:solidFill>
                  <a:schemeClr val="bg1"/>
                </a:solidFill>
              </a:rPr>
              <a:pPr/>
              <a:t>30</a:t>
            </a:fld>
            <a:endParaRPr lang="en-US" sz="2600" b="1">
              <a:solidFill>
                <a:schemeClr val="bg1"/>
              </a:solidFill>
            </a:endParaRPr>
          </a:p>
        </p:txBody>
      </p:sp>
      <p:sp>
        <p:nvSpPr>
          <p:cNvPr id="48131" name="Title 1"/>
          <p:cNvSpPr>
            <a:spLocks noGrp="1"/>
          </p:cNvSpPr>
          <p:nvPr>
            <p:ph type="title"/>
          </p:nvPr>
        </p:nvSpPr>
        <p:spPr/>
        <p:txBody>
          <a:bodyPr/>
          <a:lstStyle/>
          <a:p>
            <a:pPr eaLnBrk="1" hangingPunct="1"/>
            <a:r>
              <a:rPr lang="en-US" smtClean="0"/>
              <a:t>Transforming Traditional Processes (continued)</a:t>
            </a:r>
          </a:p>
        </p:txBody>
      </p:sp>
      <p:sp>
        <p:nvSpPr>
          <p:cNvPr id="48132" name="Rectangle 7"/>
          <p:cNvSpPr>
            <a:spLocks noGrp="1" noChangeArrowheads="1"/>
          </p:cNvSpPr>
          <p:nvPr>
            <p:ph type="body" sz="half" idx="4294967295"/>
          </p:nvPr>
        </p:nvSpPr>
        <p:spPr>
          <a:xfrm>
            <a:off x="838200" y="2362200"/>
            <a:ext cx="7467600" cy="3810000"/>
          </a:xfrm>
        </p:spPr>
        <p:txBody>
          <a:bodyPr/>
          <a:lstStyle/>
          <a:p>
            <a:r>
              <a:rPr lang="en-US" sz="2400" b="1" smtClean="0"/>
              <a:t>Business Connections:</a:t>
            </a:r>
          </a:p>
          <a:p>
            <a:r>
              <a:rPr lang="en-US" sz="2400" smtClean="0"/>
              <a:t>Business-to-business (B2B) describes e-commerce transactions between businesses, such as between a company and a supplier.</a:t>
            </a:r>
          </a:p>
          <a:p>
            <a:r>
              <a:rPr lang="en-US" sz="2400" smtClean="0"/>
              <a:t>Business-to-consumer (B2C) describes online transactions between businesses and consumers.</a:t>
            </a:r>
          </a:p>
          <a:p>
            <a:r>
              <a:rPr lang="en-US" sz="2400" smtClean="0"/>
              <a:t>Business-to-government (B2G) includes transactions between businesses and governmental agencies.</a:t>
            </a:r>
          </a:p>
          <a:p>
            <a:endParaRPr lang="en-US" sz="2400" smtClean="0"/>
          </a:p>
          <a:p>
            <a:pPr>
              <a:buFont typeface="Wingdings" pitchFamily="2" charset="2"/>
              <a:buNone/>
            </a:pPr>
            <a:endParaRPr lang="en-US" sz="2400" smtClean="0"/>
          </a:p>
          <a:p>
            <a:endParaRPr lang="en-US" sz="2400" smtClean="0"/>
          </a:p>
          <a:p>
            <a:endParaRPr lang="en-US" sz="2200" smtClean="0"/>
          </a:p>
        </p:txBody>
      </p:sp>
      <p:sp>
        <p:nvSpPr>
          <p:cNvPr id="4813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5F119AE0-A316-4D82-9668-5E3F85F86352}" type="slidenum">
              <a:rPr lang="en-US" sz="2600" b="1">
                <a:solidFill>
                  <a:schemeClr val="bg1"/>
                </a:solidFill>
              </a:rPr>
              <a:pPr/>
              <a:t>30</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3"/>
          <p:cNvSpPr>
            <a:spLocks noGrp="1" noChangeArrowheads="1"/>
          </p:cNvSpPr>
          <p:nvPr>
            <p:ph type="sldNum" sz="quarter" idx="10"/>
          </p:nvPr>
        </p:nvSpPr>
        <p:spPr>
          <a:noFill/>
        </p:spPr>
        <p:txBody>
          <a:bodyPr/>
          <a:lstStyle/>
          <a:p>
            <a:fld id="{F5E288F4-FB13-4D15-8FE0-23519E1980BF}" type="slidenum">
              <a:rPr lang="en-US" smtClean="0"/>
              <a:pPr/>
              <a:t>31</a:t>
            </a:fld>
            <a:endParaRPr lang="en-US" smtClean="0"/>
          </a:p>
        </p:txBody>
      </p:sp>
      <p:sp>
        <p:nvSpPr>
          <p:cNvPr id="491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555E56E-0871-4BDF-9081-5A82C59C8A8E}" type="slidenum">
              <a:rPr lang="en-US" sz="2600" b="1">
                <a:solidFill>
                  <a:schemeClr val="bg1"/>
                </a:solidFill>
              </a:rPr>
              <a:pPr/>
              <a:t>31</a:t>
            </a:fld>
            <a:endParaRPr lang="en-US" sz="2600" b="1">
              <a:solidFill>
                <a:schemeClr val="bg1"/>
              </a:solidFill>
            </a:endParaRPr>
          </a:p>
        </p:txBody>
      </p:sp>
      <p:sp>
        <p:nvSpPr>
          <p:cNvPr id="49155" name="Title 1"/>
          <p:cNvSpPr>
            <a:spLocks noGrp="1"/>
          </p:cNvSpPr>
          <p:nvPr>
            <p:ph type="title"/>
          </p:nvPr>
        </p:nvSpPr>
        <p:spPr/>
        <p:txBody>
          <a:bodyPr/>
          <a:lstStyle/>
          <a:p>
            <a:pPr eaLnBrk="1" hangingPunct="1"/>
            <a:r>
              <a:rPr lang="en-US" smtClean="0"/>
              <a:t>Transforming Traditional Processes (continued)</a:t>
            </a:r>
          </a:p>
        </p:txBody>
      </p:sp>
      <p:sp>
        <p:nvSpPr>
          <p:cNvPr id="49156" name="Rectangle 7"/>
          <p:cNvSpPr>
            <a:spLocks noGrp="1" noChangeArrowheads="1"/>
          </p:cNvSpPr>
          <p:nvPr>
            <p:ph type="body" sz="half" idx="4294967295"/>
          </p:nvPr>
        </p:nvSpPr>
        <p:spPr>
          <a:xfrm>
            <a:off x="838200" y="2362200"/>
            <a:ext cx="7315200" cy="3810000"/>
          </a:xfrm>
        </p:spPr>
        <p:txBody>
          <a:bodyPr/>
          <a:lstStyle/>
          <a:p>
            <a:r>
              <a:rPr lang="en-US" sz="2400" b="1" smtClean="0"/>
              <a:t>Business Connections (cont):</a:t>
            </a:r>
          </a:p>
          <a:p>
            <a:r>
              <a:rPr lang="en-US" sz="2400" smtClean="0"/>
              <a:t>Retail businesses often use radio-frequency identification (RFID) tags, which are small electronic devices that identify and track goods from the point of delivery or manufacturing to the point of sale, similar to a bar code.</a:t>
            </a:r>
          </a:p>
          <a:p>
            <a:r>
              <a:rPr lang="en-US" sz="2400" smtClean="0"/>
              <a:t>Businesses use RFID to improve the efficiency of inventory tracking and management.</a:t>
            </a:r>
          </a:p>
          <a:p>
            <a:r>
              <a:rPr lang="en-US" sz="2400" smtClean="0"/>
              <a:t>Governments us them in passports and in transportation.</a:t>
            </a:r>
            <a:endParaRPr lang="en-US" sz="2200" smtClean="0"/>
          </a:p>
        </p:txBody>
      </p:sp>
      <p:sp>
        <p:nvSpPr>
          <p:cNvPr id="491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6F5AD049-9021-43C7-B00B-D24960AB770A}" type="slidenum">
              <a:rPr lang="en-US" sz="2600" b="1">
                <a:solidFill>
                  <a:schemeClr val="bg1"/>
                </a:solidFill>
              </a:rPr>
              <a:pPr/>
              <a:t>31</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3"/>
          <p:cNvSpPr>
            <a:spLocks noGrp="1" noChangeArrowheads="1"/>
          </p:cNvSpPr>
          <p:nvPr>
            <p:ph type="sldNum" sz="quarter" idx="10"/>
          </p:nvPr>
        </p:nvSpPr>
        <p:spPr>
          <a:noFill/>
        </p:spPr>
        <p:txBody>
          <a:bodyPr/>
          <a:lstStyle/>
          <a:p>
            <a:fld id="{D261558D-2A38-4A19-8300-BBDC16F5C543}" type="slidenum">
              <a:rPr lang="en-US" smtClean="0"/>
              <a:pPr/>
              <a:t>32</a:t>
            </a:fld>
            <a:endParaRPr lang="en-US" smtClean="0"/>
          </a:p>
        </p:txBody>
      </p:sp>
      <p:sp>
        <p:nvSpPr>
          <p:cNvPr id="501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AD51D0A1-C1EA-4846-A111-29CD7BFD74CE}" type="slidenum">
              <a:rPr lang="en-US" sz="2600" b="1">
                <a:solidFill>
                  <a:schemeClr val="bg1"/>
                </a:solidFill>
              </a:rPr>
              <a:pPr/>
              <a:t>32</a:t>
            </a:fld>
            <a:endParaRPr lang="en-US" sz="2600" b="1">
              <a:solidFill>
                <a:schemeClr val="bg1"/>
              </a:solidFill>
            </a:endParaRPr>
          </a:p>
        </p:txBody>
      </p:sp>
      <p:sp>
        <p:nvSpPr>
          <p:cNvPr id="50179" name="Title 1"/>
          <p:cNvSpPr>
            <a:spLocks noGrp="1"/>
          </p:cNvSpPr>
          <p:nvPr>
            <p:ph type="title"/>
          </p:nvPr>
        </p:nvSpPr>
        <p:spPr/>
        <p:txBody>
          <a:bodyPr/>
          <a:lstStyle/>
          <a:p>
            <a:pPr eaLnBrk="1" hangingPunct="1"/>
            <a:r>
              <a:rPr lang="en-US" smtClean="0"/>
              <a:t>Transforming Traditional Processes (continued)</a:t>
            </a:r>
          </a:p>
        </p:txBody>
      </p:sp>
      <p:sp>
        <p:nvSpPr>
          <p:cNvPr id="50180" name="Rectangle 7"/>
          <p:cNvSpPr>
            <a:spLocks noGrp="1" noChangeArrowheads="1"/>
          </p:cNvSpPr>
          <p:nvPr>
            <p:ph type="body" sz="half" idx="4294967295"/>
          </p:nvPr>
        </p:nvSpPr>
        <p:spPr>
          <a:xfrm>
            <a:off x="838200" y="2362200"/>
            <a:ext cx="7467600" cy="3810000"/>
          </a:xfrm>
        </p:spPr>
        <p:txBody>
          <a:bodyPr/>
          <a:lstStyle/>
          <a:p>
            <a:r>
              <a:rPr lang="en-US" sz="2400" b="1" smtClean="0"/>
              <a:t>Media:</a:t>
            </a:r>
          </a:p>
          <a:p>
            <a:r>
              <a:rPr lang="en-US" sz="2400" smtClean="0"/>
              <a:t>In the past, the distribution of media was primarily through newspapers, magazines, television, and radio.</a:t>
            </a:r>
          </a:p>
          <a:p>
            <a:r>
              <a:rPr lang="en-US" sz="2400" smtClean="0"/>
              <a:t>Media can be distributed by anyone who has an Internet connection. </a:t>
            </a:r>
          </a:p>
          <a:p>
            <a:r>
              <a:rPr lang="en-US" sz="2400" smtClean="0"/>
              <a:t>Music, video, audio, pictures, text—all can be distributed online through e-mail, blogs, Web sites, and other types of Internet distribution channels.</a:t>
            </a:r>
          </a:p>
        </p:txBody>
      </p:sp>
      <p:sp>
        <p:nvSpPr>
          <p:cNvPr id="501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A1883BB-323C-434C-949B-BDAD7A522961}" type="slidenum">
              <a:rPr lang="en-US" sz="2600" b="1">
                <a:solidFill>
                  <a:schemeClr val="bg1"/>
                </a:solidFill>
              </a:rPr>
              <a:pPr/>
              <a:t>32</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3"/>
          <p:cNvSpPr>
            <a:spLocks noGrp="1" noChangeArrowheads="1"/>
          </p:cNvSpPr>
          <p:nvPr>
            <p:ph type="sldNum" sz="quarter" idx="10"/>
          </p:nvPr>
        </p:nvSpPr>
        <p:spPr>
          <a:noFill/>
        </p:spPr>
        <p:txBody>
          <a:bodyPr/>
          <a:lstStyle/>
          <a:p>
            <a:fld id="{C7DF2D50-B5D8-455B-B2F4-78A122457A8B}" type="slidenum">
              <a:rPr lang="en-US" smtClean="0"/>
              <a:pPr/>
              <a:t>33</a:t>
            </a:fld>
            <a:endParaRPr lang="en-US" smtClean="0"/>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F173A-A776-432B-820B-DB1599A38377}" type="slidenum">
              <a:rPr lang="en-US" sz="2600" b="1">
                <a:solidFill>
                  <a:schemeClr val="bg1"/>
                </a:solidFill>
              </a:rPr>
              <a:pPr/>
              <a:t>33</a:t>
            </a:fld>
            <a:endParaRPr lang="en-US" sz="2600" b="1">
              <a:solidFill>
                <a:schemeClr val="bg1"/>
              </a:solidFill>
            </a:endParaRPr>
          </a:p>
        </p:txBody>
      </p:sp>
      <p:sp>
        <p:nvSpPr>
          <p:cNvPr id="51203" name="Title 1"/>
          <p:cNvSpPr>
            <a:spLocks noGrp="1"/>
          </p:cNvSpPr>
          <p:nvPr>
            <p:ph type="title"/>
          </p:nvPr>
        </p:nvSpPr>
        <p:spPr/>
        <p:txBody>
          <a:bodyPr/>
          <a:lstStyle/>
          <a:p>
            <a:pPr eaLnBrk="1" hangingPunct="1"/>
            <a:r>
              <a:rPr lang="en-US" smtClean="0"/>
              <a:t>Transforming Traditional Processes (continued)</a:t>
            </a:r>
          </a:p>
        </p:txBody>
      </p:sp>
      <p:sp>
        <p:nvSpPr>
          <p:cNvPr id="51204" name="Rectangle 7"/>
          <p:cNvSpPr>
            <a:spLocks noGrp="1" noChangeArrowheads="1"/>
          </p:cNvSpPr>
          <p:nvPr>
            <p:ph type="body" sz="half" idx="4294967295"/>
          </p:nvPr>
        </p:nvSpPr>
        <p:spPr>
          <a:xfrm>
            <a:off x="838200" y="2362200"/>
            <a:ext cx="3276600" cy="3810000"/>
          </a:xfrm>
        </p:spPr>
        <p:txBody>
          <a:bodyPr/>
          <a:lstStyle/>
          <a:p>
            <a:r>
              <a:rPr lang="en-US" sz="2400" b="1" smtClean="0"/>
              <a:t>Online Learning:</a:t>
            </a:r>
          </a:p>
          <a:p>
            <a:r>
              <a:rPr lang="en-US" sz="2400" smtClean="0"/>
              <a:t>Any high school student who is a Florida resident can attend the Florida Virtual School online for free.  </a:t>
            </a:r>
          </a:p>
          <a:p>
            <a:r>
              <a:rPr lang="en-US" sz="2400" smtClean="0"/>
              <a:t>Other states provide similar programs.</a:t>
            </a:r>
          </a:p>
          <a:p>
            <a:endParaRPr lang="en-US" sz="2200" smtClean="0"/>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7BDAA2D3-6B6F-4876-9527-DE3E7E070EB8}" type="slidenum">
              <a:rPr lang="en-US" sz="2600" b="1">
                <a:solidFill>
                  <a:schemeClr val="bg1"/>
                </a:solidFill>
              </a:rPr>
              <a:pPr/>
              <a:t>33</a:t>
            </a:fld>
            <a:endParaRPr lang="en-US" sz="2600" b="1">
              <a:solidFill>
                <a:schemeClr val="bg1"/>
              </a:solidFill>
            </a:endParaRPr>
          </a:p>
        </p:txBody>
      </p:sp>
      <p:pic>
        <p:nvPicPr>
          <p:cNvPr id="51208" name="Picture 8"/>
          <p:cNvPicPr>
            <a:picLocks noChangeAspect="1" noChangeArrowheads="1"/>
          </p:cNvPicPr>
          <p:nvPr/>
        </p:nvPicPr>
        <p:blipFill>
          <a:blip r:embed="rId2"/>
          <a:srcRect/>
          <a:stretch>
            <a:fillRect/>
          </a:stretch>
        </p:blipFill>
        <p:spPr bwMode="auto">
          <a:xfrm>
            <a:off x="4191000" y="2590800"/>
            <a:ext cx="4633913" cy="33464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3"/>
          <p:cNvSpPr>
            <a:spLocks noGrp="1" noChangeArrowheads="1"/>
          </p:cNvSpPr>
          <p:nvPr>
            <p:ph type="sldNum" sz="quarter" idx="10"/>
          </p:nvPr>
        </p:nvSpPr>
        <p:spPr>
          <a:noFill/>
        </p:spPr>
        <p:txBody>
          <a:bodyPr/>
          <a:lstStyle/>
          <a:p>
            <a:fld id="{B5529DB3-7578-4D31-803E-E431216F7E45}" type="slidenum">
              <a:rPr lang="en-US" smtClean="0"/>
              <a:pPr/>
              <a:t>34</a:t>
            </a:fld>
            <a:endParaRPr lang="en-US" smtClean="0"/>
          </a:p>
        </p:txBody>
      </p:sp>
      <p:sp>
        <p:nvSpPr>
          <p:cNvPr id="522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D1EDC988-2601-4590-AC2B-C827DFE770F2}" type="slidenum">
              <a:rPr lang="en-US" sz="2600" b="1">
                <a:solidFill>
                  <a:schemeClr val="bg1"/>
                </a:solidFill>
              </a:rPr>
              <a:pPr/>
              <a:t>34</a:t>
            </a:fld>
            <a:endParaRPr lang="en-US" sz="2600" b="1">
              <a:solidFill>
                <a:schemeClr val="bg1"/>
              </a:solidFill>
            </a:endParaRPr>
          </a:p>
        </p:txBody>
      </p:sp>
      <p:sp>
        <p:nvSpPr>
          <p:cNvPr id="52227" name="Title 1"/>
          <p:cNvSpPr>
            <a:spLocks noGrp="1"/>
          </p:cNvSpPr>
          <p:nvPr>
            <p:ph type="title"/>
          </p:nvPr>
        </p:nvSpPr>
        <p:spPr/>
        <p:txBody>
          <a:bodyPr/>
          <a:lstStyle/>
          <a:p>
            <a:pPr eaLnBrk="1" hangingPunct="1"/>
            <a:r>
              <a:rPr lang="en-US" smtClean="0"/>
              <a:t>Transforming Traditional Processes (continued)</a:t>
            </a:r>
          </a:p>
        </p:txBody>
      </p:sp>
      <p:sp>
        <p:nvSpPr>
          <p:cNvPr id="52228" name="Rectangle 7"/>
          <p:cNvSpPr>
            <a:spLocks noGrp="1" noChangeArrowheads="1"/>
          </p:cNvSpPr>
          <p:nvPr>
            <p:ph type="body" sz="half" idx="4294967295"/>
          </p:nvPr>
        </p:nvSpPr>
        <p:spPr>
          <a:xfrm>
            <a:off x="838200" y="2362200"/>
            <a:ext cx="3657600" cy="3810000"/>
          </a:xfrm>
        </p:spPr>
        <p:txBody>
          <a:bodyPr/>
          <a:lstStyle/>
          <a:p>
            <a:r>
              <a:rPr lang="en-US" sz="2400" b="1" smtClean="0"/>
              <a:t>Online Learning (cont):</a:t>
            </a:r>
          </a:p>
          <a:p>
            <a:r>
              <a:rPr lang="en-US" sz="2400" smtClean="0"/>
              <a:t>Learning management system programs help teachers deliver online courses.</a:t>
            </a:r>
          </a:p>
          <a:p>
            <a:r>
              <a:rPr lang="en-US" sz="2400" smtClean="0"/>
              <a:t>These programs are Web-based tools that provide guidance and testing for the student.</a:t>
            </a:r>
          </a:p>
          <a:p>
            <a:endParaRPr lang="en-US" sz="2200" smtClean="0"/>
          </a:p>
        </p:txBody>
      </p:sp>
      <p:sp>
        <p:nvSpPr>
          <p:cNvPr id="5222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9B56AD1-F2C8-488E-975E-DD74055A671E}" type="slidenum">
              <a:rPr lang="en-US" sz="2600" b="1">
                <a:solidFill>
                  <a:schemeClr val="bg1"/>
                </a:solidFill>
              </a:rPr>
              <a:pPr/>
              <a:t>34</a:t>
            </a:fld>
            <a:endParaRPr lang="en-US" sz="2600" b="1">
              <a:solidFill>
                <a:schemeClr val="bg1"/>
              </a:solidFill>
            </a:endParaRPr>
          </a:p>
        </p:txBody>
      </p:sp>
      <p:pic>
        <p:nvPicPr>
          <p:cNvPr id="52232" name="Picture 8"/>
          <p:cNvPicPr>
            <a:picLocks noChangeAspect="1" noChangeArrowheads="1"/>
          </p:cNvPicPr>
          <p:nvPr/>
        </p:nvPicPr>
        <p:blipFill>
          <a:blip r:embed="rId2"/>
          <a:srcRect/>
          <a:stretch>
            <a:fillRect/>
          </a:stretch>
        </p:blipFill>
        <p:spPr bwMode="auto">
          <a:xfrm>
            <a:off x="4495800" y="2811463"/>
            <a:ext cx="4405313" cy="31797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3"/>
          <p:cNvSpPr>
            <a:spLocks noGrp="1" noChangeArrowheads="1"/>
          </p:cNvSpPr>
          <p:nvPr>
            <p:ph type="sldNum" sz="quarter" idx="10"/>
          </p:nvPr>
        </p:nvSpPr>
        <p:spPr>
          <a:noFill/>
        </p:spPr>
        <p:txBody>
          <a:bodyPr/>
          <a:lstStyle/>
          <a:p>
            <a:fld id="{5B0F8E5B-0449-466F-B42F-06A47735AB55}" type="slidenum">
              <a:rPr lang="en-US" smtClean="0"/>
              <a:pPr/>
              <a:t>35</a:t>
            </a:fld>
            <a:endParaRPr lang="en-US" smtClean="0"/>
          </a:p>
        </p:txBody>
      </p:sp>
      <p:sp>
        <p:nvSpPr>
          <p:cNvPr id="532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C602172-BDD5-430D-BB80-B4EB07C049FC}" type="slidenum">
              <a:rPr lang="en-US" sz="2600" b="1">
                <a:solidFill>
                  <a:schemeClr val="bg1"/>
                </a:solidFill>
              </a:rPr>
              <a:pPr/>
              <a:t>35</a:t>
            </a:fld>
            <a:endParaRPr lang="en-US" sz="2600" b="1">
              <a:solidFill>
                <a:schemeClr val="bg1"/>
              </a:solidFill>
            </a:endParaRPr>
          </a:p>
        </p:txBody>
      </p:sp>
      <p:sp>
        <p:nvSpPr>
          <p:cNvPr id="53251" name="Title 1"/>
          <p:cNvSpPr>
            <a:spLocks noGrp="1"/>
          </p:cNvSpPr>
          <p:nvPr>
            <p:ph type="title"/>
          </p:nvPr>
        </p:nvSpPr>
        <p:spPr/>
        <p:txBody>
          <a:bodyPr/>
          <a:lstStyle/>
          <a:p>
            <a:pPr eaLnBrk="1" hangingPunct="1"/>
            <a:r>
              <a:rPr lang="en-US" smtClean="0"/>
              <a:t>Transforming Traditional Processes (continued)</a:t>
            </a:r>
          </a:p>
        </p:txBody>
      </p:sp>
      <p:sp>
        <p:nvSpPr>
          <p:cNvPr id="53252" name="Rectangle 7"/>
          <p:cNvSpPr>
            <a:spLocks noGrp="1" noChangeArrowheads="1"/>
          </p:cNvSpPr>
          <p:nvPr>
            <p:ph type="body" sz="half" idx="4294967295"/>
          </p:nvPr>
        </p:nvSpPr>
        <p:spPr>
          <a:xfrm>
            <a:off x="838200" y="2362200"/>
            <a:ext cx="3505200" cy="3810000"/>
          </a:xfrm>
        </p:spPr>
        <p:txBody>
          <a:bodyPr/>
          <a:lstStyle/>
          <a:p>
            <a:pPr>
              <a:lnSpc>
                <a:spcPct val="80000"/>
              </a:lnSpc>
            </a:pPr>
            <a:r>
              <a:rPr lang="en-US" sz="2400" b="1" smtClean="0"/>
              <a:t>Robotics:</a:t>
            </a:r>
          </a:p>
          <a:p>
            <a:pPr>
              <a:lnSpc>
                <a:spcPct val="80000"/>
              </a:lnSpc>
            </a:pPr>
            <a:r>
              <a:rPr lang="en-US" sz="2400" smtClean="0"/>
              <a:t>Robots have been used mostly in assembly plants, often doing dangerous or repetitive tasks. </a:t>
            </a:r>
          </a:p>
          <a:p>
            <a:pPr>
              <a:lnSpc>
                <a:spcPct val="80000"/>
              </a:lnSpc>
            </a:pPr>
            <a:r>
              <a:rPr lang="en-US" sz="2400" smtClean="0"/>
              <a:t>Some specialized robot devices allow exploration of hostile environments unsafe for humans.</a:t>
            </a:r>
          </a:p>
          <a:p>
            <a:pPr>
              <a:lnSpc>
                <a:spcPct val="80000"/>
              </a:lnSpc>
              <a:buFont typeface="Wingdings" pitchFamily="2" charset="2"/>
              <a:buNone/>
            </a:pPr>
            <a:endParaRPr lang="en-US" sz="2200" smtClean="0"/>
          </a:p>
        </p:txBody>
      </p:sp>
      <p:sp>
        <p:nvSpPr>
          <p:cNvPr id="5325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DE41F7B-B7F9-4BA0-AEE4-6B4307BE9987}" type="slidenum">
              <a:rPr lang="en-US" sz="2600" b="1">
                <a:solidFill>
                  <a:schemeClr val="bg1"/>
                </a:solidFill>
              </a:rPr>
              <a:pPr/>
              <a:t>35</a:t>
            </a:fld>
            <a:endParaRPr lang="en-US" sz="2600" b="1">
              <a:solidFill>
                <a:schemeClr val="bg1"/>
              </a:solidFill>
            </a:endParaRPr>
          </a:p>
        </p:txBody>
      </p:sp>
      <p:pic>
        <p:nvPicPr>
          <p:cNvPr id="53256" name="Picture 8"/>
          <p:cNvPicPr>
            <a:picLocks noChangeAspect="1" noChangeArrowheads="1"/>
          </p:cNvPicPr>
          <p:nvPr/>
        </p:nvPicPr>
        <p:blipFill>
          <a:blip r:embed="rId2"/>
          <a:srcRect/>
          <a:stretch>
            <a:fillRect/>
          </a:stretch>
        </p:blipFill>
        <p:spPr bwMode="auto">
          <a:xfrm>
            <a:off x="4343400" y="2743200"/>
            <a:ext cx="4557713" cy="32908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3"/>
          <p:cNvSpPr>
            <a:spLocks noGrp="1" noChangeArrowheads="1"/>
          </p:cNvSpPr>
          <p:nvPr>
            <p:ph type="sldNum" sz="quarter" idx="10"/>
          </p:nvPr>
        </p:nvSpPr>
        <p:spPr>
          <a:noFill/>
        </p:spPr>
        <p:txBody>
          <a:bodyPr/>
          <a:lstStyle/>
          <a:p>
            <a:fld id="{38B049EA-3DF3-4D25-BACA-3ECB5913C792}" type="slidenum">
              <a:rPr lang="en-US" smtClean="0"/>
              <a:pPr/>
              <a:t>36</a:t>
            </a:fld>
            <a:endParaRPr lang="en-US" smtClean="0"/>
          </a:p>
        </p:txBody>
      </p:sp>
      <p:sp>
        <p:nvSpPr>
          <p:cNvPr id="5427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1ECF2F6-BCC3-485E-BE94-07E72EBBD78A}" type="slidenum">
              <a:rPr lang="en-US" sz="2600" b="1">
                <a:solidFill>
                  <a:schemeClr val="bg1"/>
                </a:solidFill>
              </a:rPr>
              <a:pPr/>
              <a:t>36</a:t>
            </a:fld>
            <a:endParaRPr lang="en-US" sz="2600" b="1">
              <a:solidFill>
                <a:schemeClr val="bg1"/>
              </a:solidFill>
            </a:endParaRPr>
          </a:p>
        </p:txBody>
      </p:sp>
      <p:sp>
        <p:nvSpPr>
          <p:cNvPr id="54275" name="Title 1"/>
          <p:cNvSpPr>
            <a:spLocks noGrp="1"/>
          </p:cNvSpPr>
          <p:nvPr>
            <p:ph type="title"/>
          </p:nvPr>
        </p:nvSpPr>
        <p:spPr/>
        <p:txBody>
          <a:bodyPr/>
          <a:lstStyle/>
          <a:p>
            <a:pPr eaLnBrk="1" hangingPunct="1"/>
            <a:r>
              <a:rPr lang="en-US" smtClean="0"/>
              <a:t>Transforming Traditional Processes (continued)</a:t>
            </a:r>
          </a:p>
        </p:txBody>
      </p:sp>
      <p:sp>
        <p:nvSpPr>
          <p:cNvPr id="54276" name="Rectangle 7"/>
          <p:cNvSpPr>
            <a:spLocks noGrp="1" noChangeArrowheads="1"/>
          </p:cNvSpPr>
          <p:nvPr>
            <p:ph type="body" sz="half" idx="4294967295"/>
          </p:nvPr>
        </p:nvSpPr>
        <p:spPr>
          <a:xfrm>
            <a:off x="838200" y="2362200"/>
            <a:ext cx="7620000" cy="3810000"/>
          </a:xfrm>
        </p:spPr>
        <p:txBody>
          <a:bodyPr/>
          <a:lstStyle/>
          <a:p>
            <a:r>
              <a:rPr lang="en-US" sz="2400" b="1" smtClean="0"/>
              <a:t>Telecommuting:</a:t>
            </a:r>
          </a:p>
          <a:p>
            <a:r>
              <a:rPr lang="en-US" sz="2200" smtClean="0"/>
              <a:t>Telecommuting is when employers allow their employees to work from home.</a:t>
            </a:r>
          </a:p>
          <a:p>
            <a:r>
              <a:rPr lang="en-US" sz="2400" smtClean="0"/>
              <a:t>Telecommuting saves traveling time and expense, and it allows the employee to work at a time that is convenient.</a:t>
            </a:r>
          </a:p>
          <a:p>
            <a:r>
              <a:rPr lang="en-US" sz="2400" smtClean="0"/>
              <a:t>Projects and other relevant information can be shared through e-mail and other online distribution options.</a:t>
            </a:r>
          </a:p>
        </p:txBody>
      </p:sp>
      <p:sp>
        <p:nvSpPr>
          <p:cNvPr id="5427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8E80E1D-8674-467A-BB8F-D11F7EDC887D}" type="slidenum">
              <a:rPr lang="en-US" sz="2600" b="1">
                <a:solidFill>
                  <a:schemeClr val="bg1"/>
                </a:solidFill>
              </a:rPr>
              <a:pPr/>
              <a:t>36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3"/>
          <p:cNvSpPr>
            <a:spLocks noGrp="1" noChangeArrowheads="1"/>
          </p:cNvSpPr>
          <p:nvPr>
            <p:ph type="sldNum" sz="quarter" idx="10"/>
          </p:nvPr>
        </p:nvSpPr>
        <p:spPr>
          <a:noFill/>
        </p:spPr>
        <p:txBody>
          <a:bodyPr/>
          <a:lstStyle/>
          <a:p>
            <a:fld id="{9A514464-891D-43E6-9EFE-B30807A66CF2}" type="slidenum">
              <a:rPr lang="en-US" smtClean="0"/>
              <a:pPr/>
              <a:t>37</a:t>
            </a:fld>
            <a:endParaRPr lang="en-US" smtClean="0"/>
          </a:p>
        </p:txBody>
      </p:sp>
      <p:sp>
        <p:nvSpPr>
          <p:cNvPr id="5529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1CEB3D79-F2DC-467A-9137-FAAFFE284E1E}" type="slidenum">
              <a:rPr lang="en-US" sz="2600" b="1">
                <a:solidFill>
                  <a:schemeClr val="bg1"/>
                </a:solidFill>
              </a:rPr>
              <a:pPr/>
              <a:t>37</a:t>
            </a:fld>
            <a:endParaRPr lang="en-US" sz="2600" b="1">
              <a:solidFill>
                <a:schemeClr val="bg1"/>
              </a:solidFill>
            </a:endParaRPr>
          </a:p>
        </p:txBody>
      </p:sp>
      <p:sp>
        <p:nvSpPr>
          <p:cNvPr id="55299" name="Title 1"/>
          <p:cNvSpPr>
            <a:spLocks noGrp="1"/>
          </p:cNvSpPr>
          <p:nvPr>
            <p:ph type="title"/>
          </p:nvPr>
        </p:nvSpPr>
        <p:spPr/>
        <p:txBody>
          <a:bodyPr/>
          <a:lstStyle/>
          <a:p>
            <a:pPr eaLnBrk="1" hangingPunct="1"/>
            <a:r>
              <a:rPr lang="en-US" smtClean="0"/>
              <a:t>Transforming Traditional Processes (continued)</a:t>
            </a:r>
          </a:p>
        </p:txBody>
      </p:sp>
      <p:sp>
        <p:nvSpPr>
          <p:cNvPr id="55300" name="Rectangle 7"/>
          <p:cNvSpPr>
            <a:spLocks noGrp="1" noChangeArrowheads="1"/>
          </p:cNvSpPr>
          <p:nvPr>
            <p:ph type="body" sz="half" idx="4294967295"/>
          </p:nvPr>
        </p:nvSpPr>
        <p:spPr>
          <a:xfrm>
            <a:off x="838200" y="2362200"/>
            <a:ext cx="3429000" cy="3810000"/>
          </a:xfrm>
        </p:spPr>
        <p:txBody>
          <a:bodyPr/>
          <a:lstStyle/>
          <a:p>
            <a:pPr>
              <a:lnSpc>
                <a:spcPct val="90000"/>
              </a:lnSpc>
            </a:pPr>
            <a:r>
              <a:rPr lang="en-US" sz="2400" b="1" smtClean="0"/>
              <a:t>Online Communities:</a:t>
            </a:r>
          </a:p>
          <a:p>
            <a:pPr>
              <a:lnSpc>
                <a:spcPct val="90000"/>
              </a:lnSpc>
            </a:pPr>
            <a:r>
              <a:rPr lang="en-US" sz="2400" smtClean="0"/>
              <a:t>Social networks, virtual communities, and e-communities enable groups of people to interact online through a communication media rather than face-to-face.</a:t>
            </a:r>
            <a:endParaRPr lang="en-US" sz="2200" smtClean="0"/>
          </a:p>
        </p:txBody>
      </p:sp>
      <p:sp>
        <p:nvSpPr>
          <p:cNvPr id="5530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3367722-DB1F-426E-A2EC-74905F9A745B}" type="slidenum">
              <a:rPr lang="en-US" sz="2600" b="1">
                <a:solidFill>
                  <a:schemeClr val="bg1"/>
                </a:solidFill>
              </a:rPr>
              <a:pPr/>
              <a:t>37</a:t>
            </a:fld>
            <a:endParaRPr lang="en-US" sz="2600" b="1">
              <a:solidFill>
                <a:schemeClr val="bg1"/>
              </a:solidFill>
            </a:endParaRPr>
          </a:p>
        </p:txBody>
      </p:sp>
      <p:pic>
        <p:nvPicPr>
          <p:cNvPr id="55304" name="Picture 8"/>
          <p:cNvPicPr>
            <a:picLocks noChangeAspect="1" noChangeArrowheads="1"/>
          </p:cNvPicPr>
          <p:nvPr/>
        </p:nvPicPr>
        <p:blipFill>
          <a:blip r:embed="rId2"/>
          <a:srcRect/>
          <a:stretch>
            <a:fillRect/>
          </a:stretch>
        </p:blipFill>
        <p:spPr bwMode="auto">
          <a:xfrm>
            <a:off x="4114800" y="2667000"/>
            <a:ext cx="4710113" cy="34004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3"/>
          <p:cNvSpPr>
            <a:spLocks noGrp="1" noChangeArrowheads="1"/>
          </p:cNvSpPr>
          <p:nvPr>
            <p:ph type="sldNum" sz="quarter" idx="10"/>
          </p:nvPr>
        </p:nvSpPr>
        <p:spPr>
          <a:noFill/>
        </p:spPr>
        <p:txBody>
          <a:bodyPr/>
          <a:lstStyle/>
          <a:p>
            <a:fld id="{B407BA0A-1C76-428F-94B4-70F3A60C553E}" type="slidenum">
              <a:rPr lang="en-US" smtClean="0"/>
              <a:pPr/>
              <a:t>38</a:t>
            </a:fld>
            <a:endParaRPr lang="en-US" smtClean="0"/>
          </a:p>
        </p:txBody>
      </p:sp>
      <p:sp>
        <p:nvSpPr>
          <p:cNvPr id="5632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F091752-756C-49E4-AABB-C06EDE1A775E}" type="slidenum">
              <a:rPr lang="en-US" sz="2600" b="1">
                <a:solidFill>
                  <a:schemeClr val="bg1"/>
                </a:solidFill>
              </a:rPr>
              <a:pPr/>
              <a:t>38</a:t>
            </a:fld>
            <a:endParaRPr lang="en-US" sz="2600" b="1">
              <a:solidFill>
                <a:schemeClr val="bg1"/>
              </a:solidFill>
            </a:endParaRPr>
          </a:p>
        </p:txBody>
      </p:sp>
      <p:sp>
        <p:nvSpPr>
          <p:cNvPr id="56323" name="Title 1"/>
          <p:cNvSpPr>
            <a:spLocks noGrp="1"/>
          </p:cNvSpPr>
          <p:nvPr>
            <p:ph type="title"/>
          </p:nvPr>
        </p:nvSpPr>
        <p:spPr/>
        <p:txBody>
          <a:bodyPr/>
          <a:lstStyle/>
          <a:p>
            <a:pPr eaLnBrk="1" hangingPunct="1"/>
            <a:r>
              <a:rPr lang="en-US" smtClean="0"/>
              <a:t>Transforming Traditional Processes (continued)</a:t>
            </a:r>
          </a:p>
        </p:txBody>
      </p:sp>
      <p:sp>
        <p:nvSpPr>
          <p:cNvPr id="56324" name="Rectangle 7"/>
          <p:cNvSpPr>
            <a:spLocks noGrp="1" noChangeArrowheads="1"/>
          </p:cNvSpPr>
          <p:nvPr>
            <p:ph type="body" sz="half" idx="4294967295"/>
          </p:nvPr>
        </p:nvSpPr>
        <p:spPr>
          <a:xfrm>
            <a:off x="838200" y="2362200"/>
            <a:ext cx="7391400" cy="3810000"/>
          </a:xfrm>
        </p:spPr>
        <p:txBody>
          <a:bodyPr/>
          <a:lstStyle/>
          <a:p>
            <a:pPr>
              <a:lnSpc>
                <a:spcPct val="80000"/>
              </a:lnSpc>
            </a:pPr>
            <a:r>
              <a:rPr lang="en-US" sz="2600" b="1" smtClean="0"/>
              <a:t>Disaster Recovery:</a:t>
            </a:r>
          </a:p>
          <a:p>
            <a:pPr>
              <a:lnSpc>
                <a:spcPct val="80000"/>
              </a:lnSpc>
            </a:pPr>
            <a:r>
              <a:rPr lang="en-US" sz="2600" smtClean="0"/>
              <a:t>Hurricanes, tornadoes, and other recent disasters have increased awareness of the need for disaster recovery planning for communities, cities, and states. </a:t>
            </a:r>
          </a:p>
          <a:p>
            <a:pPr>
              <a:lnSpc>
                <a:spcPct val="80000"/>
              </a:lnSpc>
            </a:pPr>
            <a:r>
              <a:rPr lang="en-US" sz="2600" smtClean="0"/>
              <a:t>A segment of the plan should include options for electronic communications, such as a Web site that is updated periodically, e-mail availability, and available resources and locations where help can be provided.</a:t>
            </a:r>
            <a:endParaRPr lang="en-US" sz="2400" smtClean="0"/>
          </a:p>
        </p:txBody>
      </p:sp>
      <p:sp>
        <p:nvSpPr>
          <p:cNvPr id="5632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FDAA264F-C6FE-47FF-A351-84CCFEBB127A}" type="slidenum">
              <a:rPr lang="en-US" sz="2600" b="1">
                <a:solidFill>
                  <a:schemeClr val="bg1"/>
                </a:solidFill>
              </a:rPr>
              <a:pPr/>
              <a:t>38</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3"/>
          <p:cNvSpPr>
            <a:spLocks noGrp="1" noChangeArrowheads="1"/>
          </p:cNvSpPr>
          <p:nvPr>
            <p:ph type="sldNum" sz="quarter" idx="10"/>
          </p:nvPr>
        </p:nvSpPr>
        <p:spPr>
          <a:noFill/>
        </p:spPr>
        <p:txBody>
          <a:bodyPr/>
          <a:lstStyle/>
          <a:p>
            <a:fld id="{B4B52B77-E56B-4157-926B-A86FCF27CE78}" type="slidenum">
              <a:rPr lang="en-US" smtClean="0"/>
              <a:pPr/>
              <a:t>39</a:t>
            </a:fld>
            <a:endParaRPr lang="en-US" smtClean="0"/>
          </a:p>
        </p:txBody>
      </p:sp>
      <p:sp>
        <p:nvSpPr>
          <p:cNvPr id="5734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2AE38FE2-8268-4996-BC3C-5455BC242894}" type="slidenum">
              <a:rPr lang="en-US" sz="2600" b="1">
                <a:solidFill>
                  <a:schemeClr val="bg1"/>
                </a:solidFill>
              </a:rPr>
              <a:pPr/>
              <a:t>39</a:t>
            </a:fld>
            <a:endParaRPr lang="en-US" sz="2600" b="1">
              <a:solidFill>
                <a:schemeClr val="bg1"/>
              </a:solidFill>
            </a:endParaRPr>
          </a:p>
        </p:txBody>
      </p:sp>
      <p:sp>
        <p:nvSpPr>
          <p:cNvPr id="57347" name="Title 1"/>
          <p:cNvSpPr>
            <a:spLocks noGrp="1"/>
          </p:cNvSpPr>
          <p:nvPr>
            <p:ph type="title"/>
          </p:nvPr>
        </p:nvSpPr>
        <p:spPr/>
        <p:txBody>
          <a:bodyPr/>
          <a:lstStyle/>
          <a:p>
            <a:pPr eaLnBrk="1" hangingPunct="1"/>
            <a:r>
              <a:rPr lang="en-US" smtClean="0"/>
              <a:t>Supporting the Physically Challenged</a:t>
            </a:r>
          </a:p>
        </p:txBody>
      </p:sp>
      <p:sp>
        <p:nvSpPr>
          <p:cNvPr id="57348" name="Rectangle 7"/>
          <p:cNvSpPr>
            <a:spLocks noGrp="1" noChangeArrowheads="1"/>
          </p:cNvSpPr>
          <p:nvPr>
            <p:ph type="body" sz="half" idx="4294967295"/>
          </p:nvPr>
        </p:nvSpPr>
        <p:spPr>
          <a:xfrm>
            <a:off x="838200" y="2362200"/>
            <a:ext cx="7543800" cy="3810000"/>
          </a:xfrm>
        </p:spPr>
        <p:txBody>
          <a:bodyPr/>
          <a:lstStyle/>
          <a:p>
            <a:r>
              <a:rPr lang="en-US" sz="2400" b="1" smtClean="0"/>
              <a:t>Assistive Technologies:</a:t>
            </a:r>
          </a:p>
          <a:p>
            <a:r>
              <a:rPr lang="en-US" sz="2400" smtClean="0"/>
              <a:t>Computer programs make it possible to predict dangerous weather and warn people in time to prepare for storms. </a:t>
            </a:r>
          </a:p>
          <a:p>
            <a:r>
              <a:rPr lang="en-US" sz="2400" smtClean="0"/>
              <a:t>Electronic devices help disabled people communicate, become more mobile, and participate in activities.</a:t>
            </a:r>
          </a:p>
          <a:p>
            <a:r>
              <a:rPr lang="en-US" sz="2400" smtClean="0"/>
              <a:t>For example, telecommunications device for the deaf (TDD) technology allows hearing-impaired people to use a telephone.</a:t>
            </a:r>
          </a:p>
          <a:p>
            <a:endParaRPr lang="en-US" sz="2400" smtClean="0"/>
          </a:p>
          <a:p>
            <a:pPr>
              <a:buFont typeface="Wingdings" pitchFamily="2" charset="2"/>
              <a:buNone/>
            </a:pPr>
            <a:endParaRPr lang="en-US" sz="2400" smtClean="0"/>
          </a:p>
          <a:p>
            <a:endParaRPr lang="en-US" sz="2400" smtClean="0"/>
          </a:p>
          <a:p>
            <a:endParaRPr lang="en-US" sz="2200" smtClean="0"/>
          </a:p>
        </p:txBody>
      </p:sp>
      <p:sp>
        <p:nvSpPr>
          <p:cNvPr id="5734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97CC422D-15CF-42DF-8A13-30B7C96C141A}" type="slidenum">
              <a:rPr lang="en-US" sz="2600" b="1">
                <a:solidFill>
                  <a:schemeClr val="bg1"/>
                </a:solidFill>
              </a:rPr>
              <a:pPr/>
              <a:t>39</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B44E8EF9-F35A-4B28-B387-0861FC660800}" type="slidenum">
              <a:rPr lang="en-US" smtClean="0"/>
              <a:pPr/>
              <a:t>4</a:t>
            </a:fld>
            <a:endParaRPr lang="en-US"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C7CAF2EE-2BE8-41EC-A1EF-2B464091172F}" type="slidenum">
              <a:rPr lang="en-US" sz="2600" b="1">
                <a:solidFill>
                  <a:schemeClr val="bg1"/>
                </a:solidFill>
              </a:rPr>
              <a:pPr/>
              <a:t>4</a:t>
            </a:fld>
            <a:endParaRPr lang="en-US" sz="2600" b="1">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DA8C97A-2F9D-45B5-943E-4C30D45EB6A5}" type="slidenum">
              <a:rPr lang="en-US" sz="2600" b="1">
                <a:solidFill>
                  <a:schemeClr val="bg1"/>
                </a:solidFill>
              </a:rPr>
              <a:pPr/>
              <a:t>4</a:t>
            </a:fld>
            <a:endParaRPr lang="en-US" sz="2600" b="1">
              <a:solidFill>
                <a:schemeClr val="bg1"/>
              </a:solidFill>
            </a:endParaRPr>
          </a:p>
        </p:txBody>
      </p:sp>
      <p:sp>
        <p:nvSpPr>
          <p:cNvPr id="21508" name="AutoShape 2"/>
          <p:cNvSpPr>
            <a:spLocks noGrp="1" noChangeArrowheads="1"/>
          </p:cNvSpPr>
          <p:nvPr>
            <p:ph type="title"/>
          </p:nvPr>
        </p:nvSpPr>
        <p:spPr>
          <a:xfrm>
            <a:off x="762000" y="762000"/>
            <a:ext cx="8153400" cy="1143000"/>
          </a:xfrm>
        </p:spPr>
        <p:txBody>
          <a:bodyPr/>
          <a:lstStyle/>
          <a:p>
            <a:pPr eaLnBrk="1" hangingPunct="1"/>
            <a:r>
              <a:rPr lang="en-US" smtClean="0"/>
              <a:t>Introduction </a:t>
            </a:r>
          </a:p>
        </p:txBody>
      </p:sp>
      <p:sp>
        <p:nvSpPr>
          <p:cNvPr id="21509" name="Rectangle 3"/>
          <p:cNvSpPr>
            <a:spLocks noGrp="1" noChangeArrowheads="1"/>
          </p:cNvSpPr>
          <p:nvPr>
            <p:ph type="body" idx="1"/>
          </p:nvPr>
        </p:nvSpPr>
        <p:spPr>
          <a:xfrm>
            <a:off x="838200" y="2362200"/>
            <a:ext cx="7543800" cy="3962400"/>
          </a:xfrm>
        </p:spPr>
        <p:txBody>
          <a:bodyPr/>
          <a:lstStyle/>
          <a:p>
            <a:pPr eaLnBrk="1" hangingPunct="1"/>
            <a:r>
              <a:rPr lang="en-US" smtClean="0"/>
              <a:t>Technology has changed and continues to change every aspect of life—from home to school to the workplace.</a:t>
            </a:r>
          </a:p>
          <a:p>
            <a:pPr eaLnBrk="1" hangingPunct="1"/>
            <a:r>
              <a:rPr lang="en-US" smtClean="0"/>
              <a:t>These changes are swift and dramatic.</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3"/>
          <p:cNvSpPr>
            <a:spLocks noGrp="1" noChangeArrowheads="1"/>
          </p:cNvSpPr>
          <p:nvPr>
            <p:ph type="sldNum" sz="quarter" idx="10"/>
          </p:nvPr>
        </p:nvSpPr>
        <p:spPr>
          <a:noFill/>
        </p:spPr>
        <p:txBody>
          <a:bodyPr/>
          <a:lstStyle/>
          <a:p>
            <a:fld id="{AE37932A-7954-4E79-9464-FC1165C06F68}" type="slidenum">
              <a:rPr lang="en-US" smtClean="0"/>
              <a:pPr/>
              <a:t>40</a:t>
            </a:fld>
            <a:endParaRPr lang="en-US" smtClean="0"/>
          </a:p>
        </p:txBody>
      </p:sp>
      <p:sp>
        <p:nvSpPr>
          <p:cNvPr id="5837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397B618-5D5B-45AD-AD8E-46CE689801EC}" type="slidenum">
              <a:rPr lang="en-US" sz="2600" b="1">
                <a:solidFill>
                  <a:schemeClr val="bg1"/>
                </a:solidFill>
              </a:rPr>
              <a:pPr/>
              <a:t>40</a:t>
            </a:fld>
            <a:endParaRPr lang="en-US" sz="2600" b="1">
              <a:solidFill>
                <a:schemeClr val="bg1"/>
              </a:solidFill>
            </a:endParaRPr>
          </a:p>
        </p:txBody>
      </p:sp>
      <p:sp>
        <p:nvSpPr>
          <p:cNvPr id="58371" name="Title 1"/>
          <p:cNvSpPr>
            <a:spLocks noGrp="1"/>
          </p:cNvSpPr>
          <p:nvPr>
            <p:ph type="title"/>
          </p:nvPr>
        </p:nvSpPr>
        <p:spPr/>
        <p:txBody>
          <a:bodyPr/>
          <a:lstStyle/>
          <a:p>
            <a:pPr eaLnBrk="1" hangingPunct="1"/>
            <a:r>
              <a:rPr lang="en-US" smtClean="0"/>
              <a:t>Supporting the Physically Challenged (continued)</a:t>
            </a:r>
          </a:p>
        </p:txBody>
      </p:sp>
      <p:sp>
        <p:nvSpPr>
          <p:cNvPr id="58372" name="Rectangle 7"/>
          <p:cNvSpPr>
            <a:spLocks noGrp="1" noChangeArrowheads="1"/>
          </p:cNvSpPr>
          <p:nvPr>
            <p:ph type="body" sz="half" idx="4294967295"/>
          </p:nvPr>
        </p:nvSpPr>
        <p:spPr>
          <a:xfrm>
            <a:off x="838200" y="2362200"/>
            <a:ext cx="5410200" cy="3810000"/>
          </a:xfrm>
        </p:spPr>
        <p:txBody>
          <a:bodyPr/>
          <a:lstStyle/>
          <a:p>
            <a:r>
              <a:rPr lang="en-US" sz="2400" b="1" smtClean="0"/>
              <a:t>Assistive Technologies (cont):</a:t>
            </a:r>
          </a:p>
          <a:p>
            <a:r>
              <a:rPr lang="en-US" sz="2400" smtClean="0"/>
              <a:t>Several adaptive software options are available for the blind or individuals with limited sight.</a:t>
            </a:r>
          </a:p>
          <a:p>
            <a:pPr lvl="1"/>
            <a:r>
              <a:rPr lang="en-US" sz="2000" smtClean="0"/>
              <a:t>Screen readers</a:t>
            </a:r>
          </a:p>
          <a:p>
            <a:pPr lvl="1"/>
            <a:r>
              <a:rPr lang="en-US" sz="2000" smtClean="0"/>
              <a:t>Scanning and reading software</a:t>
            </a:r>
          </a:p>
          <a:p>
            <a:pPr lvl="1"/>
            <a:r>
              <a:rPr lang="en-US" sz="2000" smtClean="0"/>
              <a:t>Internet browser readers</a:t>
            </a:r>
          </a:p>
          <a:p>
            <a:pPr lvl="1"/>
            <a:r>
              <a:rPr lang="en-US" sz="2000" smtClean="0"/>
              <a:t>Braille translators</a:t>
            </a:r>
          </a:p>
          <a:p>
            <a:pPr lvl="1"/>
            <a:r>
              <a:rPr lang="en-US" sz="2000" smtClean="0"/>
              <a:t>Other miscellaneous applications</a:t>
            </a:r>
          </a:p>
          <a:p>
            <a:endParaRPr lang="en-US" sz="2200" smtClean="0"/>
          </a:p>
        </p:txBody>
      </p:sp>
      <p:sp>
        <p:nvSpPr>
          <p:cNvPr id="5837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64DE04AA-E0AF-49F5-9EAC-910747A71738}" type="slidenum">
              <a:rPr lang="en-US" sz="2600" b="1">
                <a:solidFill>
                  <a:schemeClr val="bg1"/>
                </a:solidFill>
              </a:rPr>
              <a:pPr/>
              <a:t>40</a:t>
            </a:fld>
            <a:endParaRPr lang="en-US" sz="2600" b="1">
              <a:solidFill>
                <a:schemeClr val="bg1"/>
              </a:solidFill>
            </a:endParaRPr>
          </a:p>
        </p:txBody>
      </p:sp>
      <p:pic>
        <p:nvPicPr>
          <p:cNvPr id="58374" name="Picture 2"/>
          <p:cNvPicPr>
            <a:picLocks noChangeAspect="1" noChangeArrowheads="1"/>
          </p:cNvPicPr>
          <p:nvPr/>
        </p:nvPicPr>
        <p:blipFill>
          <a:blip r:embed="rId2"/>
          <a:srcRect/>
          <a:stretch>
            <a:fillRect/>
          </a:stretch>
        </p:blipFill>
        <p:spPr bwMode="auto">
          <a:xfrm>
            <a:off x="6019800" y="2971800"/>
            <a:ext cx="2705100" cy="2713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3"/>
          <p:cNvSpPr>
            <a:spLocks noGrp="1" noChangeArrowheads="1"/>
          </p:cNvSpPr>
          <p:nvPr>
            <p:ph type="sldNum" sz="quarter" idx="10"/>
          </p:nvPr>
        </p:nvSpPr>
        <p:spPr>
          <a:noFill/>
        </p:spPr>
        <p:txBody>
          <a:bodyPr/>
          <a:lstStyle/>
          <a:p>
            <a:fld id="{683C9DBE-4799-4EB5-9B99-8DDF45B80B1C}" type="slidenum">
              <a:rPr lang="en-US" smtClean="0"/>
              <a:pPr/>
              <a:t>41</a:t>
            </a:fld>
            <a:endParaRPr lang="en-US" smtClean="0"/>
          </a:p>
        </p:txBody>
      </p:sp>
      <p:sp>
        <p:nvSpPr>
          <p:cNvPr id="5939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A162A3C-39BD-462C-AD4E-8259E7A4F1C8}" type="slidenum">
              <a:rPr lang="en-US" sz="2600" b="1">
                <a:solidFill>
                  <a:schemeClr val="bg1"/>
                </a:solidFill>
              </a:rPr>
              <a:pPr/>
              <a:t>41</a:t>
            </a:fld>
            <a:endParaRPr lang="en-US" sz="2600" b="1">
              <a:solidFill>
                <a:schemeClr val="bg1"/>
              </a:solidFill>
            </a:endParaRPr>
          </a:p>
        </p:txBody>
      </p:sp>
      <p:sp>
        <p:nvSpPr>
          <p:cNvPr id="59395" name="Title 1"/>
          <p:cNvSpPr>
            <a:spLocks noGrp="1"/>
          </p:cNvSpPr>
          <p:nvPr>
            <p:ph type="title"/>
          </p:nvPr>
        </p:nvSpPr>
        <p:spPr/>
        <p:txBody>
          <a:bodyPr/>
          <a:lstStyle/>
          <a:p>
            <a:pPr eaLnBrk="1" hangingPunct="1"/>
            <a:r>
              <a:rPr lang="en-US" smtClean="0"/>
              <a:t>Supporting the Physically Challenged (continued)</a:t>
            </a:r>
          </a:p>
        </p:txBody>
      </p:sp>
      <p:sp>
        <p:nvSpPr>
          <p:cNvPr id="59396" name="Rectangle 7"/>
          <p:cNvSpPr>
            <a:spLocks noGrp="1" noChangeArrowheads="1"/>
          </p:cNvSpPr>
          <p:nvPr>
            <p:ph type="body" sz="half" idx="4294967295"/>
          </p:nvPr>
        </p:nvSpPr>
        <p:spPr>
          <a:xfrm>
            <a:off x="838200" y="2362200"/>
            <a:ext cx="7543800" cy="3810000"/>
          </a:xfrm>
        </p:spPr>
        <p:txBody>
          <a:bodyPr/>
          <a:lstStyle/>
          <a:p>
            <a:r>
              <a:rPr lang="en-US" b="1" smtClean="0"/>
              <a:t>Electronic Learning:</a:t>
            </a:r>
          </a:p>
          <a:p>
            <a:r>
              <a:rPr lang="en-US" smtClean="0"/>
              <a:t>E-learning and online courses are offered throughout the world by public and private education institutions.</a:t>
            </a:r>
          </a:p>
          <a:p>
            <a:r>
              <a:rPr lang="en-US" smtClean="0"/>
              <a:t>Many educational institutions also offer public service and non-credit courses at reduced fees.</a:t>
            </a:r>
          </a:p>
          <a:p>
            <a:pPr>
              <a:buFont typeface="Wingdings" pitchFamily="2" charset="2"/>
              <a:buNone/>
            </a:pPr>
            <a:endParaRPr lang="en-US" sz="2400" smtClean="0"/>
          </a:p>
          <a:p>
            <a:endParaRPr lang="en-US" sz="2200" smtClean="0"/>
          </a:p>
        </p:txBody>
      </p:sp>
      <p:sp>
        <p:nvSpPr>
          <p:cNvPr id="5939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B30C3FB-4F77-41A7-BADA-3B966BBDA9E6}" type="slidenum">
              <a:rPr lang="en-US" sz="2600" b="1">
                <a:solidFill>
                  <a:schemeClr val="bg1"/>
                </a:solidFill>
              </a:rPr>
              <a:pPr/>
              <a:t>41</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3"/>
          <p:cNvSpPr>
            <a:spLocks noGrp="1" noChangeArrowheads="1"/>
          </p:cNvSpPr>
          <p:nvPr>
            <p:ph type="sldNum" sz="quarter" idx="10"/>
          </p:nvPr>
        </p:nvSpPr>
        <p:spPr>
          <a:noFill/>
        </p:spPr>
        <p:txBody>
          <a:bodyPr/>
          <a:lstStyle/>
          <a:p>
            <a:fld id="{01A2A0F4-3DA9-4F48-9E8D-BE4F524D7900}" type="slidenum">
              <a:rPr lang="en-US" smtClean="0"/>
              <a:pPr/>
              <a:t>42</a:t>
            </a:fld>
            <a:endParaRPr lang="en-US" smtClean="0"/>
          </a:p>
        </p:txBody>
      </p:sp>
      <p:sp>
        <p:nvSpPr>
          <p:cNvPr id="6041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7FAC30C8-DA3A-49C7-91E0-F385B6352EAF}" type="slidenum">
              <a:rPr lang="en-US" sz="2600" b="1">
                <a:solidFill>
                  <a:schemeClr val="bg1"/>
                </a:solidFill>
              </a:rPr>
              <a:pPr/>
              <a:t>42</a:t>
            </a:fld>
            <a:endParaRPr lang="en-US" sz="2600" b="1">
              <a:solidFill>
                <a:schemeClr val="bg1"/>
              </a:solidFill>
            </a:endParaRPr>
          </a:p>
        </p:txBody>
      </p:sp>
      <p:sp>
        <p:nvSpPr>
          <p:cNvPr id="60419" name="Title 1"/>
          <p:cNvSpPr>
            <a:spLocks noGrp="1"/>
          </p:cNvSpPr>
          <p:nvPr>
            <p:ph type="title"/>
          </p:nvPr>
        </p:nvSpPr>
        <p:spPr/>
        <p:txBody>
          <a:bodyPr/>
          <a:lstStyle/>
          <a:p>
            <a:pPr eaLnBrk="1" hangingPunct="1"/>
            <a:r>
              <a:rPr lang="en-US" smtClean="0"/>
              <a:t>Supporting the Physically Challenged (continued)</a:t>
            </a:r>
          </a:p>
        </p:txBody>
      </p:sp>
      <p:sp>
        <p:nvSpPr>
          <p:cNvPr id="60420" name="Rectangle 7"/>
          <p:cNvSpPr>
            <a:spLocks noGrp="1" noChangeArrowheads="1"/>
          </p:cNvSpPr>
          <p:nvPr>
            <p:ph type="body" sz="half" idx="4294967295"/>
          </p:nvPr>
        </p:nvSpPr>
        <p:spPr>
          <a:xfrm>
            <a:off x="838200" y="2362200"/>
            <a:ext cx="7696200" cy="3810000"/>
          </a:xfrm>
        </p:spPr>
        <p:txBody>
          <a:bodyPr/>
          <a:lstStyle/>
          <a:p>
            <a:r>
              <a:rPr lang="en-US" sz="2400" b="1" smtClean="0"/>
              <a:t>Public Service:</a:t>
            </a:r>
          </a:p>
          <a:p>
            <a:r>
              <a:rPr lang="en-US" sz="2400" smtClean="0"/>
              <a:t>The Federal government provides a number of free educational resources such as those at http://free.ed.gov.</a:t>
            </a:r>
          </a:p>
          <a:p>
            <a:r>
              <a:rPr lang="en-US" sz="2400" smtClean="0"/>
              <a:t>The Discovery Channel and the Learning Channel have a number of educational resources ranging from animals to global warming.</a:t>
            </a:r>
          </a:p>
          <a:p>
            <a:r>
              <a:rPr lang="en-US" sz="2400" smtClean="0"/>
              <a:t>Many local community centers and libraries also provide free and/or inexpensive educational opportunities.</a:t>
            </a:r>
          </a:p>
          <a:p>
            <a:endParaRPr lang="en-US" sz="2400" smtClean="0"/>
          </a:p>
          <a:p>
            <a:endParaRPr lang="en-US" sz="2200" smtClean="0"/>
          </a:p>
        </p:txBody>
      </p:sp>
      <p:sp>
        <p:nvSpPr>
          <p:cNvPr id="6042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5949B3DF-81A9-47D5-A4B4-9B3CB4E2B322}" type="slidenum">
              <a:rPr lang="en-US" sz="2600" b="1">
                <a:solidFill>
                  <a:schemeClr val="bg1"/>
                </a:solidFill>
              </a:rPr>
              <a:pPr/>
              <a:t>42</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3"/>
          <p:cNvSpPr>
            <a:spLocks noGrp="1" noChangeArrowheads="1"/>
          </p:cNvSpPr>
          <p:nvPr>
            <p:ph type="sldNum" sz="quarter" idx="10"/>
          </p:nvPr>
        </p:nvSpPr>
        <p:spPr>
          <a:noFill/>
        </p:spPr>
        <p:txBody>
          <a:bodyPr/>
          <a:lstStyle/>
          <a:p>
            <a:fld id="{0B401C12-D55A-44F2-B428-57FAFE96AEC2}" type="slidenum">
              <a:rPr lang="en-US" smtClean="0"/>
              <a:pPr/>
              <a:t>43</a:t>
            </a:fld>
            <a:endParaRPr lang="en-US" smtClean="0"/>
          </a:p>
        </p:txBody>
      </p:sp>
      <p:sp>
        <p:nvSpPr>
          <p:cNvPr id="6144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D39BEDCA-E580-4EEA-91BA-038CDB5A951B}" type="slidenum">
              <a:rPr lang="en-US" sz="2600" b="1">
                <a:solidFill>
                  <a:schemeClr val="bg1"/>
                </a:solidFill>
              </a:rPr>
              <a:pPr/>
              <a:t>43</a:t>
            </a:fld>
            <a:endParaRPr lang="en-US" sz="2600" b="1">
              <a:solidFill>
                <a:schemeClr val="bg1"/>
              </a:solidFill>
            </a:endParaRPr>
          </a:p>
        </p:txBody>
      </p:sp>
      <p:sp>
        <p:nvSpPr>
          <p:cNvPr id="61443" name="Title 1"/>
          <p:cNvSpPr>
            <a:spLocks noGrp="1"/>
          </p:cNvSpPr>
          <p:nvPr>
            <p:ph type="title"/>
          </p:nvPr>
        </p:nvSpPr>
        <p:spPr/>
        <p:txBody>
          <a:bodyPr/>
          <a:lstStyle/>
          <a:p>
            <a:pPr eaLnBrk="1" hangingPunct="1"/>
            <a:r>
              <a:rPr lang="en-US" smtClean="0"/>
              <a:t>Supporting the Physically Challenged (continued)</a:t>
            </a:r>
          </a:p>
        </p:txBody>
      </p:sp>
      <p:sp>
        <p:nvSpPr>
          <p:cNvPr id="61444" name="Rectangle 7"/>
          <p:cNvSpPr>
            <a:spLocks noGrp="1" noChangeArrowheads="1"/>
          </p:cNvSpPr>
          <p:nvPr>
            <p:ph type="body" sz="half" idx="4294967295"/>
          </p:nvPr>
        </p:nvSpPr>
        <p:spPr>
          <a:xfrm>
            <a:off x="838200" y="2362200"/>
            <a:ext cx="3276600" cy="3810000"/>
          </a:xfrm>
        </p:spPr>
        <p:txBody>
          <a:bodyPr/>
          <a:lstStyle/>
          <a:p>
            <a:r>
              <a:rPr lang="en-US" sz="2400" b="1" smtClean="0"/>
              <a:t>Electronic Government:</a:t>
            </a:r>
          </a:p>
          <a:p>
            <a:r>
              <a:rPr lang="en-US" sz="2400" smtClean="0"/>
              <a:t>All states and most cities have a Web site that provides information such as news and events, services, bill payments,  and other resources.</a:t>
            </a:r>
          </a:p>
          <a:p>
            <a:endParaRPr lang="en-US" sz="2400" smtClean="0"/>
          </a:p>
          <a:p>
            <a:pPr>
              <a:buFont typeface="Wingdings" pitchFamily="2" charset="2"/>
              <a:buNone/>
            </a:pPr>
            <a:endParaRPr lang="en-US" sz="2400" smtClean="0"/>
          </a:p>
          <a:p>
            <a:endParaRPr lang="en-US" sz="2400" smtClean="0"/>
          </a:p>
          <a:p>
            <a:endParaRPr lang="en-US" sz="2200" smtClean="0"/>
          </a:p>
        </p:txBody>
      </p:sp>
      <p:sp>
        <p:nvSpPr>
          <p:cNvPr id="6144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B547691-216B-4E7D-8A39-0A42488955B8}" type="slidenum">
              <a:rPr lang="en-US" sz="2600" b="1">
                <a:solidFill>
                  <a:schemeClr val="bg1"/>
                </a:solidFill>
              </a:rPr>
              <a:pPr/>
              <a:t>43</a:t>
            </a:fld>
            <a:endParaRPr lang="en-US" sz="2600" b="1">
              <a:solidFill>
                <a:schemeClr val="bg1"/>
              </a:solidFill>
            </a:endParaRPr>
          </a:p>
        </p:txBody>
      </p:sp>
      <p:pic>
        <p:nvPicPr>
          <p:cNvPr id="61448" name="Picture 8"/>
          <p:cNvPicPr>
            <a:picLocks noChangeAspect="1" noChangeArrowheads="1"/>
          </p:cNvPicPr>
          <p:nvPr/>
        </p:nvPicPr>
        <p:blipFill>
          <a:blip r:embed="rId2"/>
          <a:srcRect/>
          <a:stretch>
            <a:fillRect/>
          </a:stretch>
        </p:blipFill>
        <p:spPr bwMode="auto">
          <a:xfrm>
            <a:off x="4114800" y="2667000"/>
            <a:ext cx="4786313" cy="34559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3"/>
          <p:cNvSpPr>
            <a:spLocks noGrp="1" noChangeArrowheads="1"/>
          </p:cNvSpPr>
          <p:nvPr>
            <p:ph type="sldNum" sz="quarter" idx="10"/>
          </p:nvPr>
        </p:nvSpPr>
        <p:spPr>
          <a:noFill/>
        </p:spPr>
        <p:txBody>
          <a:bodyPr/>
          <a:lstStyle/>
          <a:p>
            <a:fld id="{C2051A96-A6C1-4EB9-AE19-7D887873ECA1}" type="slidenum">
              <a:rPr lang="en-US" smtClean="0"/>
              <a:pPr/>
              <a:t>44</a:t>
            </a:fld>
            <a:endParaRPr lang="en-US" smtClean="0"/>
          </a:p>
        </p:txBody>
      </p:sp>
      <p:sp>
        <p:nvSpPr>
          <p:cNvPr id="6246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287B5FA3-B750-4D9D-A29F-17372D271BE6}" type="slidenum">
              <a:rPr lang="en-US" sz="2600" b="1">
                <a:solidFill>
                  <a:schemeClr val="bg1"/>
                </a:solidFill>
              </a:rPr>
              <a:pPr/>
              <a:t>44</a:t>
            </a:fld>
            <a:endParaRPr lang="en-US" sz="2600" b="1">
              <a:solidFill>
                <a:schemeClr val="bg1"/>
              </a:solidFill>
            </a:endParaRPr>
          </a:p>
        </p:txBody>
      </p:sp>
      <p:sp>
        <p:nvSpPr>
          <p:cNvPr id="62467" name="Title 1"/>
          <p:cNvSpPr>
            <a:spLocks noGrp="1"/>
          </p:cNvSpPr>
          <p:nvPr>
            <p:ph type="title"/>
          </p:nvPr>
        </p:nvSpPr>
        <p:spPr/>
        <p:txBody>
          <a:bodyPr/>
          <a:lstStyle/>
          <a:p>
            <a:pPr eaLnBrk="1" hangingPunct="1"/>
            <a:r>
              <a:rPr lang="en-US" smtClean="0"/>
              <a:t>Summary</a:t>
            </a:r>
          </a:p>
        </p:txBody>
      </p:sp>
      <p:sp>
        <p:nvSpPr>
          <p:cNvPr id="62468" name="Content Placeholder 2"/>
          <p:cNvSpPr>
            <a:spLocks noGrp="1"/>
          </p:cNvSpPr>
          <p:nvPr>
            <p:ph idx="1"/>
          </p:nvPr>
        </p:nvSpPr>
        <p:spPr>
          <a:xfrm>
            <a:off x="838200" y="2362200"/>
            <a:ext cx="7772400" cy="3724275"/>
          </a:xfrm>
        </p:spPr>
        <p:txBody>
          <a:bodyPr/>
          <a:lstStyle/>
          <a:p>
            <a:pPr eaLnBrk="1" hangingPunct="1">
              <a:buFont typeface="Wingdings" pitchFamily="2" charset="2"/>
              <a:buNone/>
            </a:pPr>
            <a:r>
              <a:rPr lang="en-US" sz="2200" smtClean="0"/>
              <a:t>In this lesson, you learned:</a:t>
            </a:r>
          </a:p>
          <a:p>
            <a:r>
              <a:rPr lang="en-US" sz="2200" smtClean="0"/>
              <a:t>Computers are used in different areas of work, school, and home to collect, organize, evaluate, and communicate information; increase productivity; collaborate with others; and facilitate learning and daily life.</a:t>
            </a:r>
          </a:p>
          <a:p>
            <a:r>
              <a:rPr lang="en-US" sz="2200" smtClean="0"/>
              <a:t>Desktop and laptop computers represent only a fraction of interaction with computer technology. Embedded computers in automobiles, appliances, and mechanical equipment, for example, are more prevalent. These computers are programmed to perform a specific task within the equipment.</a:t>
            </a:r>
          </a:p>
        </p:txBody>
      </p:sp>
      <p:sp>
        <p:nvSpPr>
          <p:cNvPr id="6246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09D634EE-7B59-45E0-B7B6-9979A202D1D4}" type="slidenum">
              <a:rPr lang="en-US" sz="2600" b="1">
                <a:solidFill>
                  <a:schemeClr val="bg1"/>
                </a:solidFill>
              </a:rPr>
              <a:pPr/>
              <a:t>44</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3"/>
          <p:cNvSpPr>
            <a:spLocks noGrp="1" noChangeArrowheads="1"/>
          </p:cNvSpPr>
          <p:nvPr>
            <p:ph type="sldNum" sz="quarter" idx="10"/>
          </p:nvPr>
        </p:nvSpPr>
        <p:spPr>
          <a:noFill/>
        </p:spPr>
        <p:txBody>
          <a:bodyPr/>
          <a:lstStyle/>
          <a:p>
            <a:fld id="{970F93CA-AE40-49DB-ACEE-5EFA1ACD2E09}" type="slidenum">
              <a:rPr lang="en-US" smtClean="0"/>
              <a:pPr/>
              <a:t>45</a:t>
            </a:fld>
            <a:endParaRPr lang="en-US" smtClean="0"/>
          </a:p>
        </p:txBody>
      </p:sp>
      <p:sp>
        <p:nvSpPr>
          <p:cNvPr id="6349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DDAA50B3-3C05-4764-AFA2-8BBA0EDB7419}" type="slidenum">
              <a:rPr lang="en-US" sz="2600" b="1">
                <a:solidFill>
                  <a:schemeClr val="bg1"/>
                </a:solidFill>
              </a:rPr>
              <a:pPr/>
              <a:t>45</a:t>
            </a:fld>
            <a:endParaRPr lang="en-US" sz="2600" b="1">
              <a:solidFill>
                <a:schemeClr val="bg1"/>
              </a:solidFill>
            </a:endParaRPr>
          </a:p>
        </p:txBody>
      </p:sp>
      <p:sp>
        <p:nvSpPr>
          <p:cNvPr id="63491" name="Title 1"/>
          <p:cNvSpPr>
            <a:spLocks noGrp="1"/>
          </p:cNvSpPr>
          <p:nvPr>
            <p:ph type="title"/>
          </p:nvPr>
        </p:nvSpPr>
        <p:spPr/>
        <p:txBody>
          <a:bodyPr/>
          <a:lstStyle/>
          <a:p>
            <a:pPr eaLnBrk="1" hangingPunct="1"/>
            <a:r>
              <a:rPr lang="en-US" smtClean="0"/>
              <a:t>Summary (continued)</a:t>
            </a:r>
          </a:p>
        </p:txBody>
      </p:sp>
      <p:sp>
        <p:nvSpPr>
          <p:cNvPr id="63492" name="Content Placeholder 2"/>
          <p:cNvSpPr>
            <a:spLocks noGrp="1"/>
          </p:cNvSpPr>
          <p:nvPr>
            <p:ph idx="1"/>
          </p:nvPr>
        </p:nvSpPr>
        <p:spPr>
          <a:xfrm>
            <a:off x="838200" y="2362200"/>
            <a:ext cx="7467600" cy="3724275"/>
          </a:xfrm>
        </p:spPr>
        <p:txBody>
          <a:bodyPr/>
          <a:lstStyle/>
          <a:p>
            <a:r>
              <a:rPr lang="en-US" sz="2200" smtClean="0"/>
              <a:t>Traditional processes for banking, news delivery, and education have been transformed due to e-commerce, online news content, and online learning.</a:t>
            </a:r>
          </a:p>
          <a:p>
            <a:r>
              <a:rPr lang="en-US" sz="2200" smtClean="0"/>
              <a:t>Robotics and other automated systems have increased the efficiency of manufacturing and production.</a:t>
            </a:r>
          </a:p>
          <a:p>
            <a:r>
              <a:rPr lang="en-US" sz="2200" smtClean="0"/>
              <a:t>Online communities provide communication links for people who share similar interests. They also bridge geographical boundaries between people. Online learning and other learning opportunities are available through the Internet.</a:t>
            </a:r>
          </a:p>
        </p:txBody>
      </p:sp>
      <p:sp>
        <p:nvSpPr>
          <p:cNvPr id="6349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78396C89-E589-4F4D-A7A0-DE64B849D48C}" type="slidenum">
              <a:rPr lang="en-US" sz="2600" b="1">
                <a:solidFill>
                  <a:schemeClr val="bg1"/>
                </a:solidFill>
              </a:rPr>
              <a:pPr/>
              <a:t>45</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3"/>
          <p:cNvSpPr>
            <a:spLocks noGrp="1" noChangeArrowheads="1"/>
          </p:cNvSpPr>
          <p:nvPr>
            <p:ph type="sldNum" sz="quarter" idx="10"/>
          </p:nvPr>
        </p:nvSpPr>
        <p:spPr>
          <a:noFill/>
        </p:spPr>
        <p:txBody>
          <a:bodyPr/>
          <a:lstStyle/>
          <a:p>
            <a:fld id="{31B30149-BB21-4696-A231-1476E6A245C8}" type="slidenum">
              <a:rPr lang="en-US" smtClean="0"/>
              <a:pPr/>
              <a:t>46</a:t>
            </a:fld>
            <a:endParaRPr lang="en-US" smtClean="0"/>
          </a:p>
        </p:txBody>
      </p:sp>
      <p:sp>
        <p:nvSpPr>
          <p:cNvPr id="6451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CD35DA67-E9A4-4F89-9020-ACA4858156A3}" type="slidenum">
              <a:rPr lang="en-US" sz="2600" b="1">
                <a:solidFill>
                  <a:schemeClr val="bg1"/>
                </a:solidFill>
              </a:rPr>
              <a:pPr/>
              <a:t>46</a:t>
            </a:fld>
            <a:endParaRPr lang="en-US" sz="2600" b="1">
              <a:solidFill>
                <a:schemeClr val="bg1"/>
              </a:solidFill>
            </a:endParaRPr>
          </a:p>
        </p:txBody>
      </p:sp>
      <p:sp>
        <p:nvSpPr>
          <p:cNvPr id="64515" name="Title 1"/>
          <p:cNvSpPr>
            <a:spLocks noGrp="1"/>
          </p:cNvSpPr>
          <p:nvPr>
            <p:ph type="title"/>
          </p:nvPr>
        </p:nvSpPr>
        <p:spPr/>
        <p:txBody>
          <a:bodyPr/>
          <a:lstStyle/>
          <a:p>
            <a:pPr eaLnBrk="1" hangingPunct="1"/>
            <a:r>
              <a:rPr lang="en-US" smtClean="0"/>
              <a:t>Summary (continued)</a:t>
            </a:r>
          </a:p>
        </p:txBody>
      </p:sp>
      <p:sp>
        <p:nvSpPr>
          <p:cNvPr id="64516" name="Content Placeholder 2"/>
          <p:cNvSpPr>
            <a:spLocks noGrp="1"/>
          </p:cNvSpPr>
          <p:nvPr>
            <p:ph idx="1"/>
          </p:nvPr>
        </p:nvSpPr>
        <p:spPr>
          <a:xfrm>
            <a:off x="838200" y="2362200"/>
            <a:ext cx="7391400" cy="3724275"/>
          </a:xfrm>
        </p:spPr>
        <p:txBody>
          <a:bodyPr/>
          <a:lstStyle/>
          <a:p>
            <a:r>
              <a:rPr lang="en-US" sz="2200" smtClean="0"/>
              <a:t>New jobs and new job categories are being developed related to the Internet and electronic commerce. People can telecommute and collaborate globally using e-mail, networks, and automated systems.</a:t>
            </a:r>
          </a:p>
          <a:p>
            <a:r>
              <a:rPr lang="en-US" sz="2200" smtClean="0"/>
              <a:t>Electronic communication is used to distribute disaster information.</a:t>
            </a:r>
          </a:p>
          <a:p>
            <a:r>
              <a:rPr lang="en-US" sz="2200" smtClean="0"/>
              <a:t>Technologies such as voice recognition software are available for the blind.</a:t>
            </a:r>
          </a:p>
          <a:p>
            <a:r>
              <a:rPr lang="en-US" sz="2200" smtClean="0"/>
              <a:t>Local, state, and national governments can provide access to related information.</a:t>
            </a:r>
          </a:p>
          <a:p>
            <a:pPr>
              <a:buFont typeface="Wingdings" pitchFamily="2" charset="2"/>
              <a:buNone/>
            </a:pPr>
            <a:endParaRPr lang="en-US" sz="2200" smtClean="0"/>
          </a:p>
        </p:txBody>
      </p:sp>
      <p:sp>
        <p:nvSpPr>
          <p:cNvPr id="6451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66018F1-B75F-4709-B95F-11C998B844A8}" type="slidenum">
              <a:rPr lang="en-US" sz="2600" b="1">
                <a:solidFill>
                  <a:schemeClr val="bg1"/>
                </a:solidFill>
              </a:rPr>
              <a:pPr/>
              <a:t>46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3"/>
          <p:cNvSpPr>
            <a:spLocks noGrp="1" noChangeArrowheads="1"/>
          </p:cNvSpPr>
          <p:nvPr>
            <p:ph type="sldNum" sz="quarter" idx="10"/>
          </p:nvPr>
        </p:nvSpPr>
        <p:spPr>
          <a:noFill/>
        </p:spPr>
        <p:txBody>
          <a:bodyPr/>
          <a:lstStyle/>
          <a:p>
            <a:fld id="{72C1E166-A8C7-4372-A9BA-EEECC4BAF197}" type="slidenum">
              <a:rPr lang="en-US" smtClean="0"/>
              <a:pPr/>
              <a:t>5</a:t>
            </a:fld>
            <a:endParaRPr lang="en-US" smtClean="0"/>
          </a:p>
        </p:txBody>
      </p:sp>
      <p:sp>
        <p:nvSpPr>
          <p:cNvPr id="2253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8588EFD-12FB-44C7-8BCB-5911DA7E21CE}" type="slidenum">
              <a:rPr lang="en-US" sz="2600" b="1">
                <a:solidFill>
                  <a:schemeClr val="bg1"/>
                </a:solidFill>
              </a:rPr>
              <a:pPr/>
              <a:t>5</a:t>
            </a:fld>
            <a:endParaRPr lang="en-US" sz="2600" b="1">
              <a:solidFill>
                <a:schemeClr val="bg1"/>
              </a:solidFill>
            </a:endParaRPr>
          </a:p>
        </p:txBody>
      </p:sp>
      <p:sp>
        <p:nvSpPr>
          <p:cNvPr id="22531" name="Title 1"/>
          <p:cNvSpPr>
            <a:spLocks noGrp="1"/>
          </p:cNvSpPr>
          <p:nvPr>
            <p:ph type="title"/>
          </p:nvPr>
        </p:nvSpPr>
        <p:spPr/>
        <p:txBody>
          <a:bodyPr/>
          <a:lstStyle/>
          <a:p>
            <a:pPr eaLnBrk="1" hangingPunct="1"/>
            <a:r>
              <a:rPr lang="en-US" smtClean="0"/>
              <a:t>Using Computers at Work, School, and Home</a:t>
            </a:r>
          </a:p>
        </p:txBody>
      </p:sp>
      <p:sp>
        <p:nvSpPr>
          <p:cNvPr id="22532" name="Rectangle 7"/>
          <p:cNvSpPr>
            <a:spLocks noGrp="1" noChangeArrowheads="1"/>
          </p:cNvSpPr>
          <p:nvPr>
            <p:ph type="body" sz="half" idx="4294967295"/>
          </p:nvPr>
        </p:nvSpPr>
        <p:spPr>
          <a:xfrm>
            <a:off x="838200" y="2362200"/>
            <a:ext cx="7543800" cy="3810000"/>
          </a:xfrm>
        </p:spPr>
        <p:txBody>
          <a:bodyPr/>
          <a:lstStyle/>
          <a:p>
            <a:r>
              <a:rPr lang="en-US" smtClean="0"/>
              <a:t>It is becoming increasingly difficult to find a job or employment that does not require some knowledge of computers.</a:t>
            </a:r>
          </a:p>
          <a:p>
            <a:r>
              <a:rPr lang="en-US" smtClean="0"/>
              <a:t>Technology today is integrated into almost every facet of life and influences how you work, use computers at home, and learn about the world outside your doors.</a:t>
            </a:r>
            <a:endParaRPr lang="en-US" sz="2400" smtClean="0"/>
          </a:p>
          <a:p>
            <a:pPr>
              <a:buFont typeface="Wingdings" pitchFamily="2" charset="2"/>
              <a:buNone/>
            </a:pPr>
            <a:endParaRPr lang="en-US" sz="2400" smtClean="0"/>
          </a:p>
          <a:p>
            <a:endParaRPr lang="en-US" sz="2400" smtClean="0"/>
          </a:p>
          <a:p>
            <a:endParaRPr lang="en-US" sz="2200" smtClean="0"/>
          </a:p>
        </p:txBody>
      </p:sp>
      <p:sp>
        <p:nvSpPr>
          <p:cNvPr id="22533"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A7814BD-FBA1-4A69-A43C-35D8E17A2BE2}" type="slidenum">
              <a:rPr lang="en-US" sz="2600" b="1">
                <a:solidFill>
                  <a:schemeClr val="bg1"/>
                </a:solidFill>
              </a:rPr>
              <a:pPr/>
              <a:t>5</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D5C389A1-732F-4469-B332-F9ADE66E0F7E}" type="slidenum">
              <a:rPr lang="en-US" smtClean="0"/>
              <a:pPr/>
              <a:t>6</a:t>
            </a:fld>
            <a:endParaRPr lang="en-US"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343FB43-2418-46A4-8DC9-1B58CFEB6507}" type="slidenum">
              <a:rPr lang="en-US" sz="2600" b="1">
                <a:solidFill>
                  <a:schemeClr val="bg1"/>
                </a:solidFill>
              </a:rPr>
              <a:pPr/>
              <a:t>6</a:t>
            </a:fld>
            <a:endParaRPr lang="en-US" sz="2600" b="1">
              <a:solidFill>
                <a:schemeClr val="bg1"/>
              </a:solidFill>
            </a:endParaRPr>
          </a:p>
        </p:txBody>
      </p:sp>
      <p:sp>
        <p:nvSpPr>
          <p:cNvPr id="23555" name="Title 1"/>
          <p:cNvSpPr>
            <a:spLocks noGrp="1"/>
          </p:cNvSpPr>
          <p:nvPr>
            <p:ph type="title"/>
          </p:nvPr>
        </p:nvSpPr>
        <p:spPr/>
        <p:txBody>
          <a:bodyPr/>
          <a:lstStyle/>
          <a:p>
            <a:pPr eaLnBrk="1" hangingPunct="1"/>
            <a:r>
              <a:rPr lang="en-US" smtClean="0"/>
              <a:t>Using Computers at Work, School, and Home (continued)</a:t>
            </a:r>
          </a:p>
        </p:txBody>
      </p:sp>
      <p:sp>
        <p:nvSpPr>
          <p:cNvPr id="23556" name="Rectangle 7"/>
          <p:cNvSpPr>
            <a:spLocks noGrp="1" noChangeArrowheads="1"/>
          </p:cNvSpPr>
          <p:nvPr>
            <p:ph type="body" sz="half" idx="4294967295"/>
          </p:nvPr>
        </p:nvSpPr>
        <p:spPr>
          <a:xfrm>
            <a:off x="838200" y="2362200"/>
            <a:ext cx="7543800" cy="3810000"/>
          </a:xfrm>
        </p:spPr>
        <p:txBody>
          <a:bodyPr/>
          <a:lstStyle/>
          <a:p>
            <a:r>
              <a:rPr lang="en-US" b="1" smtClean="0"/>
              <a:t>Collecting Information:</a:t>
            </a:r>
          </a:p>
          <a:p>
            <a:r>
              <a:rPr lang="en-US" smtClean="0"/>
              <a:t>The Internet and the World Wide Web are the major forms of technology affecting your life today.</a:t>
            </a:r>
          </a:p>
          <a:p>
            <a:r>
              <a:rPr lang="en-US" smtClean="0"/>
              <a:t>Using the Internet is a fast and easy way to find the information you need such as telephone numbers or data for a science project.</a:t>
            </a:r>
          </a:p>
          <a:p>
            <a:pPr>
              <a:buFont typeface="Wingdings" pitchFamily="2" charset="2"/>
              <a:buNone/>
            </a:pPr>
            <a:endParaRPr lang="en-US" smtClean="0"/>
          </a:p>
          <a:p>
            <a:endParaRPr lang="en-US" sz="2400" smtClean="0"/>
          </a:p>
          <a:p>
            <a:pPr>
              <a:buFont typeface="Wingdings" pitchFamily="2" charset="2"/>
              <a:buNone/>
            </a:pPr>
            <a:endParaRPr lang="en-US" sz="2400" smtClean="0"/>
          </a:p>
          <a:p>
            <a:endParaRPr lang="en-US" sz="2400" smtClean="0"/>
          </a:p>
          <a:p>
            <a:endParaRPr lang="en-US" sz="2200" smtClean="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975E0ED-6C86-4BA7-82EA-37B1950F4696}" type="slidenum">
              <a:rPr lang="en-US" sz="2600" b="1">
                <a:solidFill>
                  <a:schemeClr val="bg1"/>
                </a:solidFill>
              </a:rPr>
              <a:pPr/>
              <a:t>6</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0DA754F7-2192-4ACD-AD13-A4B63278C589}" type="slidenum">
              <a:rPr lang="en-US" smtClean="0"/>
              <a:pPr/>
              <a:t>7</a:t>
            </a:fld>
            <a:endParaRPr lang="en-US" smtClean="0"/>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F081B52-D53C-44D2-8211-D77D9C0E1174}" type="slidenum">
              <a:rPr lang="en-US" sz="2600" b="1">
                <a:solidFill>
                  <a:schemeClr val="bg1"/>
                </a:solidFill>
              </a:rPr>
              <a:pPr/>
              <a:t>7</a:t>
            </a:fld>
            <a:endParaRPr lang="en-US" sz="2600" b="1">
              <a:solidFill>
                <a:schemeClr val="bg1"/>
              </a:solidFill>
            </a:endParaRPr>
          </a:p>
        </p:txBody>
      </p:sp>
      <p:sp>
        <p:nvSpPr>
          <p:cNvPr id="24579" name="Title 1"/>
          <p:cNvSpPr>
            <a:spLocks noGrp="1"/>
          </p:cNvSpPr>
          <p:nvPr>
            <p:ph type="title"/>
          </p:nvPr>
        </p:nvSpPr>
        <p:spPr/>
        <p:txBody>
          <a:bodyPr/>
          <a:lstStyle/>
          <a:p>
            <a:pPr eaLnBrk="1" hangingPunct="1"/>
            <a:r>
              <a:rPr lang="en-US" smtClean="0"/>
              <a:t>Using Computers at Work, School, and Home (continued)</a:t>
            </a:r>
          </a:p>
        </p:txBody>
      </p:sp>
      <p:sp>
        <p:nvSpPr>
          <p:cNvPr id="24580" name="Rectangle 7"/>
          <p:cNvSpPr>
            <a:spLocks noGrp="1" noChangeArrowheads="1"/>
          </p:cNvSpPr>
          <p:nvPr>
            <p:ph type="body" sz="half" idx="4294967295"/>
          </p:nvPr>
        </p:nvSpPr>
        <p:spPr>
          <a:xfrm>
            <a:off x="838200" y="2362200"/>
            <a:ext cx="7696200" cy="3810000"/>
          </a:xfrm>
        </p:spPr>
        <p:txBody>
          <a:bodyPr/>
          <a:lstStyle/>
          <a:p>
            <a:r>
              <a:rPr lang="en-US" sz="2600" b="1" smtClean="0"/>
              <a:t>Organizing Information:</a:t>
            </a:r>
          </a:p>
          <a:p>
            <a:r>
              <a:rPr lang="en-US" sz="2600" smtClean="0"/>
              <a:t>Databases and spreadsheets are used to arrange and calculate data in a variety of ways.</a:t>
            </a:r>
          </a:p>
          <a:p>
            <a:r>
              <a:rPr lang="en-US" sz="2600" smtClean="0"/>
              <a:t>Spreadsheets can be used in business for statistical data, tax information, or financial reporting. At home, you can use them to track a personal budget.</a:t>
            </a:r>
          </a:p>
          <a:p>
            <a:r>
              <a:rPr lang="en-US" sz="2600" smtClean="0"/>
              <a:t>Databases can organize data such as names and addresses and be sorted in different ways.</a:t>
            </a:r>
            <a:endParaRPr lang="en-US" sz="2200" smtClean="0"/>
          </a:p>
        </p:txBody>
      </p:sp>
      <p:sp>
        <p:nvSpPr>
          <p:cNvPr id="245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679065AC-63DE-4C08-88C5-B0D0167C8A42}" type="slidenum">
              <a:rPr lang="en-US" sz="2600" b="1">
                <a:solidFill>
                  <a:schemeClr val="bg1"/>
                </a:solidFill>
              </a:rPr>
              <a:pPr/>
              <a:t>7</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B04759D9-7905-4BDE-B345-68A854685A90}" type="slidenum">
              <a:rPr lang="en-US" smtClean="0"/>
              <a:pPr/>
              <a:t>8</a:t>
            </a:fld>
            <a:endParaRPr lang="en-US"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AE9488BF-3C8C-496A-AFF1-1D60F3746D71}" type="slidenum">
              <a:rPr lang="en-US" sz="2600" b="1">
                <a:solidFill>
                  <a:schemeClr val="bg1"/>
                </a:solidFill>
              </a:rPr>
              <a:pPr/>
              <a:t>8</a:t>
            </a:fld>
            <a:endParaRPr lang="en-US" sz="2600" b="1">
              <a:solidFill>
                <a:schemeClr val="bg1"/>
              </a:solidFill>
            </a:endParaRPr>
          </a:p>
        </p:txBody>
      </p:sp>
      <p:sp>
        <p:nvSpPr>
          <p:cNvPr id="25603" name="Title 1"/>
          <p:cNvSpPr>
            <a:spLocks noGrp="1"/>
          </p:cNvSpPr>
          <p:nvPr>
            <p:ph type="title"/>
          </p:nvPr>
        </p:nvSpPr>
        <p:spPr/>
        <p:txBody>
          <a:bodyPr/>
          <a:lstStyle/>
          <a:p>
            <a:pPr eaLnBrk="1" hangingPunct="1"/>
            <a:r>
              <a:rPr lang="en-US" smtClean="0"/>
              <a:t>Using Computers at Work, School, and Home (continued)</a:t>
            </a:r>
          </a:p>
        </p:txBody>
      </p:sp>
      <p:sp>
        <p:nvSpPr>
          <p:cNvPr id="25604" name="Rectangle 7"/>
          <p:cNvSpPr>
            <a:spLocks noGrp="1" noChangeArrowheads="1"/>
          </p:cNvSpPr>
          <p:nvPr>
            <p:ph type="body" sz="half" idx="4294967295"/>
          </p:nvPr>
        </p:nvSpPr>
        <p:spPr>
          <a:xfrm>
            <a:off x="838200" y="2362200"/>
            <a:ext cx="7620000" cy="3810000"/>
          </a:xfrm>
        </p:spPr>
        <p:txBody>
          <a:bodyPr/>
          <a:lstStyle/>
          <a:p>
            <a:r>
              <a:rPr lang="en-US" sz="2400" b="1" smtClean="0"/>
              <a:t>Evaluating Information:</a:t>
            </a:r>
          </a:p>
          <a:p>
            <a:r>
              <a:rPr lang="en-US" sz="2400" smtClean="0"/>
              <a:t>You can use spreadsheets to evaluate information.</a:t>
            </a:r>
          </a:p>
          <a:p>
            <a:r>
              <a:rPr lang="en-US" sz="2400" smtClean="0"/>
              <a:t>Spreadsheets contain mathematic and trigonometry functions as well as statistical functions such as Average, Count, Maximum, and Percentile.</a:t>
            </a:r>
          </a:p>
          <a:p>
            <a:r>
              <a:rPr lang="en-US" sz="2400" smtClean="0"/>
              <a:t>Arranging data in tables, charts, and lists helps you see patterns or trends in the data and evaluate it by comparing one set of calculation results to another.</a:t>
            </a:r>
          </a:p>
        </p:txBody>
      </p:sp>
      <p:sp>
        <p:nvSpPr>
          <p:cNvPr id="256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A072CA3-CF96-4134-9F4D-75AB95AB803C}" type="slidenum">
              <a:rPr lang="en-US" sz="2600" b="1">
                <a:solidFill>
                  <a:schemeClr val="bg1"/>
                </a:solidFill>
              </a:rPr>
              <a:pPr/>
              <a:t>8</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3"/>
          <p:cNvSpPr>
            <a:spLocks noGrp="1" noChangeArrowheads="1"/>
          </p:cNvSpPr>
          <p:nvPr>
            <p:ph type="sldNum" sz="quarter" idx="10"/>
          </p:nvPr>
        </p:nvSpPr>
        <p:spPr>
          <a:noFill/>
        </p:spPr>
        <p:txBody>
          <a:bodyPr/>
          <a:lstStyle/>
          <a:p>
            <a:fld id="{873496B5-9C4E-4039-83DA-7F7CDCA10A13}" type="slidenum">
              <a:rPr lang="en-US" smtClean="0"/>
              <a:pPr/>
              <a:t>9</a:t>
            </a:fld>
            <a:endParaRPr lang="en-US"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1112A908-7EC3-4EC2-8DD2-A3AF0AC21ED2}" type="slidenum">
              <a:rPr lang="en-US" sz="2600" b="1">
                <a:solidFill>
                  <a:schemeClr val="bg1"/>
                </a:solidFill>
              </a:rPr>
              <a:pPr/>
              <a:t>9</a:t>
            </a:fld>
            <a:endParaRPr lang="en-US" sz="2600" b="1">
              <a:solidFill>
                <a:schemeClr val="bg1"/>
              </a:solidFill>
            </a:endParaRPr>
          </a:p>
        </p:txBody>
      </p:sp>
      <p:sp>
        <p:nvSpPr>
          <p:cNvPr id="26627" name="Title 1"/>
          <p:cNvSpPr>
            <a:spLocks noGrp="1"/>
          </p:cNvSpPr>
          <p:nvPr>
            <p:ph type="title"/>
          </p:nvPr>
        </p:nvSpPr>
        <p:spPr/>
        <p:txBody>
          <a:bodyPr/>
          <a:lstStyle/>
          <a:p>
            <a:pPr eaLnBrk="1" hangingPunct="1"/>
            <a:r>
              <a:rPr lang="en-US" smtClean="0"/>
              <a:t>Using Computers at Work, School, and Home (continued)</a:t>
            </a:r>
          </a:p>
        </p:txBody>
      </p:sp>
      <p:sp>
        <p:nvSpPr>
          <p:cNvPr id="26628" name="Rectangle 7"/>
          <p:cNvSpPr>
            <a:spLocks noGrp="1" noChangeArrowheads="1"/>
          </p:cNvSpPr>
          <p:nvPr>
            <p:ph type="body" sz="half" idx="4294967295"/>
          </p:nvPr>
        </p:nvSpPr>
        <p:spPr>
          <a:xfrm>
            <a:off x="838200" y="2362200"/>
            <a:ext cx="7467600" cy="3810000"/>
          </a:xfrm>
        </p:spPr>
        <p:txBody>
          <a:bodyPr/>
          <a:lstStyle/>
          <a:p>
            <a:r>
              <a:rPr lang="en-US" sz="2600" b="1" smtClean="0"/>
              <a:t>Communicating Information:</a:t>
            </a:r>
          </a:p>
          <a:p>
            <a:r>
              <a:rPr lang="en-US" sz="2600" smtClean="0"/>
              <a:t>When computers are connected through a network or the Internet, they can exchange information instantaneously. </a:t>
            </a:r>
          </a:p>
          <a:p>
            <a:r>
              <a:rPr lang="en-US" sz="2600" smtClean="0"/>
              <a:t>Technology provides communication options such as e-mail, instant messaging, blogs, and social Web sites such as MySpace and Twitter.</a:t>
            </a:r>
          </a:p>
        </p:txBody>
      </p:sp>
      <p:sp>
        <p:nvSpPr>
          <p:cNvPr id="2662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81FC5DD-D9C0-400A-885B-4EF22EC2684F}" type="slidenum">
              <a:rPr lang="en-US" sz="2600" b="1">
                <a:solidFill>
                  <a:schemeClr val="bg1"/>
                </a:solidFill>
              </a:rPr>
              <a:pPr/>
              <a:t>9</a:t>
            </a:fld>
            <a:endParaRPr lang="en-US" sz="2600" b="1">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Capsules</Template>
  <TotalTime>19541</TotalTime>
  <Words>2386</Words>
  <Application>Microsoft Office PowerPoint</Application>
  <PresentationFormat>On-screen Show (4:3)</PresentationFormat>
  <Paragraphs>356</Paragraphs>
  <Slides>46</Slides>
  <Notes>2</Notes>
  <HiddenSlides>0</HiddenSlides>
  <MMClips>0</MMClips>
  <ScaleCrop>false</ScaleCrop>
  <HeadingPairs>
    <vt:vector size="6" baseType="variant">
      <vt:variant>
        <vt:lpstr>Fonts Used</vt:lpstr>
      </vt:variant>
      <vt:variant>
        <vt:i4>3</vt:i4>
      </vt:variant>
      <vt:variant>
        <vt:lpstr>Design Template</vt:lpstr>
      </vt:variant>
      <vt:variant>
        <vt:i4>3</vt:i4>
      </vt:variant>
      <vt:variant>
        <vt:lpstr>Slide Titles</vt:lpstr>
      </vt:variant>
      <vt:variant>
        <vt:i4>46</vt:i4>
      </vt:variant>
    </vt:vector>
  </HeadingPairs>
  <TitlesOfParts>
    <vt:vector size="52" baseType="lpstr">
      <vt:lpstr>Arial</vt:lpstr>
      <vt:lpstr>Wingdings</vt:lpstr>
      <vt:lpstr>Times New Roman</vt:lpstr>
      <vt:lpstr>Capsules</vt:lpstr>
      <vt:lpstr>Capsules</vt:lpstr>
      <vt:lpstr>Capsules</vt:lpstr>
      <vt:lpstr>Lesson 29 Technology and Society</vt:lpstr>
      <vt:lpstr>Objectives</vt:lpstr>
      <vt:lpstr>Vocabulary</vt:lpstr>
      <vt:lpstr>Introduction </vt:lpstr>
      <vt:lpstr>Using Computers at Work, School, and Home</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Using Computers at Work, School, and Home (continued)</vt:lpstr>
      <vt:lpstr>Computer Technology in Everyday Life</vt:lpstr>
      <vt:lpstr>Computer Technology in Everyday Life (continued)</vt:lpstr>
      <vt:lpstr>Computer Technology in Everyday Life (continued)</vt:lpstr>
      <vt:lpstr>Computer Technology in Everyday Life (continued)</vt:lpstr>
      <vt:lpstr>Computer Technology in Everyday Life (continued)</vt:lpstr>
      <vt:lpstr>Computer Technology in Everyday Life (continued)</vt:lpstr>
      <vt:lpstr>Computer Technology in Everyday Life (continued)</vt:lpstr>
      <vt:lpstr>Computer Technology in Everyday Life (continued)</vt:lpstr>
      <vt:lpstr>Computer Technology in Everyday Life (continued)</vt:lpstr>
      <vt:lpstr>Computer Technology in Everyday Life (continued)</vt:lpstr>
      <vt:lpstr>Computer Technology in Everyday Life (continued)</vt:lpstr>
      <vt:lpstr>Transforming Traditional Processes</vt:lpstr>
      <vt:lpstr>Transforming Traditional Processes (continued)</vt:lpstr>
      <vt:lpstr>Transforming Traditional Processes (continued)</vt:lpstr>
      <vt:lpstr>Transforming Traditional Processes (continued)</vt:lpstr>
      <vt:lpstr>Transforming Traditional Processes (continued)</vt:lpstr>
      <vt:lpstr>Transforming Traditional Processes (continued)</vt:lpstr>
      <vt:lpstr>Transforming Traditional Processes (continued)</vt:lpstr>
      <vt:lpstr>Transforming Traditional Processes (continued)</vt:lpstr>
      <vt:lpstr>Transforming Traditional Processes (continued)</vt:lpstr>
      <vt:lpstr>Transforming Traditional Processes (continued)</vt:lpstr>
      <vt:lpstr>Transforming Traditional Processes (continued)</vt:lpstr>
      <vt:lpstr>Supporting the Physically Challenged</vt:lpstr>
      <vt:lpstr>Supporting the Physically Challenged (continued)</vt:lpstr>
      <vt:lpstr>Supporting the Physically Challenged (continued)</vt:lpstr>
      <vt:lpstr>Supporting the Physically Challenged (continued)</vt:lpstr>
      <vt:lpstr>Supporting the Physically Challenged (continued)</vt:lpstr>
      <vt:lpstr>Summary</vt:lpstr>
      <vt:lpstr>Summary (continued)</vt:lpstr>
      <vt:lpstr>Summary (continued)</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29 Technology and Society</dc:title>
  <dc:creator/>
  <cp:lastModifiedBy>Amanda Lyons</cp:lastModifiedBy>
  <cp:revision>400</cp:revision>
  <dcterms:created xsi:type="dcterms:W3CDTF">2001-06-11T01:47:29Z</dcterms:created>
  <dcterms:modified xsi:type="dcterms:W3CDTF">2009-07-10T17:29:00Z</dcterms:modified>
</cp:coreProperties>
</file>