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51"/>
  </p:notesMasterIdLst>
  <p:handoutMasterIdLst>
    <p:handoutMasterId r:id="rId52"/>
  </p:handoutMasterIdLst>
  <p:sldIdLst>
    <p:sldId id="299" r:id="rId2"/>
    <p:sldId id="398" r:id="rId3"/>
    <p:sldId id="399" r:id="rId4"/>
    <p:sldId id="400" r:id="rId5"/>
    <p:sldId id="401"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02" r:id="rId25"/>
    <p:sldId id="422" r:id="rId26"/>
    <p:sldId id="423" r:id="rId27"/>
    <p:sldId id="424" r:id="rId28"/>
    <p:sldId id="425" r:id="rId29"/>
    <p:sldId id="426" r:id="rId30"/>
    <p:sldId id="427" r:id="rId31"/>
    <p:sldId id="428" r:id="rId32"/>
    <p:sldId id="430" r:id="rId33"/>
    <p:sldId id="429" r:id="rId34"/>
    <p:sldId id="432" r:id="rId35"/>
    <p:sldId id="433" r:id="rId36"/>
    <p:sldId id="321"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44" autoAdjust="0"/>
    <p:restoredTop sz="94624" autoAdjust="0"/>
  </p:normalViewPr>
  <p:slideViewPr>
    <p:cSldViewPr>
      <p:cViewPr varScale="1">
        <p:scale>
          <a:sx n="75" d="100"/>
          <a:sy n="75" d="100"/>
        </p:scale>
        <p:origin x="-8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3CB90D1C-9FEA-42CA-8055-8F92FB7402B5}" type="slidenum">
              <a:rPr lang="en-US"/>
              <a:pPr>
                <a:defRPr/>
              </a:pPr>
              <a:t>‹#›</a:t>
            </a:fld>
            <a:endParaRPr lang="en-US" dirty="0"/>
          </a:p>
        </p:txBody>
      </p:sp>
    </p:spTree>
    <p:extLst>
      <p:ext uri="{BB962C8B-B14F-4D97-AF65-F5344CB8AC3E}">
        <p14:creationId xmlns:p14="http://schemas.microsoft.com/office/powerpoint/2010/main" xmlns="" val="775495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FBF707AF-C45B-4E2E-9AE1-FF94212AE441}" type="slidenum">
              <a:rPr lang="en-US"/>
              <a:pPr>
                <a:defRPr/>
              </a:pPr>
              <a:t>‹#›</a:t>
            </a:fld>
            <a:endParaRPr lang="en-US" dirty="0"/>
          </a:p>
        </p:txBody>
      </p:sp>
    </p:spTree>
    <p:extLst>
      <p:ext uri="{BB962C8B-B14F-4D97-AF65-F5344CB8AC3E}">
        <p14:creationId xmlns:p14="http://schemas.microsoft.com/office/powerpoint/2010/main" xmlns="" val="1218935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3052627-18C7-4EA9-828E-58CA057F6A5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CADA150A-C9B9-4419-9C62-DAD1DDB0971F}"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492" y="3276600"/>
            <a:ext cx="492443"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a:t>
            </a:r>
            <a:r>
              <a:rPr lang="en-US" sz="2000" b="1" dirty="0" smtClean="0">
                <a:ea typeface="+mn-ea"/>
                <a:cs typeface="+mn-cs"/>
              </a:rPr>
              <a:t>2</a:t>
            </a:r>
            <a:endParaRPr lang="en-US" sz="2000" b="1" dirty="0">
              <a:ea typeface="+mn-ea"/>
              <a:cs typeface="+mn-cs"/>
            </a:endParaRP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2</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r>
              <a:rPr lang="en-US" sz="3200" dirty="0" smtClean="0"/>
              <a:t>Lesson 2</a:t>
            </a:r>
            <a:br>
              <a:rPr lang="en-US" sz="3200" dirty="0" smtClean="0"/>
            </a:br>
            <a:r>
              <a:rPr lang="en-US" sz="3200" dirty="0" smtClean="0"/>
              <a:t>Software and Hardware</a:t>
            </a:r>
            <a:br>
              <a:rPr lang="en-US" sz="3200" dirty="0" smtClean="0"/>
            </a:br>
            <a:r>
              <a:rPr lang="en-US" sz="3200" dirty="0" smtClean="0"/>
              <a:t>Interaction</a:t>
            </a:r>
          </a:p>
        </p:txBody>
      </p:sp>
      <p:sp>
        <p:nvSpPr>
          <p:cNvPr id="16385" name="Rectangle 11"/>
          <p:cNvSpPr>
            <a:spLocks noGrp="1" noChangeArrowheads="1"/>
          </p:cNvSpPr>
          <p:nvPr>
            <p:ph type="sldNum" sz="quarter" idx="10"/>
          </p:nvPr>
        </p:nvSpPr>
        <p:spPr>
          <a:noFill/>
        </p:spPr>
        <p:txBody>
          <a:bodyPr/>
          <a:lstStyle/>
          <a:p>
            <a:fld id="{3BDF6959-0907-4E37-8108-DA0CDECB6E6C}"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529010"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lstStyle/>
          <a:p>
            <a:pPr marL="342900" lvl="1" indent="-342900">
              <a:buFont typeface="Wingdings" charset="2"/>
              <a:buChar char="l"/>
            </a:pPr>
            <a:r>
              <a:rPr lang="en-US" b="1" dirty="0" smtClean="0"/>
              <a:t>Machine Cycle (continued) </a:t>
            </a:r>
          </a:p>
          <a:p>
            <a:pPr marL="342900" lvl="1" indent="-342900">
              <a:buFont typeface="Wingdings" charset="2"/>
              <a:buChar char="l"/>
            </a:pPr>
            <a:r>
              <a:rPr lang="en-US" dirty="0" smtClean="0"/>
              <a:t>Executing </a:t>
            </a:r>
            <a:r>
              <a:rPr lang="en-US" dirty="0"/>
              <a:t>and storing make up the </a:t>
            </a:r>
            <a:r>
              <a:rPr lang="en-US" b="1" i="1" dirty="0"/>
              <a:t>execution cycle (E-cycle</a:t>
            </a:r>
            <a:r>
              <a:rPr lang="en-US" b="1" i="1" dirty="0" smtClean="0"/>
              <a:t>)</a:t>
            </a:r>
            <a:r>
              <a:rPr lang="en-US" dirty="0" smtClean="0"/>
              <a:t>.</a:t>
            </a:r>
            <a:endParaRPr lang="en-US" dirty="0"/>
          </a:p>
          <a:p>
            <a:pPr lvl="1"/>
            <a:r>
              <a:rPr lang="en-US" dirty="0" smtClean="0"/>
              <a:t>Executing carries out the commands in the instruction.</a:t>
            </a:r>
          </a:p>
          <a:p>
            <a:pPr lvl="1"/>
            <a:r>
              <a:rPr lang="en-US" dirty="0" smtClean="0"/>
              <a:t>Storing writes the result to memory (not to a storage medium).</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10</a:t>
            </a:fld>
            <a:endParaRPr lang="en-US" dirty="0"/>
          </a:p>
        </p:txBody>
      </p:sp>
    </p:spTree>
    <p:extLst>
      <p:ext uri="{BB962C8B-B14F-4D97-AF65-F5344CB8AC3E}">
        <p14:creationId xmlns:p14="http://schemas.microsoft.com/office/powerpoint/2010/main" xmlns="" val="291662174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pic>
        <p:nvPicPr>
          <p:cNvPr id="7" name="Content Placeholder 6" descr="fig 2-3.JPG"/>
          <p:cNvPicPr>
            <a:picLocks noGrp="1" noChangeAspect="1"/>
          </p:cNvPicPr>
          <p:nvPr>
            <p:ph idx="1"/>
          </p:nvPr>
        </p:nvPicPr>
        <p:blipFill>
          <a:blip r:embed="rId3"/>
          <a:stretch>
            <a:fillRect/>
          </a:stretch>
        </p:blipFill>
        <p:spPr>
          <a:xfrm>
            <a:off x="5429256" y="5715016"/>
            <a:ext cx="857250" cy="200025"/>
          </a:xfrm>
        </p:spPr>
      </p:pic>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11</a:t>
            </a:fld>
            <a:endParaRPr lang="en-US" dirty="0"/>
          </a:p>
        </p:txBody>
      </p:sp>
      <p:pic>
        <p:nvPicPr>
          <p:cNvPr id="1026" name="Picture 2"/>
          <p:cNvPicPr>
            <a:picLocks noChangeAspect="1" noChangeArrowheads="1"/>
          </p:cNvPicPr>
          <p:nvPr/>
        </p:nvPicPr>
        <p:blipFill>
          <a:blip r:embed="rId4"/>
          <a:stretch>
            <a:fillRect/>
          </a:stretch>
        </p:blipFill>
        <p:spPr bwMode="auto">
          <a:xfrm>
            <a:off x="1475655" y="3014265"/>
            <a:ext cx="6113711" cy="27016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838200" y="2362200"/>
            <a:ext cx="6830143" cy="3724275"/>
          </a:xfrm>
          <a:prstGeom prst="rect">
            <a:avLst/>
          </a:prstGeom>
        </p:spPr>
        <p:txBody>
          <a:bodyPr/>
          <a:lstStyle/>
          <a:p>
            <a:pPr marL="342900" marR="0" lvl="1"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400" b="1" i="0" u="none" strike="noStrike" kern="0" cap="none" spc="0" normalizeH="0" baseline="0" noProof="0" dirty="0" smtClean="0">
                <a:ln>
                  <a:noFill/>
                </a:ln>
                <a:solidFill>
                  <a:schemeClr val="tx1"/>
                </a:solidFill>
                <a:effectLst/>
                <a:uLnTx/>
                <a:uFillTx/>
                <a:latin typeface="+mn-lt"/>
                <a:ea typeface="ＭＳ Ｐゴシック" charset="-128"/>
              </a:rPr>
              <a:t>Machine Cycle (continued) </a:t>
            </a:r>
          </a:p>
        </p:txBody>
      </p:sp>
    </p:spTree>
    <p:extLst>
      <p:ext uri="{BB962C8B-B14F-4D97-AF65-F5344CB8AC3E}">
        <p14:creationId xmlns:p14="http://schemas.microsoft.com/office/powerpoint/2010/main" xmlns="" val="258801496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Identifying Hardware Components in a Computer (continued)</a:t>
            </a:r>
            <a:endParaRPr lang="en-US" dirty="0"/>
          </a:p>
        </p:txBody>
      </p:sp>
      <p:sp>
        <p:nvSpPr>
          <p:cNvPr id="5" name="Content Placeholder 4"/>
          <p:cNvSpPr>
            <a:spLocks noGrp="1"/>
          </p:cNvSpPr>
          <p:nvPr>
            <p:ph idx="1"/>
          </p:nvPr>
        </p:nvSpPr>
        <p:spPr/>
        <p:txBody>
          <a:bodyPr>
            <a:normAutofit fontScale="92500" lnSpcReduction="20000"/>
          </a:bodyPr>
          <a:lstStyle/>
          <a:p>
            <a:r>
              <a:rPr lang="en-US" b="1" dirty="0" smtClean="0"/>
              <a:t>Clock Speed</a:t>
            </a:r>
          </a:p>
          <a:p>
            <a:r>
              <a:rPr lang="en-US" dirty="0" smtClean="0"/>
              <a:t>Machine cycles are measured in microseconds, nanoseconds, and even picoseconds.</a:t>
            </a:r>
          </a:p>
          <a:p>
            <a:r>
              <a:rPr lang="en-US" dirty="0" smtClean="0"/>
              <a:t>The faster the machine cycle, the faster your computer processes data.</a:t>
            </a:r>
          </a:p>
          <a:p>
            <a:r>
              <a:rPr lang="en-US" dirty="0" smtClean="0"/>
              <a:t>The speed of the processor directly influences the speed of the machine cycle.</a:t>
            </a:r>
          </a:p>
          <a:p>
            <a:r>
              <a:rPr lang="en-US" dirty="0" smtClean="0"/>
              <a:t>The processor’s speed is also called the </a:t>
            </a:r>
            <a:r>
              <a:rPr lang="en-US" b="1" i="1" dirty="0" smtClean="0"/>
              <a:t>clock speed</a:t>
            </a:r>
            <a:r>
              <a:rPr lang="en-US" dirty="0" smtClean="0"/>
              <a:t>, which is the number of instructions the CPU can process per second.</a:t>
            </a:r>
          </a:p>
        </p:txBody>
      </p:sp>
      <p:sp>
        <p:nvSpPr>
          <p:cNvPr id="3" name="Slide Number Placeholder 2"/>
          <p:cNvSpPr>
            <a:spLocks noGrp="1"/>
          </p:cNvSpPr>
          <p:nvPr>
            <p:ph type="sldNum" sz="quarter" idx="10"/>
          </p:nvPr>
        </p:nvSpPr>
        <p:spPr/>
        <p:txBody>
          <a:bodyPr/>
          <a:lstStyle/>
          <a:p>
            <a:pPr>
              <a:defRPr/>
            </a:pPr>
            <a:fld id="{676F7100-104C-4A80-A442-03FD46953C58}" type="slidenum">
              <a:rPr lang="en-US" smtClean="0"/>
              <a:pPr>
                <a:defRPr/>
              </a:pPr>
              <a:t>12</a:t>
            </a:fld>
            <a:endParaRPr lang="en-US" dirty="0"/>
          </a:p>
        </p:txBody>
      </p:sp>
    </p:spTree>
    <p:extLst>
      <p:ext uri="{BB962C8B-B14F-4D97-AF65-F5344CB8AC3E}">
        <p14:creationId xmlns:p14="http://schemas.microsoft.com/office/powerpoint/2010/main" xmlns="" val="30912976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Identifying Hardware Components in a Computer (continued)</a:t>
            </a:r>
            <a:endParaRPr lang="en-US" dirty="0"/>
          </a:p>
        </p:txBody>
      </p:sp>
      <p:sp>
        <p:nvSpPr>
          <p:cNvPr id="5" name="Content Placeholder 4"/>
          <p:cNvSpPr>
            <a:spLocks noGrp="1"/>
          </p:cNvSpPr>
          <p:nvPr>
            <p:ph idx="1"/>
          </p:nvPr>
        </p:nvSpPr>
        <p:spPr/>
        <p:txBody>
          <a:bodyPr>
            <a:normAutofit fontScale="92500" lnSpcReduction="10000"/>
          </a:bodyPr>
          <a:lstStyle/>
          <a:p>
            <a:r>
              <a:rPr lang="en-US" b="1" dirty="0" smtClean="0"/>
              <a:t>Clock Speed (continued)</a:t>
            </a:r>
          </a:p>
          <a:p>
            <a:r>
              <a:rPr lang="en-US" dirty="0" smtClean="0"/>
              <a:t>The computer has a system clock that generates a regular electronic beat to set the pace and timing of system operations.</a:t>
            </a:r>
          </a:p>
          <a:p>
            <a:r>
              <a:rPr lang="en-US" dirty="0" smtClean="0"/>
              <a:t>Each beat of the system clock is called a cycle.</a:t>
            </a:r>
          </a:p>
          <a:p>
            <a:r>
              <a:rPr lang="en-US" dirty="0" smtClean="0"/>
              <a:t>Clock speed is stated in </a:t>
            </a:r>
            <a:r>
              <a:rPr lang="en-US" b="1" i="1" dirty="0" smtClean="0"/>
              <a:t>megahertz (MHz)</a:t>
            </a:r>
            <a:r>
              <a:rPr lang="en-US" dirty="0" smtClean="0"/>
              <a:t>, which is a million cycles per second, and </a:t>
            </a:r>
            <a:r>
              <a:rPr lang="en-US" b="1" i="1" dirty="0" smtClean="0"/>
              <a:t>gigahertz (GHz)</a:t>
            </a:r>
            <a:r>
              <a:rPr lang="en-US" dirty="0" smtClean="0"/>
              <a:t>, which is a billion cycles per second. (A </a:t>
            </a:r>
            <a:r>
              <a:rPr lang="en-US" i="1" dirty="0" smtClean="0"/>
              <a:t>hertz</a:t>
            </a:r>
            <a:r>
              <a:rPr lang="en-US" dirty="0" smtClean="0"/>
              <a:t> is one cycle per second.)</a:t>
            </a:r>
          </a:p>
        </p:txBody>
      </p:sp>
      <p:sp>
        <p:nvSpPr>
          <p:cNvPr id="3" name="Slide Number Placeholder 2"/>
          <p:cNvSpPr>
            <a:spLocks noGrp="1"/>
          </p:cNvSpPr>
          <p:nvPr>
            <p:ph type="sldNum" sz="quarter" idx="10"/>
          </p:nvPr>
        </p:nvSpPr>
        <p:spPr/>
        <p:txBody>
          <a:bodyPr/>
          <a:lstStyle/>
          <a:p>
            <a:pPr>
              <a:defRPr/>
            </a:pPr>
            <a:fld id="{676F7100-104C-4A80-A442-03FD46953C58}" type="slidenum">
              <a:rPr lang="en-US" smtClean="0"/>
              <a:pPr>
                <a:defRPr/>
              </a:pPr>
              <a:t>13</a:t>
            </a:fld>
            <a:endParaRPr lang="en-US" dirty="0"/>
          </a:p>
        </p:txBody>
      </p:sp>
    </p:spTree>
    <p:extLst>
      <p:ext uri="{BB962C8B-B14F-4D97-AF65-F5344CB8AC3E}">
        <p14:creationId xmlns:p14="http://schemas.microsoft.com/office/powerpoint/2010/main" xmlns="" val="341706656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Bit Size</a:t>
            </a:r>
          </a:p>
          <a:p>
            <a:r>
              <a:rPr lang="en-US" dirty="0" smtClean="0"/>
              <a:t>Another measure of CPU performance is </a:t>
            </a:r>
            <a:r>
              <a:rPr lang="en-US" b="1" i="1" dirty="0" smtClean="0"/>
              <a:t>bit size</a:t>
            </a:r>
            <a:r>
              <a:rPr lang="en-US" dirty="0" smtClean="0"/>
              <a:t>, which is how many bytes of data the CPU can retrieve from RAM at once.</a:t>
            </a:r>
          </a:p>
          <a:p>
            <a:r>
              <a:rPr lang="en-US" dirty="0" smtClean="0"/>
              <a:t>A </a:t>
            </a:r>
            <a:r>
              <a:rPr lang="en-US" b="1" i="1" dirty="0" smtClean="0"/>
              <a:t>byte</a:t>
            </a:r>
            <a:r>
              <a:rPr lang="en-US" dirty="0" smtClean="0"/>
              <a:t> of data is roughly equivalent to one character.</a:t>
            </a:r>
          </a:p>
          <a:p>
            <a:pPr lvl="1"/>
            <a:r>
              <a:rPr lang="en-US" sz="2600" dirty="0" smtClean="0"/>
              <a:t>An 8-bit CPU can process 1 byte at a time.</a:t>
            </a:r>
          </a:p>
          <a:p>
            <a:pPr lvl="1"/>
            <a:r>
              <a:rPr lang="en-US" sz="2600" dirty="0" smtClean="0"/>
              <a:t>A 16-bit CPU can process 2 bytes at a time.</a:t>
            </a:r>
          </a:p>
          <a:p>
            <a:pPr lvl="1"/>
            <a:r>
              <a:rPr lang="en-US" sz="2600" dirty="0" smtClean="0"/>
              <a:t>A 32-bit CPU can process 4 bytes at once.</a:t>
            </a:r>
          </a:p>
          <a:p>
            <a:pPr lvl="1"/>
            <a:r>
              <a:rPr lang="en-US" sz="2600" dirty="0" smtClean="0"/>
              <a:t>A 64-bit CPU can process 8 bytes at once.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14</a:t>
            </a:fld>
            <a:endParaRPr lang="en-US" dirty="0"/>
          </a:p>
        </p:txBody>
      </p:sp>
    </p:spTree>
    <p:extLst>
      <p:ext uri="{BB962C8B-B14F-4D97-AF65-F5344CB8AC3E}">
        <p14:creationId xmlns:p14="http://schemas.microsoft.com/office/powerpoint/2010/main" xmlns="" val="3944055028"/>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Types of Processors</a:t>
            </a:r>
          </a:p>
          <a:p>
            <a:r>
              <a:rPr lang="en-US" dirty="0" smtClean="0"/>
              <a:t>A </a:t>
            </a:r>
            <a:r>
              <a:rPr lang="en-US" b="1" i="1" dirty="0" smtClean="0"/>
              <a:t>multicore processor </a:t>
            </a:r>
            <a:r>
              <a:rPr lang="en-US" dirty="0" smtClean="0"/>
              <a:t>is a single chip that contains more than one processor.</a:t>
            </a:r>
          </a:p>
          <a:p>
            <a:r>
              <a:rPr lang="en-US" dirty="0" smtClean="0"/>
              <a:t>If a computer contains a multicore processor, the operating system can use multiprocessing to split tasks among the processors.</a:t>
            </a:r>
          </a:p>
          <a:p>
            <a:r>
              <a:rPr lang="en-US" dirty="0" smtClean="0"/>
              <a:t>Each processor can work on a different task at the same time.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15</a:t>
            </a:fld>
            <a:endParaRPr lang="en-US" dirty="0"/>
          </a:p>
        </p:txBody>
      </p:sp>
    </p:spTree>
    <p:extLst>
      <p:ext uri="{BB962C8B-B14F-4D97-AF65-F5344CB8AC3E}">
        <p14:creationId xmlns:p14="http://schemas.microsoft.com/office/powerpoint/2010/main" xmlns="" val="389833636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Types of Processors (continued)</a:t>
            </a:r>
          </a:p>
          <a:p>
            <a:r>
              <a:rPr lang="en-US" dirty="0" smtClean="0"/>
              <a:t>A single-core processor can enhance performance using multitasking and multithreading.</a:t>
            </a:r>
          </a:p>
          <a:p>
            <a:r>
              <a:rPr lang="en-US" dirty="0" smtClean="0"/>
              <a:t>Multitasking can run more than one program at the same time.</a:t>
            </a:r>
          </a:p>
          <a:p>
            <a:r>
              <a:rPr lang="en-US" dirty="0" smtClean="0"/>
              <a:t>With </a:t>
            </a:r>
            <a:r>
              <a:rPr lang="en-US" b="1" i="1" dirty="0" smtClean="0"/>
              <a:t>multithreading</a:t>
            </a:r>
            <a:r>
              <a:rPr lang="en-US" dirty="0" smtClean="0"/>
              <a:t>, the operating system handles many parts, or threads, of a single program.</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16</a:t>
            </a:fld>
            <a:endParaRPr lang="en-US" dirty="0"/>
          </a:p>
        </p:txBody>
      </p:sp>
    </p:spTree>
    <p:extLst>
      <p:ext uri="{BB962C8B-B14F-4D97-AF65-F5344CB8AC3E}">
        <p14:creationId xmlns:p14="http://schemas.microsoft.com/office/powerpoint/2010/main" xmlns="" val="553175514"/>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lstStyle/>
          <a:p>
            <a:r>
              <a:rPr lang="en-US" b="1" dirty="0" smtClean="0"/>
              <a:t>Types of Processors (continued)</a:t>
            </a:r>
          </a:p>
          <a:p>
            <a:r>
              <a:rPr lang="en-US" dirty="0" smtClean="0"/>
              <a:t>With a multicore processor, the operating system can use multiprocessing, multitasking, and multithreading to improve performance.</a:t>
            </a:r>
          </a:p>
          <a:p>
            <a:r>
              <a:rPr lang="en-US" dirty="0" smtClean="0"/>
              <a:t>With a single-core processor, the operating system can use only multitasking and multithreading.</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17</a:t>
            </a:fld>
            <a:endParaRPr lang="en-US" dirty="0"/>
          </a:p>
        </p:txBody>
      </p:sp>
    </p:spTree>
    <p:extLst>
      <p:ext uri="{BB962C8B-B14F-4D97-AF65-F5344CB8AC3E}">
        <p14:creationId xmlns:p14="http://schemas.microsoft.com/office/powerpoint/2010/main" xmlns="" val="2152173244"/>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Identifying Hardware Components in a Computer (continued)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18</a:t>
            </a:fld>
            <a:endParaRPr lang="en-US" dirty="0"/>
          </a:p>
        </p:txBody>
      </p:sp>
      <p:pic>
        <p:nvPicPr>
          <p:cNvPr id="2050" name="Picture 2"/>
          <p:cNvPicPr>
            <a:picLocks noChangeAspect="1" noChangeArrowheads="1"/>
          </p:cNvPicPr>
          <p:nvPr/>
        </p:nvPicPr>
        <p:blipFill>
          <a:blip r:embed="rId3"/>
          <a:stretch>
            <a:fillRect/>
          </a:stretch>
        </p:blipFill>
        <p:spPr bwMode="auto">
          <a:xfrm>
            <a:off x="1835696" y="3146293"/>
            <a:ext cx="6048672" cy="3004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2"/>
          <p:cNvSpPr txBox="1">
            <a:spLocks/>
          </p:cNvSpPr>
          <p:nvPr/>
        </p:nvSpPr>
        <p:spPr>
          <a:xfrm>
            <a:off x="838200" y="2362200"/>
            <a:ext cx="7693025" cy="372427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Types of Processors (continued)</a:t>
            </a:r>
          </a:p>
        </p:txBody>
      </p:sp>
      <p:pic>
        <p:nvPicPr>
          <p:cNvPr id="8" name="Content Placeholder 7" descr="fig 2-4.JPG"/>
          <p:cNvPicPr>
            <a:picLocks noGrp="1" noChangeAspect="1"/>
          </p:cNvPicPr>
          <p:nvPr>
            <p:ph idx="1"/>
          </p:nvPr>
        </p:nvPicPr>
        <p:blipFill>
          <a:blip r:embed="rId4"/>
          <a:stretch>
            <a:fillRect/>
          </a:stretch>
        </p:blipFill>
        <p:spPr>
          <a:xfrm>
            <a:off x="6429388" y="6000768"/>
            <a:ext cx="848322" cy="214313"/>
          </a:xfrm>
        </p:spPr>
      </p:pic>
    </p:spTree>
    <p:extLst>
      <p:ext uri="{BB962C8B-B14F-4D97-AF65-F5344CB8AC3E}">
        <p14:creationId xmlns:p14="http://schemas.microsoft.com/office/powerpoint/2010/main" xmlns="" val="76767726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Memory</a:t>
            </a:r>
          </a:p>
          <a:p>
            <a:r>
              <a:rPr lang="en-US" dirty="0" smtClean="0"/>
              <a:t>The CPU, operating systems, and applications use memory (chips inside the system unit) to store data and instructions.</a:t>
            </a:r>
          </a:p>
          <a:p>
            <a:r>
              <a:rPr lang="en-US" dirty="0" smtClean="0"/>
              <a:t>A computer has two types of memory: volatile and nonvolatile.</a:t>
            </a:r>
          </a:p>
          <a:p>
            <a:r>
              <a:rPr lang="en-US" dirty="0" smtClean="0"/>
              <a:t>RAM is </a:t>
            </a:r>
            <a:r>
              <a:rPr lang="en-US" b="1" i="1" dirty="0" smtClean="0"/>
              <a:t>volatile memory</a:t>
            </a:r>
            <a:r>
              <a:rPr lang="en-US" dirty="0" smtClean="0"/>
              <a:t> that loses its contents when you turn off the computer.</a:t>
            </a:r>
          </a:p>
          <a:p>
            <a:r>
              <a:rPr lang="en-US" dirty="0" smtClean="0"/>
              <a:t>ROM is </a:t>
            </a:r>
            <a:r>
              <a:rPr lang="en-US" b="1" i="1" dirty="0" smtClean="0"/>
              <a:t>nonvolatile memory </a:t>
            </a:r>
            <a:r>
              <a:rPr lang="en-US" dirty="0" smtClean="0"/>
              <a:t>because it is permanent; it does not lose its contents when you turn off the computer.</a:t>
            </a:r>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19</a:t>
            </a:fld>
            <a:endParaRPr lang="en-US" dirty="0"/>
          </a:p>
        </p:txBody>
      </p:sp>
    </p:spTree>
    <p:extLst>
      <p:ext uri="{BB962C8B-B14F-4D97-AF65-F5344CB8AC3E}">
        <p14:creationId xmlns:p14="http://schemas.microsoft.com/office/powerpoint/2010/main" xmlns="" val="224802568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idx="1"/>
          </p:nvPr>
        </p:nvSpPr>
        <p:spPr/>
        <p:txBody>
          <a:bodyPr>
            <a:normAutofit fontScale="92500" lnSpcReduction="10000"/>
          </a:bodyPr>
          <a:lstStyle/>
          <a:p>
            <a:r>
              <a:rPr lang="en-US" dirty="0" smtClean="0"/>
              <a:t>Identify hardware components that affect computer performance.</a:t>
            </a:r>
          </a:p>
          <a:p>
            <a:r>
              <a:rPr lang="en-US" dirty="0" smtClean="0"/>
              <a:t>Explain how the central processing unit (CPU) processes software instructions.</a:t>
            </a:r>
          </a:p>
          <a:p>
            <a:r>
              <a:rPr lang="en-US" dirty="0" smtClean="0"/>
              <a:t>Describe types of computer memory.</a:t>
            </a:r>
          </a:p>
          <a:p>
            <a:r>
              <a:rPr lang="en-US" dirty="0" smtClean="0"/>
              <a:t>Explain how to use system requirements.</a:t>
            </a:r>
          </a:p>
          <a:p>
            <a:r>
              <a:rPr lang="en-US" dirty="0" smtClean="0"/>
              <a:t>Explain the purpose of software updates.</a:t>
            </a:r>
          </a:p>
          <a:p>
            <a:r>
              <a:rPr lang="en-US" dirty="0" smtClean="0"/>
              <a:t>Use Windows Update to keep the operating system up to date.</a:t>
            </a:r>
          </a:p>
        </p:txBody>
      </p:sp>
      <p:sp>
        <p:nvSpPr>
          <p:cNvPr id="18433" name="Rectangle 13"/>
          <p:cNvSpPr>
            <a:spLocks noGrp="1" noChangeArrowheads="1"/>
          </p:cNvSpPr>
          <p:nvPr>
            <p:ph type="sldNum" sz="quarter" idx="10"/>
          </p:nvPr>
        </p:nvSpPr>
        <p:spPr>
          <a:noFill/>
        </p:spPr>
        <p:txBody>
          <a:bodyPr/>
          <a:lstStyle/>
          <a:p>
            <a:fld id="{1466614D-6FAF-4C76-81BA-EE56D4755892}"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7C8F430-C6E1-4A5F-B8EA-40E013AFB43C}"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3A2CAA9-97A5-4512-93B9-1BC0D2CE69B4}" type="slidenum">
              <a:rPr lang="en-US" sz="2600" b="1">
                <a:solidFill>
                  <a:schemeClr val="bg1"/>
                </a:solidFill>
              </a:rPr>
              <a:pPr/>
              <a:t>2</a:t>
            </a:fld>
            <a:endParaRPr lang="en-US" sz="2600" b="1" dirty="0">
              <a:solidFill>
                <a:schemeClr val="bg1"/>
              </a:solidFill>
            </a:endParaRPr>
          </a:p>
        </p:txBody>
      </p:sp>
    </p:spTree>
    <p:extLst>
      <p:ext uri="{BB962C8B-B14F-4D97-AF65-F5344CB8AC3E}">
        <p14:creationId xmlns:p14="http://schemas.microsoft.com/office/powerpoint/2010/main" xmlns="" val="311436159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tretch>
            <a:fillRect/>
          </a:stretch>
        </p:blipFill>
        <p:spPr bwMode="auto">
          <a:xfrm>
            <a:off x="4880204" y="2738155"/>
            <a:ext cx="3504231" cy="2419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a:xfrm>
            <a:off x="838201" y="2362200"/>
            <a:ext cx="4090989" cy="3852881"/>
          </a:xfrm>
        </p:spPr>
        <p:txBody>
          <a:bodyPr>
            <a:normAutofit fontScale="85000" lnSpcReduction="20000"/>
          </a:bodyPr>
          <a:lstStyle/>
          <a:p>
            <a:r>
              <a:rPr lang="en-US" b="1" dirty="0" smtClean="0"/>
              <a:t>RAM</a:t>
            </a:r>
          </a:p>
          <a:p>
            <a:r>
              <a:rPr lang="en-US" dirty="0" smtClean="0"/>
              <a:t>Data, information, and instructions from applications and the operating system are stored temporarily in RAM.</a:t>
            </a:r>
          </a:p>
          <a:p>
            <a:r>
              <a:rPr lang="en-US" dirty="0" smtClean="0"/>
              <a:t>RAM usually consists of several chips on a circuit board called a memory module, which is plugged into the motherboard.</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20</a:t>
            </a:fld>
            <a:endParaRPr lang="en-US" dirty="0"/>
          </a:p>
        </p:txBody>
      </p:sp>
      <p:pic>
        <p:nvPicPr>
          <p:cNvPr id="6" name="Picture 5" descr="fig 2-5.JPG"/>
          <p:cNvPicPr>
            <a:picLocks noChangeAspect="1"/>
          </p:cNvPicPr>
          <p:nvPr/>
        </p:nvPicPr>
        <p:blipFill>
          <a:blip r:embed="rId4"/>
          <a:stretch>
            <a:fillRect/>
          </a:stretch>
        </p:blipFill>
        <p:spPr>
          <a:xfrm>
            <a:off x="7358082" y="5143512"/>
            <a:ext cx="914400" cy="238125"/>
          </a:xfrm>
          <a:prstGeom prst="rect">
            <a:avLst/>
          </a:prstGeom>
        </p:spPr>
      </p:pic>
    </p:spTree>
    <p:extLst>
      <p:ext uri="{BB962C8B-B14F-4D97-AF65-F5344CB8AC3E}">
        <p14:creationId xmlns:p14="http://schemas.microsoft.com/office/powerpoint/2010/main" xmlns="" val="87232973"/>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RAM (continued)</a:t>
            </a:r>
          </a:p>
          <a:p>
            <a:r>
              <a:rPr lang="en-US" dirty="0" smtClean="0"/>
              <a:t>RAM has a significant effect on performance.</a:t>
            </a:r>
          </a:p>
          <a:p>
            <a:r>
              <a:rPr lang="en-US" dirty="0" smtClean="0"/>
              <a:t>Without enough RAM, the operating system must move data in and out of RAM frequently, slowing performance.</a:t>
            </a:r>
          </a:p>
          <a:p>
            <a:r>
              <a:rPr lang="en-US" b="1" i="1" dirty="0" smtClean="0"/>
              <a:t>Thrashing</a:t>
            </a:r>
            <a:r>
              <a:rPr lang="en-US" dirty="0" smtClean="0"/>
              <a:t> means the operating system spends more time swapping data than running software.</a:t>
            </a:r>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21</a:t>
            </a:fld>
            <a:endParaRPr lang="en-US" dirty="0"/>
          </a:p>
        </p:txBody>
      </p:sp>
    </p:spTree>
    <p:extLst>
      <p:ext uri="{BB962C8B-B14F-4D97-AF65-F5344CB8AC3E}">
        <p14:creationId xmlns:p14="http://schemas.microsoft.com/office/powerpoint/2010/main" xmlns="" val="2516990742"/>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tretch>
            <a:fillRect/>
          </a:stretch>
        </p:blipFill>
        <p:spPr bwMode="auto">
          <a:xfrm>
            <a:off x="4857753" y="2915073"/>
            <a:ext cx="3623098" cy="2170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a:xfrm>
            <a:off x="838200" y="2362200"/>
            <a:ext cx="4019551" cy="3852882"/>
          </a:xfrm>
        </p:spPr>
        <p:txBody>
          <a:bodyPr>
            <a:normAutofit fontScale="85000" lnSpcReduction="20000"/>
          </a:bodyPr>
          <a:lstStyle/>
          <a:p>
            <a:r>
              <a:rPr lang="en-US" b="1" dirty="0" smtClean="0"/>
              <a:t>ROM</a:t>
            </a:r>
          </a:p>
          <a:p>
            <a:r>
              <a:rPr lang="en-US" dirty="0" smtClean="0"/>
              <a:t>ROM is </a:t>
            </a:r>
            <a:r>
              <a:rPr lang="en-US" b="1" i="1" dirty="0" smtClean="0"/>
              <a:t>read-only memory </a:t>
            </a:r>
            <a:r>
              <a:rPr lang="en-US" dirty="0" smtClean="0"/>
              <a:t>stored on a single chip on the motherboard.</a:t>
            </a:r>
          </a:p>
          <a:p>
            <a:r>
              <a:rPr lang="en-US" dirty="0" smtClean="0"/>
              <a:t>The operating system retrieves data or programs in ROM when it needs them.</a:t>
            </a:r>
          </a:p>
          <a:p>
            <a:r>
              <a:rPr lang="en-US" dirty="0" smtClean="0"/>
              <a:t>The operating system does not write over the contents of ROM.</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22</a:t>
            </a:fld>
            <a:endParaRPr lang="en-US" dirty="0"/>
          </a:p>
        </p:txBody>
      </p:sp>
      <p:pic>
        <p:nvPicPr>
          <p:cNvPr id="6" name="Picture 5" descr="fig 2-6.JPG"/>
          <p:cNvPicPr>
            <a:picLocks noChangeAspect="1"/>
          </p:cNvPicPr>
          <p:nvPr/>
        </p:nvPicPr>
        <p:blipFill>
          <a:blip r:embed="rId4"/>
          <a:stretch>
            <a:fillRect/>
          </a:stretch>
        </p:blipFill>
        <p:spPr>
          <a:xfrm>
            <a:off x="7143768" y="5072074"/>
            <a:ext cx="933450" cy="266700"/>
          </a:xfrm>
          <a:prstGeom prst="rect">
            <a:avLst/>
          </a:prstGeom>
        </p:spPr>
      </p:pic>
    </p:spTree>
    <p:extLst>
      <p:ext uri="{BB962C8B-B14F-4D97-AF65-F5344CB8AC3E}">
        <p14:creationId xmlns:p14="http://schemas.microsoft.com/office/powerpoint/2010/main" xmlns="" val="357465229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ROM (continued)</a:t>
            </a:r>
          </a:p>
          <a:p>
            <a:r>
              <a:rPr lang="en-US" b="1" i="1" dirty="0" smtClean="0"/>
              <a:t>Electrically erasable programmable read-only memory (EEPROM) </a:t>
            </a:r>
            <a:r>
              <a:rPr lang="en-US" dirty="0" smtClean="0"/>
              <a:t>is a type of ROM that is nonvolatile, but can be modified.</a:t>
            </a:r>
          </a:p>
          <a:p>
            <a:r>
              <a:rPr lang="en-US" b="1" i="1" dirty="0" smtClean="0"/>
              <a:t>Flash memory </a:t>
            </a:r>
            <a:r>
              <a:rPr lang="en-US" dirty="0" smtClean="0"/>
              <a:t>is a type of ROM that can be updated much more quickly than EEPROM and has largely replaced ROM.</a:t>
            </a:r>
          </a:p>
          <a:p>
            <a:r>
              <a:rPr lang="en-US" dirty="0" smtClean="0"/>
              <a:t>Flash memory is now being used on mobile computers and peripheral devices.</a:t>
            </a:r>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23</a:t>
            </a:fld>
            <a:endParaRPr lang="en-US" dirty="0"/>
          </a:p>
        </p:txBody>
      </p:sp>
    </p:spTree>
    <p:extLst>
      <p:ext uri="{BB962C8B-B14F-4D97-AF65-F5344CB8AC3E}">
        <p14:creationId xmlns:p14="http://schemas.microsoft.com/office/powerpoint/2010/main" xmlns="" val="295710789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Hardware Components in a Computer (continued)</a:t>
            </a:r>
            <a:endParaRPr lang="en-US" dirty="0"/>
          </a:p>
        </p:txBody>
      </p:sp>
      <p:sp>
        <p:nvSpPr>
          <p:cNvPr id="7" name="Content Placeholder 6"/>
          <p:cNvSpPr>
            <a:spLocks noGrp="1"/>
          </p:cNvSpPr>
          <p:nvPr>
            <p:ph idx="1"/>
          </p:nvPr>
        </p:nvSpPr>
        <p:spPr/>
        <p:txBody>
          <a:bodyPr>
            <a:normAutofit fontScale="92500" lnSpcReduction="10000"/>
          </a:bodyPr>
          <a:lstStyle/>
          <a:p>
            <a:r>
              <a:rPr lang="en-US" b="1" dirty="0" smtClean="0"/>
              <a:t>Caches</a:t>
            </a:r>
          </a:p>
          <a:p>
            <a:r>
              <a:rPr lang="en-US" dirty="0" smtClean="0"/>
              <a:t>In addition to RAM, the CPU accesses memory </a:t>
            </a:r>
            <a:r>
              <a:rPr lang="en-US" b="1" i="1" dirty="0" smtClean="0"/>
              <a:t>caches</a:t>
            </a:r>
            <a:r>
              <a:rPr lang="en-US" dirty="0"/>
              <a:t> </a:t>
            </a:r>
            <a:r>
              <a:rPr lang="en-US" dirty="0" smtClean="0"/>
              <a:t>to speed processing.</a:t>
            </a:r>
          </a:p>
          <a:p>
            <a:r>
              <a:rPr lang="en-US" b="1" i="1" dirty="0" smtClean="0"/>
              <a:t>Level 1 cache </a:t>
            </a:r>
            <a:r>
              <a:rPr lang="en-US" dirty="0" smtClean="0"/>
              <a:t>memory is a small amount of memory stored on the CPU itself, apart from the registers, where it is almost instantly available.</a:t>
            </a:r>
          </a:p>
          <a:p>
            <a:r>
              <a:rPr lang="en-US" b="1" i="1" dirty="0"/>
              <a:t>L</a:t>
            </a:r>
            <a:r>
              <a:rPr lang="en-US" b="1" i="1" dirty="0" smtClean="0"/>
              <a:t>evel 2 cache </a:t>
            </a:r>
            <a:r>
              <a:rPr lang="en-US" dirty="0" smtClean="0"/>
              <a:t>memory</a:t>
            </a:r>
            <a:r>
              <a:rPr lang="en-US" dirty="0"/>
              <a:t> </a:t>
            </a:r>
            <a:r>
              <a:rPr lang="en-US" dirty="0" smtClean="0"/>
              <a:t>is a larger amount of memory that can reside on the CPU or on a chip that has a direct connection to the CPU.</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24</a:t>
            </a:fld>
            <a:endParaRPr lang="en-US" dirty="0"/>
          </a:p>
        </p:txBody>
      </p:sp>
    </p:spTree>
    <p:extLst>
      <p:ext uri="{BB962C8B-B14F-4D97-AF65-F5344CB8AC3E}">
        <p14:creationId xmlns:p14="http://schemas.microsoft.com/office/powerpoint/2010/main" xmlns="" val="3100632485"/>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Hardware Components in a Computer (continued)</a:t>
            </a:r>
            <a:endParaRPr lang="en-US" dirty="0"/>
          </a:p>
        </p:txBody>
      </p:sp>
      <p:sp>
        <p:nvSpPr>
          <p:cNvPr id="7" name="Content Placeholder 6"/>
          <p:cNvSpPr>
            <a:spLocks noGrp="1"/>
          </p:cNvSpPr>
          <p:nvPr>
            <p:ph idx="1"/>
          </p:nvPr>
        </p:nvSpPr>
        <p:spPr/>
        <p:txBody>
          <a:bodyPr>
            <a:normAutofit/>
          </a:bodyPr>
          <a:lstStyle/>
          <a:p>
            <a:r>
              <a:rPr lang="en-US" sz="2600" b="1" dirty="0" smtClean="0"/>
              <a:t>Caches (continued)</a:t>
            </a:r>
          </a:p>
          <a:p>
            <a:r>
              <a:rPr lang="en-US" sz="2600" dirty="0" smtClean="0"/>
              <a:t>The closer instructions and data are to the CPU, the faster the CPU can process them.</a:t>
            </a:r>
            <a:endParaRPr lang="en-US" sz="2600"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25</a:t>
            </a:fld>
            <a:endParaRPr lang="en-US" dirty="0"/>
          </a:p>
        </p:txBody>
      </p:sp>
      <p:pic>
        <p:nvPicPr>
          <p:cNvPr id="5122" name="Picture 2"/>
          <p:cNvPicPr>
            <a:picLocks noChangeAspect="1" noChangeArrowheads="1"/>
          </p:cNvPicPr>
          <p:nvPr/>
        </p:nvPicPr>
        <p:blipFill>
          <a:blip r:embed="rId3"/>
          <a:stretch>
            <a:fillRect/>
          </a:stretch>
        </p:blipFill>
        <p:spPr bwMode="auto">
          <a:xfrm>
            <a:off x="2339752" y="3843355"/>
            <a:ext cx="5067300" cy="23708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2-7.JPG"/>
          <p:cNvPicPr>
            <a:picLocks noChangeAspect="1"/>
          </p:cNvPicPr>
          <p:nvPr/>
        </p:nvPicPr>
        <p:blipFill>
          <a:blip r:embed="rId4"/>
          <a:stretch>
            <a:fillRect/>
          </a:stretch>
        </p:blipFill>
        <p:spPr>
          <a:xfrm>
            <a:off x="7643834" y="5857892"/>
            <a:ext cx="885825" cy="276225"/>
          </a:xfrm>
          <a:prstGeom prst="rect">
            <a:avLst/>
          </a:prstGeom>
        </p:spPr>
      </p:pic>
    </p:spTree>
    <p:extLst>
      <p:ext uri="{BB962C8B-B14F-4D97-AF65-F5344CB8AC3E}">
        <p14:creationId xmlns:p14="http://schemas.microsoft.com/office/powerpoint/2010/main" xmlns="" val="178919157"/>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Hardware Components in a Computer (continued)</a:t>
            </a:r>
            <a:endParaRPr lang="en-US" dirty="0"/>
          </a:p>
        </p:txBody>
      </p:sp>
      <p:sp>
        <p:nvSpPr>
          <p:cNvPr id="7" name="Content Placeholder 6"/>
          <p:cNvSpPr>
            <a:spLocks noGrp="1"/>
          </p:cNvSpPr>
          <p:nvPr>
            <p:ph idx="1"/>
          </p:nvPr>
        </p:nvSpPr>
        <p:spPr>
          <a:xfrm>
            <a:off x="838200" y="2362200"/>
            <a:ext cx="8091518" cy="3995758"/>
          </a:xfrm>
        </p:spPr>
        <p:txBody>
          <a:bodyPr>
            <a:normAutofit fontScale="85000" lnSpcReduction="20000"/>
          </a:bodyPr>
          <a:lstStyle/>
          <a:p>
            <a:r>
              <a:rPr lang="en-US" b="1" dirty="0" smtClean="0"/>
              <a:t>Heat Sinks and Fans</a:t>
            </a:r>
          </a:p>
          <a:p>
            <a:r>
              <a:rPr lang="en-US" dirty="0" smtClean="0"/>
              <a:t>Processors in laptops, desktops, and servers generate a lot of heat.</a:t>
            </a:r>
          </a:p>
          <a:p>
            <a:r>
              <a:rPr lang="en-US" dirty="0" smtClean="0"/>
              <a:t>As the temperature increases, the system slows down to avoid overheating, which severely impairs performance.</a:t>
            </a:r>
          </a:p>
          <a:p>
            <a:r>
              <a:rPr lang="en-US" dirty="0" smtClean="0"/>
              <a:t>To prevent overheating, one or more fans in the system unit draw cooler air into the case from the outside and expel warm air from the inside.</a:t>
            </a:r>
          </a:p>
          <a:p>
            <a:r>
              <a:rPr lang="en-US" dirty="0" smtClean="0"/>
              <a:t>The fan moves air across a </a:t>
            </a:r>
            <a:r>
              <a:rPr lang="en-US" b="1" i="1" dirty="0" smtClean="0"/>
              <a:t>heat sink</a:t>
            </a:r>
            <a:r>
              <a:rPr lang="en-US" dirty="0" smtClean="0"/>
              <a:t>, which collects heat from an electronic component so the fan can cool it quickly.</a:t>
            </a:r>
            <a:endParaRPr lang="en-US"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26</a:t>
            </a:fld>
            <a:endParaRPr lang="en-US" dirty="0"/>
          </a:p>
        </p:txBody>
      </p:sp>
    </p:spTree>
    <p:extLst>
      <p:ext uri="{BB962C8B-B14F-4D97-AF65-F5344CB8AC3E}">
        <p14:creationId xmlns:p14="http://schemas.microsoft.com/office/powerpoint/2010/main" xmlns="" val="426883882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Hardware Components in a Computer (continued)</a:t>
            </a:r>
            <a:endParaRPr lang="en-US" dirty="0"/>
          </a:p>
        </p:txBody>
      </p:sp>
      <p:sp>
        <p:nvSpPr>
          <p:cNvPr id="7" name="Content Placeholder 6"/>
          <p:cNvSpPr>
            <a:spLocks noGrp="1"/>
          </p:cNvSpPr>
          <p:nvPr>
            <p:ph idx="1"/>
          </p:nvPr>
        </p:nvSpPr>
        <p:spPr/>
        <p:txBody>
          <a:bodyPr>
            <a:normAutofit fontScale="92500"/>
          </a:bodyPr>
          <a:lstStyle/>
          <a:p>
            <a:r>
              <a:rPr lang="en-US" b="1" dirty="0" smtClean="0"/>
              <a:t>Performance Indicators</a:t>
            </a:r>
          </a:p>
          <a:p>
            <a:r>
              <a:rPr lang="en-US" dirty="0" smtClean="0"/>
              <a:t>You can tell how efficiently a computer is working by tracking its CPU and RAM usage.</a:t>
            </a:r>
          </a:p>
          <a:p>
            <a:r>
              <a:rPr lang="en-US" dirty="0" smtClean="0"/>
              <a:t>You can track the CPU and RAM usage in Windows by using Task Manager.</a:t>
            </a:r>
          </a:p>
          <a:p>
            <a:r>
              <a:rPr lang="en-US" dirty="0" smtClean="0"/>
              <a:t>Task Manager gives you a behind-the-scenes glimpse at how Windows is interacting with hardware resources and other software.</a:t>
            </a:r>
            <a:endParaRPr lang="en-US"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27</a:t>
            </a:fld>
            <a:endParaRPr lang="en-US" dirty="0"/>
          </a:p>
        </p:txBody>
      </p:sp>
    </p:spTree>
    <p:extLst>
      <p:ext uri="{BB962C8B-B14F-4D97-AF65-F5344CB8AC3E}">
        <p14:creationId xmlns:p14="http://schemas.microsoft.com/office/powerpoint/2010/main" xmlns="" val="281984152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Hardware Components in a Computer (continued)</a:t>
            </a:r>
            <a:endParaRPr lang="en-US"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28</a:t>
            </a:fld>
            <a:endParaRPr lang="en-US" dirty="0"/>
          </a:p>
        </p:txBody>
      </p:sp>
      <p:pic>
        <p:nvPicPr>
          <p:cNvPr id="6146" name="Picture 2"/>
          <p:cNvPicPr>
            <a:picLocks noChangeAspect="1" noChangeArrowheads="1"/>
          </p:cNvPicPr>
          <p:nvPr/>
        </p:nvPicPr>
        <p:blipFill>
          <a:blip r:embed="rId3"/>
          <a:stretch>
            <a:fillRect/>
          </a:stretch>
        </p:blipFill>
        <p:spPr bwMode="auto">
          <a:xfrm>
            <a:off x="2151612" y="2940246"/>
            <a:ext cx="5344831" cy="32970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6"/>
          <p:cNvSpPr txBox="1">
            <a:spLocks/>
          </p:cNvSpPr>
          <p:nvPr/>
        </p:nvSpPr>
        <p:spPr>
          <a:xfrm>
            <a:off x="838200" y="2362200"/>
            <a:ext cx="7693025" cy="4091136"/>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Performance Indicators (continued)</a:t>
            </a:r>
          </a:p>
        </p:txBody>
      </p:sp>
      <p:pic>
        <p:nvPicPr>
          <p:cNvPr id="9" name="Content Placeholder 8" descr="fig 2-11.JPG"/>
          <p:cNvPicPr>
            <a:picLocks noGrp="1" noChangeAspect="1"/>
          </p:cNvPicPr>
          <p:nvPr>
            <p:ph idx="1"/>
          </p:nvPr>
        </p:nvPicPr>
        <p:blipFill>
          <a:blip r:embed="rId4"/>
          <a:stretch>
            <a:fillRect/>
          </a:stretch>
        </p:blipFill>
        <p:spPr>
          <a:xfrm>
            <a:off x="6858016" y="6000768"/>
            <a:ext cx="942975" cy="190500"/>
          </a:xfrm>
        </p:spPr>
      </p:pic>
    </p:spTree>
    <p:extLst>
      <p:ext uri="{BB962C8B-B14F-4D97-AF65-F5344CB8AC3E}">
        <p14:creationId xmlns:p14="http://schemas.microsoft.com/office/powerpoint/2010/main" xmlns="" val="2015752230"/>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tretch>
            <a:fillRect/>
          </a:stretch>
        </p:blipFill>
        <p:spPr bwMode="auto">
          <a:xfrm>
            <a:off x="4500562" y="2793732"/>
            <a:ext cx="4429748" cy="2693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Understanding System Requirements</a:t>
            </a:r>
            <a:endParaRPr lang="en-US" dirty="0"/>
          </a:p>
        </p:txBody>
      </p:sp>
      <p:sp>
        <p:nvSpPr>
          <p:cNvPr id="3" name="Content Placeholder 2"/>
          <p:cNvSpPr>
            <a:spLocks noGrp="1"/>
          </p:cNvSpPr>
          <p:nvPr>
            <p:ph sz="half" idx="1"/>
          </p:nvPr>
        </p:nvSpPr>
        <p:spPr>
          <a:xfrm>
            <a:off x="838200" y="2362200"/>
            <a:ext cx="3805238" cy="4067196"/>
          </a:xfrm>
        </p:spPr>
        <p:txBody>
          <a:bodyPr>
            <a:normAutofit fontScale="92500" lnSpcReduction="20000"/>
          </a:bodyPr>
          <a:lstStyle/>
          <a:p>
            <a:r>
              <a:rPr lang="en-US" b="1" i="1" dirty="0" smtClean="0"/>
              <a:t>System requirements </a:t>
            </a:r>
            <a:r>
              <a:rPr lang="en-US" dirty="0" smtClean="0"/>
              <a:t>are hardware characteristics such as the amount of memory and the processor speed.</a:t>
            </a:r>
          </a:p>
          <a:p>
            <a:r>
              <a:rPr lang="en-US" dirty="0" smtClean="0"/>
              <a:t>An application lists these hardware specifications on the product’s box or Web site.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29</a:t>
            </a:fld>
            <a:endParaRPr lang="en-US" dirty="0"/>
          </a:p>
        </p:txBody>
      </p:sp>
      <p:pic>
        <p:nvPicPr>
          <p:cNvPr id="6" name="Picture 5" descr="fig 2-13.JPG"/>
          <p:cNvPicPr>
            <a:picLocks noChangeAspect="1"/>
          </p:cNvPicPr>
          <p:nvPr/>
        </p:nvPicPr>
        <p:blipFill>
          <a:blip r:embed="rId4"/>
          <a:stretch>
            <a:fillRect/>
          </a:stretch>
        </p:blipFill>
        <p:spPr>
          <a:xfrm>
            <a:off x="7143768" y="5572140"/>
            <a:ext cx="1009650" cy="257175"/>
          </a:xfrm>
          <a:prstGeom prst="rect">
            <a:avLst/>
          </a:prstGeom>
        </p:spPr>
      </p:pic>
    </p:spTree>
    <p:extLst>
      <p:ext uri="{BB962C8B-B14F-4D97-AF65-F5344CB8AC3E}">
        <p14:creationId xmlns:p14="http://schemas.microsoft.com/office/powerpoint/2010/main" xmlns="" val="1217308028"/>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a:t>
            </a:r>
          </a:p>
        </p:txBody>
      </p:sp>
      <p:sp>
        <p:nvSpPr>
          <p:cNvPr id="20485" name="Rectangle 3"/>
          <p:cNvSpPr>
            <a:spLocks noGrp="1" noChangeArrowheads="1"/>
          </p:cNvSpPr>
          <p:nvPr>
            <p:ph sz="half" idx="1"/>
          </p:nvPr>
        </p:nvSpPr>
        <p:spPr/>
        <p:txBody>
          <a:bodyPr>
            <a:normAutofit lnSpcReduction="10000"/>
          </a:bodyPr>
          <a:lstStyle/>
          <a:p>
            <a:r>
              <a:rPr lang="en-US" dirty="0" smtClean="0"/>
              <a:t>arithmetic/logic unit (ALU)</a:t>
            </a:r>
          </a:p>
          <a:p>
            <a:r>
              <a:rPr lang="en-US" dirty="0" smtClean="0"/>
              <a:t>byte</a:t>
            </a:r>
          </a:p>
          <a:p>
            <a:r>
              <a:rPr lang="en-US" dirty="0" smtClean="0"/>
              <a:t>cache</a:t>
            </a:r>
          </a:p>
          <a:p>
            <a:r>
              <a:rPr lang="en-US" dirty="0" smtClean="0"/>
              <a:t>central processing unit (CPU)</a:t>
            </a:r>
          </a:p>
          <a:p>
            <a:r>
              <a:rPr lang="en-US" dirty="0" smtClean="0"/>
              <a:t>circuit board</a:t>
            </a:r>
          </a:p>
          <a:p>
            <a:r>
              <a:rPr lang="en-US" dirty="0" smtClean="0"/>
              <a:t>clock speed</a:t>
            </a:r>
          </a:p>
          <a:p>
            <a:endParaRPr lang="en-US" dirty="0" smtClean="0"/>
          </a:p>
        </p:txBody>
      </p:sp>
      <p:sp>
        <p:nvSpPr>
          <p:cNvPr id="20486" name="Rectangle 4"/>
          <p:cNvSpPr>
            <a:spLocks noGrp="1" noChangeArrowheads="1"/>
          </p:cNvSpPr>
          <p:nvPr>
            <p:ph sz="half" idx="2"/>
          </p:nvPr>
        </p:nvSpPr>
        <p:spPr/>
        <p:txBody>
          <a:bodyPr>
            <a:normAutofit lnSpcReduction="10000"/>
          </a:bodyPr>
          <a:lstStyle/>
          <a:p>
            <a:r>
              <a:rPr lang="en-US" dirty="0" smtClean="0"/>
              <a:t>control unit</a:t>
            </a:r>
            <a:endParaRPr lang="en-US" dirty="0"/>
          </a:p>
          <a:p>
            <a:r>
              <a:rPr lang="en-US" dirty="0" smtClean="0"/>
              <a:t>execution cycle </a:t>
            </a:r>
            <a:br>
              <a:rPr lang="en-US" dirty="0" smtClean="0"/>
            </a:br>
            <a:r>
              <a:rPr lang="en-US" dirty="0" smtClean="0"/>
              <a:t>(E-cycle)</a:t>
            </a:r>
            <a:endParaRPr lang="en-US" dirty="0"/>
          </a:p>
          <a:p>
            <a:r>
              <a:rPr lang="en-US" dirty="0" smtClean="0"/>
              <a:t>gigahertz (GHz)</a:t>
            </a:r>
            <a:endParaRPr lang="en-US" dirty="0"/>
          </a:p>
          <a:p>
            <a:r>
              <a:rPr lang="en-US" dirty="0" smtClean="0"/>
              <a:t>instruction cycle </a:t>
            </a:r>
            <a:br>
              <a:rPr lang="en-US" dirty="0" smtClean="0"/>
            </a:br>
            <a:r>
              <a:rPr lang="en-US" dirty="0" smtClean="0"/>
              <a:t>(I-cycle)</a:t>
            </a:r>
            <a:endParaRPr lang="en-US" dirty="0"/>
          </a:p>
          <a:p>
            <a:r>
              <a:rPr lang="en-US" dirty="0" smtClean="0"/>
              <a:t>machine cycle</a:t>
            </a:r>
            <a:endParaRPr lang="en-US" dirty="0"/>
          </a:p>
          <a:p>
            <a:r>
              <a:rPr lang="en-US" dirty="0"/>
              <a:t>m</a:t>
            </a:r>
            <a:r>
              <a:rPr lang="en-US" dirty="0" smtClean="0"/>
              <a:t>egahertz (MHz)</a:t>
            </a:r>
            <a:endParaRPr lang="en-US" dirty="0"/>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3</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330827422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Understanding System Requirements (continued)</a:t>
            </a:r>
            <a:endParaRPr lang="en-US" dirty="0"/>
          </a:p>
        </p:txBody>
      </p:sp>
      <p:sp>
        <p:nvSpPr>
          <p:cNvPr id="7" name="Content Placeholder 6"/>
          <p:cNvSpPr>
            <a:spLocks noGrp="1"/>
          </p:cNvSpPr>
          <p:nvPr>
            <p:ph idx="1"/>
          </p:nvPr>
        </p:nvSpPr>
        <p:spPr/>
        <p:txBody>
          <a:bodyPr>
            <a:normAutofit fontScale="85000" lnSpcReduction="10000"/>
          </a:bodyPr>
          <a:lstStyle/>
          <a:p>
            <a:r>
              <a:rPr lang="en-US" b="1" dirty="0" smtClean="0"/>
              <a:t>Optional Hardware Requirements</a:t>
            </a:r>
          </a:p>
          <a:p>
            <a:r>
              <a:rPr lang="en-US" dirty="0" smtClean="0"/>
              <a:t>Some applications include features designed for particular hardware.</a:t>
            </a:r>
          </a:p>
          <a:p>
            <a:r>
              <a:rPr lang="en-US" dirty="0" smtClean="0"/>
              <a:t>Many popular applications now include features that accept input from touchscreens so you can use a fingertip to select commands or handwrite text input. These are optional hardware requirements.</a:t>
            </a:r>
          </a:p>
          <a:p>
            <a:r>
              <a:rPr lang="en-US" dirty="0" smtClean="0"/>
              <a:t>You can use the software without the hardware, but having the hardware extends the features of the software.</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30</a:t>
            </a:fld>
            <a:endParaRPr lang="en-US" dirty="0"/>
          </a:p>
        </p:txBody>
      </p:sp>
    </p:spTree>
    <p:extLst>
      <p:ext uri="{BB962C8B-B14F-4D97-AF65-F5344CB8AC3E}">
        <p14:creationId xmlns:p14="http://schemas.microsoft.com/office/powerpoint/2010/main" xmlns="" val="2596704339"/>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Updating Software</a:t>
            </a:r>
            <a:endParaRPr lang="en-US" dirty="0"/>
          </a:p>
        </p:txBody>
      </p:sp>
      <p:sp>
        <p:nvSpPr>
          <p:cNvPr id="7" name="Content Placeholder 6"/>
          <p:cNvSpPr>
            <a:spLocks noGrp="1"/>
          </p:cNvSpPr>
          <p:nvPr>
            <p:ph idx="1"/>
          </p:nvPr>
        </p:nvSpPr>
        <p:spPr>
          <a:xfrm>
            <a:off x="838201" y="2571745"/>
            <a:ext cx="3448047" cy="2286016"/>
          </a:xfrm>
        </p:spPr>
        <p:txBody>
          <a:bodyPr>
            <a:normAutofit fontScale="92500"/>
          </a:bodyPr>
          <a:lstStyle/>
          <a:p>
            <a:r>
              <a:rPr lang="en-US" sz="2600" dirty="0" smtClean="0"/>
              <a:t>Application software is constantly changing to keep up with hardware developments and user requests.</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31</a:t>
            </a:fld>
            <a:endParaRPr lang="en-US" dirty="0"/>
          </a:p>
        </p:txBody>
      </p:sp>
      <p:pic>
        <p:nvPicPr>
          <p:cNvPr id="8195" name="Picture 3"/>
          <p:cNvPicPr>
            <a:picLocks noChangeAspect="1" noChangeArrowheads="1"/>
          </p:cNvPicPr>
          <p:nvPr/>
        </p:nvPicPr>
        <p:blipFill>
          <a:blip r:embed="rId3"/>
          <a:stretch>
            <a:fillRect/>
          </a:stretch>
        </p:blipFill>
        <p:spPr bwMode="auto">
          <a:xfrm>
            <a:off x="4286248" y="2831383"/>
            <a:ext cx="4172417" cy="17106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6"/>
          <p:cNvSpPr txBox="1">
            <a:spLocks/>
          </p:cNvSpPr>
          <p:nvPr/>
        </p:nvSpPr>
        <p:spPr bwMode="auto">
          <a:xfrm>
            <a:off x="857224" y="4714884"/>
            <a:ext cx="7592591" cy="1666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Software is also revised to address problems.</a:t>
            </a: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If you purchased the original version of the software, you can download a </a:t>
            </a:r>
            <a:r>
              <a:rPr kumimoji="0" lang="en-US" b="1" i="1"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patch</a:t>
            </a:r>
            <a:r>
              <a:rPr kumimoji="0" lang="en-US"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an </a:t>
            </a:r>
            <a:r>
              <a:rPr kumimoji="0" lang="en-US" b="1" i="1"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update</a:t>
            </a:r>
            <a:r>
              <a:rPr kumimoji="0" lang="en-US"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or a </a:t>
            </a:r>
            <a:r>
              <a:rPr kumimoji="0" lang="en-US" b="1" i="1"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service pack </a:t>
            </a:r>
            <a:r>
              <a:rPr kumimoji="0" lang="en-US"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from the Internet.</a:t>
            </a:r>
          </a:p>
        </p:txBody>
      </p:sp>
      <p:pic>
        <p:nvPicPr>
          <p:cNvPr id="9" name="Picture 8" descr="table 2-1.JPG"/>
          <p:cNvPicPr>
            <a:picLocks noChangeAspect="1"/>
          </p:cNvPicPr>
          <p:nvPr/>
        </p:nvPicPr>
        <p:blipFill>
          <a:blip r:embed="rId4"/>
          <a:stretch>
            <a:fillRect/>
          </a:stretch>
        </p:blipFill>
        <p:spPr>
          <a:xfrm>
            <a:off x="4214810" y="2571744"/>
            <a:ext cx="819150" cy="209550"/>
          </a:xfrm>
          <a:prstGeom prst="rect">
            <a:avLst/>
          </a:prstGeom>
        </p:spPr>
      </p:pic>
    </p:spTree>
    <p:extLst>
      <p:ext uri="{BB962C8B-B14F-4D97-AF65-F5344CB8AC3E}">
        <p14:creationId xmlns:p14="http://schemas.microsoft.com/office/powerpoint/2010/main" xmlns="" val="3118053703"/>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Updating Software (continued)</a:t>
            </a:r>
            <a:endParaRPr lang="en-US" dirty="0"/>
          </a:p>
        </p:txBody>
      </p:sp>
      <p:sp>
        <p:nvSpPr>
          <p:cNvPr id="7" name="Content Placeholder 6"/>
          <p:cNvSpPr>
            <a:spLocks noGrp="1"/>
          </p:cNvSpPr>
          <p:nvPr>
            <p:ph idx="1"/>
          </p:nvPr>
        </p:nvSpPr>
        <p:spPr/>
        <p:txBody>
          <a:bodyPr>
            <a:normAutofit/>
          </a:bodyPr>
          <a:lstStyle/>
          <a:p>
            <a:r>
              <a:rPr lang="en-US" dirty="0" smtClean="0"/>
              <a:t>Software developers use version numbers to keep track of the software they release.</a:t>
            </a:r>
          </a:p>
          <a:p>
            <a:r>
              <a:rPr lang="en-US" dirty="0" smtClean="0"/>
              <a:t>The original software is assigned version 1.0.</a:t>
            </a:r>
          </a:p>
          <a:p>
            <a:r>
              <a:rPr lang="en-US" dirty="0" smtClean="0"/>
              <a:t>When developers make major improvements, add new features, or change the software design, the new versions are called </a:t>
            </a:r>
            <a:r>
              <a:rPr lang="en-US" b="1" i="1" dirty="0" smtClean="0"/>
              <a:t>upgrades</a:t>
            </a:r>
            <a:r>
              <a:rPr lang="en-US" dirty="0" smtClean="0"/>
              <a:t> and are numbered 2.0, 3.0, and so on.</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32</a:t>
            </a:fld>
            <a:endParaRPr lang="en-US" dirty="0"/>
          </a:p>
        </p:txBody>
      </p:sp>
    </p:spTree>
    <p:extLst>
      <p:ext uri="{BB962C8B-B14F-4D97-AF65-F5344CB8AC3E}">
        <p14:creationId xmlns:p14="http://schemas.microsoft.com/office/powerpoint/2010/main" xmlns="" val="354412694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Updating Software (continued)</a:t>
            </a:r>
            <a:endParaRPr lang="en-US" dirty="0"/>
          </a:p>
        </p:txBody>
      </p:sp>
      <p:sp>
        <p:nvSpPr>
          <p:cNvPr id="7" name="Content Placeholder 6"/>
          <p:cNvSpPr>
            <a:spLocks noGrp="1"/>
          </p:cNvSpPr>
          <p:nvPr>
            <p:ph idx="1"/>
          </p:nvPr>
        </p:nvSpPr>
        <p:spPr/>
        <p:txBody>
          <a:bodyPr>
            <a:normAutofit fontScale="92500" lnSpcReduction="20000"/>
          </a:bodyPr>
          <a:lstStyle/>
          <a:p>
            <a:r>
              <a:rPr lang="en-US" b="1" i="1" dirty="0" smtClean="0"/>
              <a:t>Installing</a:t>
            </a:r>
            <a:r>
              <a:rPr lang="en-US" dirty="0" smtClean="0"/>
              <a:t> means to move a copy of the software from its distribution location (such as a Web site) to your computer.</a:t>
            </a:r>
          </a:p>
          <a:p>
            <a:r>
              <a:rPr lang="en-US" dirty="0" smtClean="0"/>
              <a:t>System and application software often include tools for managing updates.</a:t>
            </a:r>
          </a:p>
          <a:p>
            <a:r>
              <a:rPr lang="en-US" dirty="0" smtClean="0"/>
              <a:t>An </a:t>
            </a:r>
            <a:r>
              <a:rPr lang="en-US" b="1" i="1" dirty="0" smtClean="0"/>
              <a:t>automatic update </a:t>
            </a:r>
            <a:r>
              <a:rPr lang="en-US" dirty="0" smtClean="0"/>
              <a:t>feature checks for updates and then downloads them when they are available.</a:t>
            </a:r>
          </a:p>
          <a:p>
            <a:r>
              <a:rPr lang="en-US" dirty="0" smtClean="0"/>
              <a:t>When performing a </a:t>
            </a:r>
            <a:r>
              <a:rPr lang="en-US" b="1" i="1" dirty="0" smtClean="0"/>
              <a:t>manual update</a:t>
            </a:r>
            <a:r>
              <a:rPr lang="en-US" dirty="0" smtClean="0"/>
              <a:t>, you download and install the updates yourself.</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33</a:t>
            </a:fld>
            <a:endParaRPr lang="en-US" dirty="0"/>
          </a:p>
        </p:txBody>
      </p:sp>
    </p:spTree>
    <p:extLst>
      <p:ext uri="{BB962C8B-B14F-4D97-AF65-F5344CB8AC3E}">
        <p14:creationId xmlns:p14="http://schemas.microsoft.com/office/powerpoint/2010/main" xmlns="" val="3068592097"/>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Updating Software (continued)</a:t>
            </a:r>
            <a:endParaRPr lang="en-US" dirty="0"/>
          </a:p>
        </p:txBody>
      </p:sp>
      <p:sp>
        <p:nvSpPr>
          <p:cNvPr id="7" name="Content Placeholder 6"/>
          <p:cNvSpPr>
            <a:spLocks noGrp="1"/>
          </p:cNvSpPr>
          <p:nvPr>
            <p:ph idx="1"/>
          </p:nvPr>
        </p:nvSpPr>
        <p:spPr/>
        <p:txBody>
          <a:bodyPr>
            <a:normAutofit/>
          </a:bodyPr>
          <a:lstStyle/>
          <a:p>
            <a:r>
              <a:rPr lang="en-US" b="1" dirty="0" smtClean="0"/>
              <a:t>Updating Operating Systems</a:t>
            </a:r>
          </a:p>
          <a:p>
            <a:r>
              <a:rPr lang="en-US" dirty="0" smtClean="0"/>
              <a:t>Personal and mobile operating systems provide tools to keep the operating systems up to date by contacting a server and then downloading the files containing the updates.</a:t>
            </a:r>
          </a:p>
          <a:p>
            <a:r>
              <a:rPr lang="en-US" dirty="0" smtClean="0"/>
              <a:t>The tools let you select settings for how and when to update the operating system.</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34</a:t>
            </a:fld>
            <a:endParaRPr lang="en-US" dirty="0"/>
          </a:p>
        </p:txBody>
      </p:sp>
    </p:spTree>
    <p:extLst>
      <p:ext uri="{BB962C8B-B14F-4D97-AF65-F5344CB8AC3E}">
        <p14:creationId xmlns:p14="http://schemas.microsoft.com/office/powerpoint/2010/main" xmlns="" val="1704472594"/>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 2-2.JPG"/>
          <p:cNvPicPr>
            <a:picLocks noChangeAspect="1"/>
          </p:cNvPicPr>
          <p:nvPr/>
        </p:nvPicPr>
        <p:blipFill>
          <a:blip r:embed="rId3"/>
          <a:stretch>
            <a:fillRect/>
          </a:stretch>
        </p:blipFill>
        <p:spPr>
          <a:xfrm>
            <a:off x="2928926" y="4071942"/>
            <a:ext cx="819150" cy="228600"/>
          </a:xfrm>
          <a:prstGeom prst="rect">
            <a:avLst/>
          </a:prstGeom>
        </p:spPr>
      </p:pic>
      <p:sp>
        <p:nvSpPr>
          <p:cNvPr id="6" name="Title 5"/>
          <p:cNvSpPr>
            <a:spLocks noGrp="1"/>
          </p:cNvSpPr>
          <p:nvPr>
            <p:ph type="title"/>
          </p:nvPr>
        </p:nvSpPr>
        <p:spPr/>
        <p:txBody>
          <a:bodyPr/>
          <a:lstStyle/>
          <a:p>
            <a:r>
              <a:rPr lang="en-US" dirty="0" smtClean="0"/>
              <a:t>Updating Software (continued)</a:t>
            </a:r>
            <a:endParaRPr lang="en-US" dirty="0"/>
          </a:p>
        </p:txBody>
      </p:sp>
      <p:sp>
        <p:nvSpPr>
          <p:cNvPr id="7" name="Content Placeholder 6"/>
          <p:cNvSpPr>
            <a:spLocks noGrp="1"/>
          </p:cNvSpPr>
          <p:nvPr>
            <p:ph idx="1"/>
          </p:nvPr>
        </p:nvSpPr>
        <p:spPr>
          <a:xfrm>
            <a:off x="928662" y="2362201"/>
            <a:ext cx="7572427" cy="1995493"/>
          </a:xfrm>
        </p:spPr>
        <p:txBody>
          <a:bodyPr>
            <a:normAutofit fontScale="85000" lnSpcReduction="20000"/>
          </a:bodyPr>
          <a:lstStyle/>
          <a:p>
            <a:r>
              <a:rPr lang="en-US" b="1" dirty="0" smtClean="0"/>
              <a:t>Updating Operating Systems (continued)</a:t>
            </a:r>
          </a:p>
          <a:p>
            <a:r>
              <a:rPr lang="en-US" dirty="0" smtClean="0"/>
              <a:t>In Windows, you use Windows Update to check for the latest updates to Windows and to review your update settings.</a:t>
            </a:r>
          </a:p>
          <a:p>
            <a:r>
              <a:rPr lang="en-US" dirty="0" smtClean="0"/>
              <a:t>Windows Update can download three types of updates.</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35</a:t>
            </a:fld>
            <a:endParaRPr lang="en-US" dirty="0"/>
          </a:p>
        </p:txBody>
      </p:sp>
      <p:pic>
        <p:nvPicPr>
          <p:cNvPr id="9218" name="Picture 2"/>
          <p:cNvPicPr>
            <a:picLocks noChangeAspect="1" noChangeArrowheads="1"/>
          </p:cNvPicPr>
          <p:nvPr/>
        </p:nvPicPr>
        <p:blipFill>
          <a:blip r:embed="rId4"/>
          <a:stretch>
            <a:fillRect/>
          </a:stretch>
        </p:blipFill>
        <p:spPr bwMode="auto">
          <a:xfrm>
            <a:off x="2928926" y="4289425"/>
            <a:ext cx="4738851" cy="19401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6769007"/>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a:t>
            </a:r>
          </a:p>
        </p:txBody>
      </p:sp>
      <p:sp>
        <p:nvSpPr>
          <p:cNvPr id="47108" name="Content Placeholder 2"/>
          <p:cNvSpPr>
            <a:spLocks noGrp="1"/>
          </p:cNvSpPr>
          <p:nvPr>
            <p:ph idx="1"/>
          </p:nvPr>
        </p:nvSpPr>
        <p:spPr/>
        <p:txBody>
          <a:bodyPr/>
          <a:lstStyle/>
          <a:p>
            <a:pPr eaLnBrk="1" hangingPunct="1">
              <a:buFont typeface="Wingdings" charset="2"/>
              <a:buNone/>
            </a:pPr>
            <a:r>
              <a:rPr lang="en-US" b="1" dirty="0" smtClean="0"/>
              <a:t>In this lesson, you learned:</a:t>
            </a:r>
          </a:p>
          <a:p>
            <a:r>
              <a:rPr lang="en-US" sz="2600" dirty="0" smtClean="0"/>
              <a:t>The characteristics and capabilities of a computer’s internal hardware components directly influence computer performance.</a:t>
            </a:r>
          </a:p>
          <a:p>
            <a:r>
              <a:rPr lang="en-US" sz="2600" dirty="0" smtClean="0"/>
              <a:t>The system unit is the case that contains a computer’s main system components, including the motherboard, the processor, and memory. All of the essential chips and the circuitry that connects them are on the motherboard.</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36</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36</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36</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lstStyle/>
          <a:p>
            <a:r>
              <a:rPr lang="en-US" sz="2600" dirty="0" smtClean="0"/>
              <a:t>The </a:t>
            </a:r>
            <a:r>
              <a:rPr lang="en-US" sz="2600" dirty="0"/>
              <a:t>internal hardware that processes data is the processor, </a:t>
            </a:r>
            <a:r>
              <a:rPr lang="en-US" sz="2600" dirty="0" smtClean="0"/>
              <a:t>also </a:t>
            </a:r>
            <a:r>
              <a:rPr lang="en-US" sz="2600" dirty="0"/>
              <a:t>called the microprocessor and the central processing unit </a:t>
            </a:r>
            <a:r>
              <a:rPr lang="en-US" sz="2600" dirty="0" smtClean="0"/>
              <a:t>(</a:t>
            </a:r>
            <a:r>
              <a:rPr lang="en-US" sz="2600" dirty="0"/>
              <a:t>CPU), </a:t>
            </a:r>
            <a:r>
              <a:rPr lang="en-US" sz="2600" dirty="0" smtClean="0"/>
              <a:t>which is a </a:t>
            </a:r>
            <a:r>
              <a:rPr lang="en-US" sz="2600" dirty="0"/>
              <a:t>single computer chip that contains all the electronic </a:t>
            </a:r>
            <a:r>
              <a:rPr lang="en-US" sz="2600" dirty="0" smtClean="0"/>
              <a:t>circuitry </a:t>
            </a:r>
            <a:r>
              <a:rPr lang="en-US" sz="2600" dirty="0"/>
              <a:t>for performing a personal computer’s processing </a:t>
            </a:r>
            <a:r>
              <a:rPr lang="en-US" sz="2600" dirty="0" smtClean="0"/>
              <a:t>tasks</a:t>
            </a:r>
            <a:r>
              <a:rPr lang="en-US" sz="2600" dirty="0"/>
              <a:t>. </a:t>
            </a:r>
            <a:endParaRPr lang="en-US" sz="2600" dirty="0" smtClean="0"/>
          </a:p>
          <a:p>
            <a:r>
              <a:rPr lang="en-US" sz="2600" dirty="0" smtClean="0"/>
              <a:t>The </a:t>
            </a:r>
            <a:r>
              <a:rPr lang="en-US" sz="2600" dirty="0"/>
              <a:t>processor has a significant effect on a computer’s </a:t>
            </a:r>
            <a:r>
              <a:rPr lang="en-US" sz="2600" dirty="0" smtClean="0"/>
              <a:t>performance </a:t>
            </a:r>
            <a:r>
              <a:rPr lang="en-US" sz="2600" dirty="0"/>
              <a:t>and computing power.</a:t>
            </a:r>
            <a:endParaRPr lang="en-US" sz="2600" dirty="0" smtClean="0"/>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37</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37</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37</a:t>
            </a:fld>
            <a:endParaRPr lang="en-US" sz="2600" b="1" dirty="0">
              <a:solidFill>
                <a:schemeClr val="bg1"/>
              </a:solidFill>
            </a:endParaRPr>
          </a:p>
        </p:txBody>
      </p:sp>
    </p:spTree>
    <p:extLst>
      <p:ext uri="{BB962C8B-B14F-4D97-AF65-F5344CB8AC3E}">
        <p14:creationId xmlns:p14="http://schemas.microsoft.com/office/powerpoint/2010/main" xmlns="" val="3260364735"/>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a:t>The CPU has two primary sections: the arithmetic/logic unit </a:t>
            </a:r>
            <a:r>
              <a:rPr lang="en-US" sz="2600" dirty="0" smtClean="0"/>
              <a:t>(</a:t>
            </a:r>
            <a:r>
              <a:rPr lang="en-US" sz="2600" dirty="0"/>
              <a:t>ALU) and the control unit</a:t>
            </a:r>
            <a:r>
              <a:rPr lang="en-US" sz="2600" dirty="0" smtClean="0"/>
              <a:t>.</a:t>
            </a:r>
          </a:p>
          <a:p>
            <a:r>
              <a:rPr lang="en-US" sz="2600" dirty="0" smtClean="0"/>
              <a:t>The </a:t>
            </a:r>
            <a:r>
              <a:rPr lang="en-US" sz="2600" dirty="0"/>
              <a:t>ALU performs arithmetic </a:t>
            </a:r>
            <a:r>
              <a:rPr lang="en-US" sz="2600" dirty="0" smtClean="0"/>
              <a:t>calculations </a:t>
            </a:r>
            <a:r>
              <a:rPr lang="en-US" sz="2600" dirty="0"/>
              <a:t>and logical operations. </a:t>
            </a:r>
            <a:endParaRPr lang="en-US" sz="2600" dirty="0" smtClean="0"/>
          </a:p>
          <a:p>
            <a:r>
              <a:rPr lang="en-US" sz="2600" dirty="0" smtClean="0"/>
              <a:t>The </a:t>
            </a:r>
            <a:r>
              <a:rPr lang="en-US" sz="2600" dirty="0"/>
              <a:t>control unit coordinates </a:t>
            </a:r>
            <a:r>
              <a:rPr lang="en-US" sz="2600" dirty="0" smtClean="0"/>
              <a:t>all </a:t>
            </a:r>
            <a:r>
              <a:rPr lang="en-US" sz="2600" dirty="0"/>
              <a:t>of the processor’s activities and manages the flow of </a:t>
            </a:r>
            <a:r>
              <a:rPr lang="en-US" sz="2600" dirty="0" smtClean="0"/>
              <a:t>information </a:t>
            </a:r>
            <a:r>
              <a:rPr lang="en-US" sz="2600" dirty="0"/>
              <a:t>through the processor</a:t>
            </a:r>
            <a:r>
              <a:rPr lang="en-US" sz="2600" dirty="0" smtClean="0"/>
              <a:t>.</a:t>
            </a:r>
            <a:endParaRPr lang="en-US" sz="2600" dirty="0"/>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38</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38</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38</a:t>
            </a:fld>
            <a:endParaRPr lang="en-US" sz="2600" b="1" dirty="0">
              <a:solidFill>
                <a:schemeClr val="bg1"/>
              </a:solidFill>
            </a:endParaRPr>
          </a:p>
        </p:txBody>
      </p:sp>
    </p:spTree>
    <p:extLst>
      <p:ext uri="{BB962C8B-B14F-4D97-AF65-F5344CB8AC3E}">
        <p14:creationId xmlns:p14="http://schemas.microsoft.com/office/powerpoint/2010/main" xmlns="" val="496616398"/>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smtClean="0"/>
              <a:t>The </a:t>
            </a:r>
            <a:r>
              <a:rPr lang="en-US" sz="2600" dirty="0"/>
              <a:t>CPU carries out each instruction it receives from software </a:t>
            </a:r>
            <a:r>
              <a:rPr lang="en-US" sz="2600" dirty="0" smtClean="0"/>
              <a:t>by </a:t>
            </a:r>
            <a:r>
              <a:rPr lang="en-US" sz="2600" dirty="0"/>
              <a:t>repeating four basic operations, which </a:t>
            </a:r>
            <a:r>
              <a:rPr lang="en-US" sz="2600" dirty="0" smtClean="0"/>
              <a:t>constitute </a:t>
            </a:r>
            <a:r>
              <a:rPr lang="en-US" sz="2600" dirty="0"/>
              <a:t>the machine </a:t>
            </a:r>
            <a:r>
              <a:rPr lang="en-US" sz="2600" dirty="0" smtClean="0"/>
              <a:t>cycle</a:t>
            </a:r>
            <a:r>
              <a:rPr lang="en-US" sz="2600" dirty="0"/>
              <a:t>: fetching, decoding, executing, and storing. </a:t>
            </a:r>
            <a:endParaRPr lang="en-US" sz="2600" dirty="0" smtClean="0"/>
          </a:p>
          <a:p>
            <a:r>
              <a:rPr lang="en-US" sz="2600" dirty="0" smtClean="0"/>
              <a:t>The </a:t>
            </a:r>
            <a:r>
              <a:rPr lang="en-US" sz="2600" dirty="0"/>
              <a:t>fetching </a:t>
            </a:r>
            <a:r>
              <a:rPr lang="en-US" sz="2600" dirty="0" smtClean="0"/>
              <a:t>and </a:t>
            </a:r>
            <a:r>
              <a:rPr lang="en-US" sz="2600" dirty="0"/>
              <a:t>decoding operations make up the instruction cycle. </a:t>
            </a:r>
            <a:endParaRPr lang="en-US" sz="2600" dirty="0" smtClean="0"/>
          </a:p>
          <a:p>
            <a:r>
              <a:rPr lang="en-US" sz="2600" dirty="0" smtClean="0"/>
              <a:t>The executing </a:t>
            </a:r>
            <a:r>
              <a:rPr lang="en-US" sz="2600" dirty="0"/>
              <a:t>and storing operations make up the execution cycle.</a:t>
            </a:r>
            <a:endParaRPr lang="en-US" sz="2600" dirty="0" smtClean="0"/>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39</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39</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39</a:t>
            </a:fld>
            <a:endParaRPr lang="en-US" sz="2600" b="1" dirty="0">
              <a:solidFill>
                <a:schemeClr val="bg1"/>
              </a:solidFill>
            </a:endParaRPr>
          </a:p>
        </p:txBody>
      </p:sp>
    </p:spTree>
    <p:extLst>
      <p:ext uri="{BB962C8B-B14F-4D97-AF65-F5344CB8AC3E}">
        <p14:creationId xmlns:p14="http://schemas.microsoft.com/office/powerpoint/2010/main" xmlns="" val="421173121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Grp="1" noChangeArrowheads="1"/>
          </p:cNvSpPr>
          <p:nvPr>
            <p:ph type="title"/>
          </p:nvPr>
        </p:nvSpPr>
        <p:spPr/>
        <p:txBody>
          <a:bodyPr/>
          <a:lstStyle/>
          <a:p>
            <a:pPr eaLnBrk="1" hangingPunct="1"/>
            <a:r>
              <a:rPr lang="en-US" dirty="0" smtClean="0"/>
              <a:t>Words to Know (continued)</a:t>
            </a:r>
          </a:p>
        </p:txBody>
      </p:sp>
      <p:sp>
        <p:nvSpPr>
          <p:cNvPr id="21506" name="Rectangle 3"/>
          <p:cNvSpPr>
            <a:spLocks noGrp="1" noChangeArrowheads="1"/>
          </p:cNvSpPr>
          <p:nvPr>
            <p:ph sz="half" idx="1"/>
          </p:nvPr>
        </p:nvSpPr>
        <p:spPr/>
        <p:txBody>
          <a:bodyPr>
            <a:normAutofit lnSpcReduction="10000"/>
          </a:bodyPr>
          <a:lstStyle/>
          <a:p>
            <a:r>
              <a:rPr lang="en-US" dirty="0" smtClean="0"/>
              <a:t>motherboard</a:t>
            </a:r>
            <a:endParaRPr lang="en-US" dirty="0"/>
          </a:p>
          <a:p>
            <a:r>
              <a:rPr lang="en-US" dirty="0" smtClean="0"/>
              <a:t>multicore processor</a:t>
            </a:r>
            <a:endParaRPr lang="en-US" dirty="0"/>
          </a:p>
          <a:p>
            <a:r>
              <a:rPr lang="en-US" dirty="0" smtClean="0"/>
              <a:t>multiprocessing</a:t>
            </a:r>
            <a:endParaRPr lang="en-US" dirty="0"/>
          </a:p>
          <a:p>
            <a:r>
              <a:rPr lang="en-US" dirty="0" smtClean="0"/>
              <a:t>multithreading</a:t>
            </a:r>
            <a:endParaRPr lang="en-US" dirty="0"/>
          </a:p>
          <a:p>
            <a:r>
              <a:rPr lang="en-US" dirty="0" smtClean="0"/>
              <a:t>nonvolatile memory</a:t>
            </a:r>
            <a:endParaRPr lang="en-US" dirty="0"/>
          </a:p>
          <a:p>
            <a:r>
              <a:rPr lang="en-US" dirty="0" smtClean="0"/>
              <a:t>read-only memory (ROM)</a:t>
            </a:r>
          </a:p>
          <a:p>
            <a:r>
              <a:rPr lang="en-US" dirty="0" smtClean="0"/>
              <a:t>register</a:t>
            </a:r>
            <a:endParaRPr lang="en-US" dirty="0"/>
          </a:p>
        </p:txBody>
      </p:sp>
      <p:sp>
        <p:nvSpPr>
          <p:cNvPr id="2" name="Content Placeholder 1"/>
          <p:cNvSpPr>
            <a:spLocks noGrp="1"/>
          </p:cNvSpPr>
          <p:nvPr>
            <p:ph sz="half" idx="2"/>
          </p:nvPr>
        </p:nvSpPr>
        <p:spPr/>
        <p:txBody>
          <a:bodyPr/>
          <a:lstStyle/>
          <a:p>
            <a:r>
              <a:rPr lang="en-US" dirty="0" smtClean="0"/>
              <a:t>system unit</a:t>
            </a:r>
          </a:p>
          <a:p>
            <a:r>
              <a:rPr lang="en-US" dirty="0" smtClean="0"/>
              <a:t>thrashing</a:t>
            </a:r>
          </a:p>
          <a:p>
            <a:r>
              <a:rPr lang="en-US" dirty="0" smtClean="0"/>
              <a:t>volatile memory</a:t>
            </a:r>
            <a:endParaRPr lang="en-US" dirty="0"/>
          </a:p>
        </p:txBody>
      </p:sp>
      <p:sp>
        <p:nvSpPr>
          <p:cNvPr id="21507" name="Rectangle 13"/>
          <p:cNvSpPr>
            <a:spLocks noGrp="1" noChangeArrowheads="1"/>
          </p:cNvSpPr>
          <p:nvPr>
            <p:ph type="sldNum" sz="quarter" idx="10"/>
          </p:nvPr>
        </p:nvSpPr>
        <p:spPr>
          <a:noFill/>
        </p:spPr>
        <p:txBody>
          <a:bodyPr/>
          <a:lstStyle/>
          <a:p>
            <a:fld id="{A861BC52-B94E-4664-B975-97AE5338E424}" type="slidenum">
              <a:rPr lang="en-US" smtClean="0">
                <a:ea typeface="ＭＳ Ｐゴシック" charset="-128"/>
                <a:cs typeface="ＭＳ Ｐゴシック" charset="-128"/>
              </a:rPr>
              <a:pPr/>
              <a:t>4</a:t>
            </a:fld>
            <a:endParaRPr lang="en-US" dirty="0" smtClean="0">
              <a:ea typeface="ＭＳ Ｐゴシック" charset="-128"/>
              <a:cs typeface="ＭＳ Ｐゴシック" charset="-128"/>
            </a:endParaRPr>
          </a:p>
        </p:txBody>
      </p:sp>
      <p:sp>
        <p:nvSpPr>
          <p:cNvPr id="2150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390EA01-97A5-4198-A231-DAE1D9257856}" type="slidenum">
              <a:rPr lang="en-US" sz="2600" b="1">
                <a:solidFill>
                  <a:schemeClr val="bg1"/>
                </a:solidFill>
              </a:rPr>
              <a:pPr/>
              <a:t>4</a:t>
            </a:fld>
            <a:endParaRPr lang="en-US" sz="2600" b="1" dirty="0">
              <a:solidFill>
                <a:schemeClr val="bg1"/>
              </a:solidFill>
            </a:endParaRPr>
          </a:p>
        </p:txBody>
      </p:sp>
      <p:sp>
        <p:nvSpPr>
          <p:cNvPr id="21509"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92B4E01-4E09-4029-ADF0-3273885618BE}" type="slidenum">
              <a:rPr lang="en-US" sz="2600" b="1">
                <a:solidFill>
                  <a:schemeClr val="bg1"/>
                </a:solidFill>
              </a:rPr>
              <a:pPr/>
              <a:t>4</a:t>
            </a:fld>
            <a:endParaRPr lang="en-US" sz="2600" b="1" dirty="0">
              <a:solidFill>
                <a:schemeClr val="bg1"/>
              </a:solidFill>
            </a:endParaRPr>
          </a:p>
        </p:txBody>
      </p:sp>
    </p:spTree>
    <p:extLst>
      <p:ext uri="{BB962C8B-B14F-4D97-AF65-F5344CB8AC3E}">
        <p14:creationId xmlns:p14="http://schemas.microsoft.com/office/powerpoint/2010/main" xmlns="" val="3699037848"/>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77204" cy="3995758"/>
          </a:xfrm>
        </p:spPr>
        <p:txBody>
          <a:bodyPr>
            <a:normAutofit fontScale="92500"/>
          </a:bodyPr>
          <a:lstStyle/>
          <a:p>
            <a:r>
              <a:rPr lang="en-US" sz="2600" dirty="0"/>
              <a:t>The clock speed indicates the number of instructions the CPU </a:t>
            </a:r>
            <a:r>
              <a:rPr lang="en-US" sz="2600" dirty="0" smtClean="0"/>
              <a:t>can </a:t>
            </a:r>
            <a:r>
              <a:rPr lang="en-US" sz="2600" dirty="0"/>
              <a:t>process per second. </a:t>
            </a:r>
            <a:r>
              <a:rPr lang="en-US" sz="2600" dirty="0" smtClean="0"/>
              <a:t>It </a:t>
            </a:r>
            <a:r>
              <a:rPr lang="en-US" sz="2600" dirty="0"/>
              <a:t>directly influences the </a:t>
            </a:r>
            <a:r>
              <a:rPr lang="en-US" sz="2600" dirty="0" smtClean="0"/>
              <a:t>speed </a:t>
            </a:r>
            <a:r>
              <a:rPr lang="en-US" sz="2600" dirty="0"/>
              <a:t>of the machine cycle, </a:t>
            </a:r>
            <a:r>
              <a:rPr lang="en-US" sz="2600" dirty="0" smtClean="0"/>
              <a:t>and, </a:t>
            </a:r>
            <a:r>
              <a:rPr lang="en-US" sz="2600" dirty="0"/>
              <a:t>therefore, the </a:t>
            </a:r>
            <a:r>
              <a:rPr lang="en-US" sz="2600" dirty="0" smtClean="0"/>
              <a:t>overall performance </a:t>
            </a:r>
            <a:r>
              <a:rPr lang="en-US" sz="2600" dirty="0"/>
              <a:t>of the </a:t>
            </a:r>
            <a:r>
              <a:rPr lang="en-US" sz="2600" dirty="0" smtClean="0"/>
              <a:t>computer.</a:t>
            </a:r>
          </a:p>
          <a:p>
            <a:r>
              <a:rPr lang="en-US" sz="2600" dirty="0"/>
              <a:t>The type of processor in a computer affects how quickly the </a:t>
            </a:r>
            <a:r>
              <a:rPr lang="en-US" sz="2600" dirty="0" smtClean="0"/>
              <a:t>computer </a:t>
            </a:r>
            <a:r>
              <a:rPr lang="en-US" sz="2600" dirty="0"/>
              <a:t>can accept and carry out instructions from software. </a:t>
            </a:r>
            <a:endParaRPr lang="en-US" sz="2600" dirty="0" smtClean="0"/>
          </a:p>
          <a:p>
            <a:r>
              <a:rPr lang="en-US" sz="2600" dirty="0" smtClean="0"/>
              <a:t>A </a:t>
            </a:r>
            <a:r>
              <a:rPr lang="en-US" sz="2600" dirty="0"/>
              <a:t>multicore processor is a single chip that contains more than </a:t>
            </a:r>
            <a:r>
              <a:rPr lang="en-US" sz="2600" dirty="0" smtClean="0"/>
              <a:t>one </a:t>
            </a:r>
            <a:r>
              <a:rPr lang="en-US" sz="2600" dirty="0"/>
              <a:t>processor, such as dual-core processors and </a:t>
            </a:r>
            <a:r>
              <a:rPr lang="en-US" sz="2600" dirty="0" smtClean="0"/>
              <a:t>quad-core processors</a:t>
            </a:r>
            <a:r>
              <a:rPr lang="en-US" sz="2600" dirty="0"/>
              <a:t>.</a:t>
            </a:r>
            <a:endParaRPr lang="en-US" sz="2600" dirty="0" smtClean="0"/>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40</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40</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40</a:t>
            </a:fld>
            <a:endParaRPr lang="en-US" sz="2600" b="1" dirty="0">
              <a:solidFill>
                <a:schemeClr val="bg1"/>
              </a:solidFill>
            </a:endParaRPr>
          </a:p>
        </p:txBody>
      </p:sp>
    </p:spTree>
    <p:extLst>
      <p:ext uri="{BB962C8B-B14F-4D97-AF65-F5344CB8AC3E}">
        <p14:creationId xmlns:p14="http://schemas.microsoft.com/office/powerpoint/2010/main" xmlns="" val="3713316355"/>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05766" cy="4138634"/>
          </a:xfrm>
        </p:spPr>
        <p:txBody>
          <a:bodyPr>
            <a:normAutofit fontScale="92500" lnSpcReduction="10000"/>
          </a:bodyPr>
          <a:lstStyle/>
          <a:p>
            <a:r>
              <a:rPr lang="en-US" sz="2600" dirty="0"/>
              <a:t>If a computer has a multicore processor, the operating system </a:t>
            </a:r>
            <a:r>
              <a:rPr lang="en-US" sz="2600" dirty="0" smtClean="0"/>
              <a:t>can </a:t>
            </a:r>
            <a:r>
              <a:rPr lang="en-US" sz="2600" dirty="0"/>
              <a:t>use multiprocessing to split tasks among the processors. </a:t>
            </a:r>
            <a:r>
              <a:rPr lang="en-US" sz="2600" dirty="0" smtClean="0"/>
              <a:t>With </a:t>
            </a:r>
            <a:r>
              <a:rPr lang="en-US" sz="2600" dirty="0"/>
              <a:t>multiprocessing, each processor can work on a different </a:t>
            </a:r>
            <a:r>
              <a:rPr lang="en-US" sz="2600" dirty="0" smtClean="0"/>
              <a:t>task </a:t>
            </a:r>
            <a:r>
              <a:rPr lang="en-US" sz="2600" dirty="0"/>
              <a:t>at the same time</a:t>
            </a:r>
            <a:r>
              <a:rPr lang="en-US" sz="2600" dirty="0" smtClean="0"/>
              <a:t>.</a:t>
            </a:r>
          </a:p>
          <a:p>
            <a:r>
              <a:rPr lang="en-US" sz="2600" dirty="0"/>
              <a:t>On a computer with a single-core processor, the operating </a:t>
            </a:r>
            <a:r>
              <a:rPr lang="en-US" sz="2600" dirty="0" smtClean="0"/>
              <a:t>system </a:t>
            </a:r>
            <a:r>
              <a:rPr lang="en-US" sz="2600" dirty="0"/>
              <a:t>can use multitasking and multithreading. A multitasking </a:t>
            </a:r>
            <a:r>
              <a:rPr lang="en-US" sz="2600" dirty="0" smtClean="0"/>
              <a:t>operating </a:t>
            </a:r>
            <a:r>
              <a:rPr lang="en-US" sz="2600" dirty="0"/>
              <a:t>system can run more than one program at the same </a:t>
            </a:r>
            <a:r>
              <a:rPr lang="en-US" sz="2600" dirty="0" smtClean="0"/>
              <a:t>time</a:t>
            </a:r>
            <a:r>
              <a:rPr lang="en-US" sz="2600" dirty="0"/>
              <a:t>. A multithreading operating system handles many parts, </a:t>
            </a:r>
            <a:r>
              <a:rPr lang="en-US" sz="2600" dirty="0" smtClean="0"/>
              <a:t>or </a:t>
            </a:r>
            <a:r>
              <a:rPr lang="en-US" sz="2600" dirty="0"/>
              <a:t>threads, of a single program.</a:t>
            </a:r>
            <a:endParaRPr lang="en-US" sz="2600" dirty="0" smtClean="0"/>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41</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41</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41</a:t>
            </a:fld>
            <a:endParaRPr lang="en-US" sz="2600" b="1" dirty="0">
              <a:solidFill>
                <a:schemeClr val="bg1"/>
              </a:solidFill>
            </a:endParaRPr>
          </a:p>
        </p:txBody>
      </p:sp>
    </p:spTree>
    <p:extLst>
      <p:ext uri="{BB962C8B-B14F-4D97-AF65-F5344CB8AC3E}">
        <p14:creationId xmlns:p14="http://schemas.microsoft.com/office/powerpoint/2010/main" xmlns="" val="400214450"/>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05766" cy="4067196"/>
          </a:xfrm>
        </p:spPr>
        <p:txBody>
          <a:bodyPr>
            <a:normAutofit fontScale="92500"/>
          </a:bodyPr>
          <a:lstStyle/>
          <a:p>
            <a:r>
              <a:rPr lang="en-US" sz="2600" dirty="0"/>
              <a:t>To store data and instructions, the CPU, operating system, and </a:t>
            </a:r>
            <a:r>
              <a:rPr lang="en-US" sz="2600" dirty="0" smtClean="0"/>
              <a:t>applications </a:t>
            </a:r>
            <a:r>
              <a:rPr lang="en-US" sz="2600" dirty="0"/>
              <a:t>use memory, which consists of chips inside the </a:t>
            </a:r>
            <a:r>
              <a:rPr lang="en-US" sz="2600" dirty="0" smtClean="0"/>
              <a:t>system </a:t>
            </a:r>
            <a:r>
              <a:rPr lang="en-US" sz="2600" dirty="0"/>
              <a:t>unit. </a:t>
            </a:r>
            <a:endParaRPr lang="en-US" sz="2600" dirty="0" smtClean="0"/>
          </a:p>
          <a:p>
            <a:r>
              <a:rPr lang="en-US" sz="2600" dirty="0" smtClean="0"/>
              <a:t>A </a:t>
            </a:r>
            <a:r>
              <a:rPr lang="en-US" sz="2600" dirty="0"/>
              <a:t>computer has two major types of memory: </a:t>
            </a:r>
            <a:r>
              <a:rPr lang="en-US" sz="2600" dirty="0" smtClean="0"/>
              <a:t>volatile </a:t>
            </a:r>
            <a:r>
              <a:rPr lang="en-US" sz="2600" dirty="0"/>
              <a:t>memory such as </a:t>
            </a:r>
            <a:r>
              <a:rPr lang="en-US" sz="2600" dirty="0" smtClean="0"/>
              <a:t>RAM, </a:t>
            </a:r>
            <a:r>
              <a:rPr lang="en-US" sz="2600" dirty="0"/>
              <a:t>and nonvolatile memory such as </a:t>
            </a:r>
            <a:r>
              <a:rPr lang="en-US" sz="2600" dirty="0" smtClean="0"/>
              <a:t>ROM</a:t>
            </a:r>
            <a:r>
              <a:rPr lang="en-US" sz="2600" dirty="0"/>
              <a:t>. </a:t>
            </a:r>
            <a:endParaRPr lang="en-US" sz="2600" dirty="0" smtClean="0"/>
          </a:p>
          <a:p>
            <a:r>
              <a:rPr lang="en-US" sz="2600" dirty="0" smtClean="0"/>
              <a:t>Volatile </a:t>
            </a:r>
            <a:r>
              <a:rPr lang="en-US" sz="2600" dirty="0"/>
              <a:t>memory loses its contents when you turn off the </a:t>
            </a:r>
            <a:r>
              <a:rPr lang="en-US" sz="2600" dirty="0" smtClean="0"/>
              <a:t>power </a:t>
            </a:r>
            <a:r>
              <a:rPr lang="en-US" sz="2600" dirty="0"/>
              <a:t>to the computer, while nonvolatile memory is </a:t>
            </a:r>
            <a:r>
              <a:rPr lang="en-US" sz="2600" dirty="0" smtClean="0"/>
              <a:t>permanent </a:t>
            </a:r>
            <a:r>
              <a:rPr lang="en-US" sz="2600" dirty="0"/>
              <a:t>and does not lose its contents when you turn off the power </a:t>
            </a:r>
            <a:r>
              <a:rPr lang="en-US" sz="2600" dirty="0" smtClean="0"/>
              <a:t>to </a:t>
            </a:r>
            <a:r>
              <a:rPr lang="en-US" sz="2600" dirty="0"/>
              <a:t>the computer.</a:t>
            </a:r>
            <a:endParaRPr lang="en-US" sz="2600" dirty="0" smtClean="0"/>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42</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42</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42</a:t>
            </a:fld>
            <a:endParaRPr lang="en-US" sz="2600" b="1" dirty="0">
              <a:solidFill>
                <a:schemeClr val="bg1"/>
              </a:solidFill>
            </a:endParaRPr>
          </a:p>
        </p:txBody>
      </p:sp>
    </p:spTree>
    <p:extLst>
      <p:ext uri="{BB962C8B-B14F-4D97-AF65-F5344CB8AC3E}">
        <p14:creationId xmlns:p14="http://schemas.microsoft.com/office/powerpoint/2010/main" xmlns="" val="92551010"/>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734328" cy="3995758"/>
          </a:xfrm>
        </p:spPr>
        <p:txBody>
          <a:bodyPr>
            <a:normAutofit lnSpcReduction="10000"/>
          </a:bodyPr>
          <a:lstStyle/>
          <a:p>
            <a:r>
              <a:rPr lang="en-US" sz="2600" dirty="0"/>
              <a:t>The amount of RAM in your computer has a significant effect </a:t>
            </a:r>
            <a:r>
              <a:rPr lang="en-US" sz="2600" dirty="0" smtClean="0"/>
              <a:t>on </a:t>
            </a:r>
            <a:r>
              <a:rPr lang="en-US" sz="2600" dirty="0"/>
              <a:t>performance. If you do not have enough RAM, the </a:t>
            </a:r>
            <a:r>
              <a:rPr lang="en-US" sz="2600" dirty="0" smtClean="0"/>
              <a:t>operating </a:t>
            </a:r>
            <a:r>
              <a:rPr lang="en-US" sz="2600" dirty="0"/>
              <a:t>system must move data in and out of RAM frequently, </a:t>
            </a:r>
            <a:r>
              <a:rPr lang="en-US" sz="2600" dirty="0" smtClean="0"/>
              <a:t>which </a:t>
            </a:r>
            <a:r>
              <a:rPr lang="en-US" sz="2600" dirty="0"/>
              <a:t>slows performance. </a:t>
            </a:r>
            <a:endParaRPr lang="en-US" sz="2600" dirty="0" smtClean="0"/>
          </a:p>
          <a:p>
            <a:r>
              <a:rPr lang="en-US" sz="2600" dirty="0" smtClean="0"/>
              <a:t>If </a:t>
            </a:r>
            <a:r>
              <a:rPr lang="en-US" sz="2600" dirty="0"/>
              <a:t>the operating system spends more </a:t>
            </a:r>
            <a:r>
              <a:rPr lang="en-US" sz="2600" dirty="0" smtClean="0"/>
              <a:t>time </a:t>
            </a:r>
            <a:r>
              <a:rPr lang="en-US" sz="2600" dirty="0"/>
              <a:t>swapping data between RAM and virtual memory than </a:t>
            </a:r>
            <a:r>
              <a:rPr lang="en-US" sz="2600" dirty="0" smtClean="0"/>
              <a:t>running </a:t>
            </a:r>
            <a:r>
              <a:rPr lang="en-US" sz="2600" dirty="0"/>
              <a:t>software, it is said to be thrashing, which makes the </a:t>
            </a:r>
            <a:r>
              <a:rPr lang="en-US" sz="2600" dirty="0" smtClean="0"/>
              <a:t>computer </a:t>
            </a:r>
            <a:r>
              <a:rPr lang="en-US" sz="2600" dirty="0"/>
              <a:t>sluggish or completely unresponsive</a:t>
            </a:r>
            <a:r>
              <a:rPr lang="en-US" sz="2600" dirty="0" smtClean="0"/>
              <a:t>.</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43</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43</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43</a:t>
            </a:fld>
            <a:endParaRPr lang="en-US" sz="2600" b="1" dirty="0">
              <a:solidFill>
                <a:schemeClr val="bg1"/>
              </a:solidFill>
            </a:endParaRPr>
          </a:p>
        </p:txBody>
      </p:sp>
    </p:spTree>
    <p:extLst>
      <p:ext uri="{BB962C8B-B14F-4D97-AF65-F5344CB8AC3E}">
        <p14:creationId xmlns:p14="http://schemas.microsoft.com/office/powerpoint/2010/main" xmlns="" val="3549020857"/>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77204" cy="4067196"/>
          </a:xfrm>
        </p:spPr>
        <p:txBody>
          <a:bodyPr>
            <a:normAutofit/>
          </a:bodyPr>
          <a:lstStyle/>
          <a:p>
            <a:r>
              <a:rPr lang="en-US" sz="2600" dirty="0"/>
              <a:t>ROM is stored on single chips attached to the </a:t>
            </a:r>
            <a:r>
              <a:rPr lang="en-US" sz="2600" dirty="0" smtClean="0"/>
              <a:t>motherboard. The </a:t>
            </a:r>
            <a:r>
              <a:rPr lang="en-US" sz="2600" dirty="0"/>
              <a:t>operating system retrieves the data or programs stored in </a:t>
            </a:r>
            <a:r>
              <a:rPr lang="en-US" sz="2600" dirty="0" smtClean="0"/>
              <a:t>ROM </a:t>
            </a:r>
            <a:r>
              <a:rPr lang="en-US" sz="2600" dirty="0"/>
              <a:t>when it needs them, such as when the computer starts </a:t>
            </a:r>
            <a:r>
              <a:rPr lang="en-US" sz="2600" dirty="0" smtClean="0"/>
              <a:t>up.</a:t>
            </a:r>
          </a:p>
          <a:p>
            <a:r>
              <a:rPr lang="en-US" sz="2600" dirty="0" smtClean="0"/>
              <a:t>ROM </a:t>
            </a:r>
            <a:r>
              <a:rPr lang="en-US" sz="2600" dirty="0"/>
              <a:t>is read-only memory because </a:t>
            </a:r>
            <a:r>
              <a:rPr lang="en-US" sz="2600" dirty="0" smtClean="0"/>
              <a:t>the operating system does </a:t>
            </a:r>
            <a:r>
              <a:rPr lang="en-US" sz="2600" dirty="0"/>
              <a:t>not regularly write over its contents</a:t>
            </a:r>
            <a:r>
              <a:rPr lang="en-US" sz="2600" dirty="0" smtClean="0"/>
              <a:t>.</a:t>
            </a:r>
          </a:p>
          <a:p>
            <a:r>
              <a:rPr lang="en-US" sz="2600" dirty="0"/>
              <a:t>EEPROM and flash memory are types of ROM that are </a:t>
            </a:r>
            <a:r>
              <a:rPr lang="en-US" sz="2600" dirty="0" smtClean="0"/>
              <a:t>non-volatile</a:t>
            </a:r>
            <a:r>
              <a:rPr lang="en-US" sz="2600" dirty="0"/>
              <a:t>, but can be modified. </a:t>
            </a:r>
            <a:endParaRPr lang="en-US" sz="2600" dirty="0" smtClean="0"/>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44</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44</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44</a:t>
            </a:fld>
            <a:endParaRPr lang="en-US" sz="2600" b="1" dirty="0">
              <a:solidFill>
                <a:schemeClr val="bg1"/>
              </a:solidFill>
            </a:endParaRPr>
          </a:p>
        </p:txBody>
      </p:sp>
    </p:spTree>
    <p:extLst>
      <p:ext uri="{BB962C8B-B14F-4D97-AF65-F5344CB8AC3E}">
        <p14:creationId xmlns:p14="http://schemas.microsoft.com/office/powerpoint/2010/main" xmlns="" val="3077605603"/>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77204" cy="3995758"/>
          </a:xfrm>
        </p:spPr>
        <p:txBody>
          <a:bodyPr>
            <a:normAutofit lnSpcReduction="10000"/>
          </a:bodyPr>
          <a:lstStyle/>
          <a:p>
            <a:r>
              <a:rPr lang="en-US" sz="2400" dirty="0" smtClean="0"/>
              <a:t>If you change system components on your computer, by adding RAM, for example, the BIOS stored on a ROM chip must be updated to take these configuration changes into account.</a:t>
            </a:r>
          </a:p>
          <a:p>
            <a:r>
              <a:rPr lang="en-US" sz="2400" dirty="0" smtClean="0"/>
              <a:t>In addition to RAM, the CPU accesses memory caches to speed processing. The small amount of memory stored on the CPU itself, apart from the registers, is called level 1 cache memory. Level 2 cache memory is a larger amount of memory that can reside on the CPU or on a chip that has a direct connection to the CPU.</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45</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45</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45</a:t>
            </a:fld>
            <a:endParaRPr lang="en-US" sz="2600" b="1" dirty="0">
              <a:solidFill>
                <a:schemeClr val="bg1"/>
              </a:solidFill>
            </a:endParaRPr>
          </a:p>
        </p:txBody>
      </p:sp>
    </p:spTree>
    <p:extLst>
      <p:ext uri="{BB962C8B-B14F-4D97-AF65-F5344CB8AC3E}">
        <p14:creationId xmlns:p14="http://schemas.microsoft.com/office/powerpoint/2010/main" xmlns="" val="66622136"/>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734328" cy="4067196"/>
          </a:xfrm>
        </p:spPr>
        <p:txBody>
          <a:bodyPr>
            <a:normAutofit lnSpcReduction="10000"/>
          </a:bodyPr>
          <a:lstStyle/>
          <a:p>
            <a:r>
              <a:rPr lang="en-US" sz="2400" dirty="0" smtClean="0"/>
              <a:t>You can tell how efficiently a computer is working by tracking its CPU and RAM usage. The lower the usage, the more efficiently the operating system is performing tasks. In Windows, you use Task Manager to track CPU and RAM usage.</a:t>
            </a:r>
          </a:p>
          <a:p>
            <a:r>
              <a:rPr lang="en-US" sz="2400" dirty="0" smtClean="0"/>
              <a:t>Applications have system requirements, which are hardware specifications such as the amount of memory and the speed of the processor. If your computer does not meet the application’s system requirements, the application will not be able to run or will run ineffectively.</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46</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46</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46</a:t>
            </a:fld>
            <a:endParaRPr lang="en-US" sz="2600" b="1" dirty="0">
              <a:solidFill>
                <a:schemeClr val="bg1"/>
              </a:solidFill>
            </a:endParaRPr>
          </a:p>
        </p:txBody>
      </p:sp>
    </p:spTree>
    <p:extLst>
      <p:ext uri="{BB962C8B-B14F-4D97-AF65-F5344CB8AC3E}">
        <p14:creationId xmlns:p14="http://schemas.microsoft.com/office/powerpoint/2010/main" xmlns="" val="1837433795"/>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05766" cy="3995758"/>
          </a:xfrm>
        </p:spPr>
        <p:txBody>
          <a:bodyPr>
            <a:normAutofit lnSpcReduction="10000"/>
          </a:bodyPr>
          <a:lstStyle/>
          <a:p>
            <a:r>
              <a:rPr lang="en-US" sz="2400" dirty="0" smtClean="0"/>
              <a:t>Some applications include features designed for special hardware such as touchscreens, which allow you to use a fingertip to select commands or handwrite text input. Microsoft Word includes a button that lets you switch to Touch Mode, which adapts the Ribbon for touchscreen users.</a:t>
            </a:r>
          </a:p>
          <a:p>
            <a:r>
              <a:rPr lang="en-US" sz="2400" dirty="0" smtClean="0"/>
              <a:t>Software developers are constantly updating system and application software to keep up with hardware innovations and changes, user requests, and security threats. They release updated software as a patch, an update, or a service pack.</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47</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47</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47</a:t>
            </a:fld>
            <a:endParaRPr lang="en-US" sz="2600" b="1" dirty="0">
              <a:solidFill>
                <a:schemeClr val="bg1"/>
              </a:solidFill>
            </a:endParaRPr>
          </a:p>
        </p:txBody>
      </p:sp>
    </p:spTree>
    <p:extLst>
      <p:ext uri="{BB962C8B-B14F-4D97-AF65-F5344CB8AC3E}">
        <p14:creationId xmlns:p14="http://schemas.microsoft.com/office/powerpoint/2010/main" xmlns="" val="213873807"/>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05766" cy="3995758"/>
          </a:xfrm>
        </p:spPr>
        <p:txBody>
          <a:bodyPr>
            <a:normAutofit lnSpcReduction="10000"/>
          </a:bodyPr>
          <a:lstStyle/>
          <a:p>
            <a:r>
              <a:rPr lang="en-US" sz="2400" dirty="0" smtClean="0"/>
              <a:t>When developers make major improvements to software, add new features, or change the design, the new version is called an upgrade. The first upgrade is assigned version 2.0, the next is version 3.0, and so on.</a:t>
            </a:r>
          </a:p>
          <a:p>
            <a:r>
              <a:rPr lang="en-US" sz="2400" dirty="0" smtClean="0"/>
              <a:t>You can download software, including new versions and updates, and installation instructions from a Web site. When you install software, you move a copy from its distribution location to your computer. During installation, the operating system changes its settings to make sure the software runs with your hardware.</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48</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48</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48</a:t>
            </a:fld>
            <a:endParaRPr lang="en-US" sz="2600" b="1" dirty="0">
              <a:solidFill>
                <a:schemeClr val="bg1"/>
              </a:solidFill>
            </a:endParaRPr>
          </a:p>
        </p:txBody>
      </p:sp>
    </p:spTree>
    <p:extLst>
      <p:ext uri="{BB962C8B-B14F-4D97-AF65-F5344CB8AC3E}">
        <p14:creationId xmlns:p14="http://schemas.microsoft.com/office/powerpoint/2010/main" xmlns="" val="542308384"/>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a:xfrm>
            <a:off x="838200" y="2362200"/>
            <a:ext cx="7805766" cy="3995758"/>
          </a:xfrm>
        </p:spPr>
        <p:txBody>
          <a:bodyPr>
            <a:normAutofit fontScale="92500" lnSpcReduction="20000"/>
          </a:bodyPr>
          <a:lstStyle/>
          <a:p>
            <a:r>
              <a:rPr lang="en-US" sz="2400" dirty="0" smtClean="0"/>
              <a:t>To update system and application software, you can use the software’s automatic update feature, which automatically checks for software updates and then downloads them when they are available; or you can perform a manual update, where you download and install the updates yourself.</a:t>
            </a:r>
          </a:p>
          <a:p>
            <a:r>
              <a:rPr lang="en-US" sz="2400" dirty="0" smtClean="0"/>
              <a:t>You use Windows Update to check for the latest updates to Windows and to review your update settings. Windows Update can download important, recommended, and optional updates. </a:t>
            </a:r>
          </a:p>
          <a:p>
            <a:r>
              <a:rPr lang="en-US" sz="2400" dirty="0" smtClean="0"/>
              <a:t>Windows Update is a tool provided in the Control Panel, which is a window containing specialized tools you use to change the way Windows looks and behaves.</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49</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49</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49</a:t>
            </a:fld>
            <a:endParaRPr lang="en-US" sz="2600" b="1" dirty="0">
              <a:solidFill>
                <a:schemeClr val="bg1"/>
              </a:solidFill>
            </a:endParaRPr>
          </a:p>
        </p:txBody>
      </p:sp>
    </p:spTree>
    <p:extLst>
      <p:ext uri="{BB962C8B-B14F-4D97-AF65-F5344CB8AC3E}">
        <p14:creationId xmlns:p14="http://schemas.microsoft.com/office/powerpoint/2010/main" xmlns="" val="241152508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How efficiently hardware and software complete tasks is called </a:t>
            </a:r>
            <a:r>
              <a:rPr lang="en-US" b="1" i="1" dirty="0" smtClean="0"/>
              <a:t>performance</a:t>
            </a:r>
            <a:r>
              <a:rPr lang="en-US" dirty="0" smtClean="0"/>
              <a:t>.</a:t>
            </a:r>
          </a:p>
          <a:p>
            <a:r>
              <a:rPr lang="en-US" dirty="0" smtClean="0"/>
              <a:t>The </a:t>
            </a:r>
            <a:r>
              <a:rPr lang="en-US" b="1" i="1" dirty="0" smtClean="0"/>
              <a:t>system unit </a:t>
            </a:r>
            <a:r>
              <a:rPr lang="en-US" dirty="0" smtClean="0"/>
              <a:t>is the case that contains a computer’s main system components.</a:t>
            </a:r>
          </a:p>
          <a:p>
            <a:r>
              <a:rPr lang="en-US" dirty="0" smtClean="0"/>
              <a:t>The computer’s main circuit board is called the </a:t>
            </a:r>
            <a:r>
              <a:rPr lang="en-US" b="1" i="1" dirty="0" smtClean="0"/>
              <a:t>motherboard</a:t>
            </a:r>
            <a:r>
              <a:rPr lang="en-US" dirty="0" smtClean="0"/>
              <a:t>.</a:t>
            </a:r>
          </a:p>
          <a:p>
            <a:r>
              <a:rPr lang="en-US" dirty="0" smtClean="0"/>
              <a:t>A </a:t>
            </a:r>
            <a:r>
              <a:rPr lang="en-US" b="1" i="1" dirty="0" smtClean="0"/>
              <a:t>circuit board </a:t>
            </a:r>
            <a:r>
              <a:rPr lang="en-US" dirty="0" smtClean="0"/>
              <a:t>is a thin metal plate with an extensive electronic circuit.</a:t>
            </a:r>
          </a:p>
          <a:p>
            <a:r>
              <a:rPr lang="en-US" dirty="0" smtClean="0"/>
              <a:t>All of the essential chips and the circuitry that connects them are on the motherboard.</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5</a:t>
            </a:fld>
            <a:endParaRPr lang="en-US" dirty="0"/>
          </a:p>
        </p:txBody>
      </p:sp>
    </p:spTree>
    <p:extLst>
      <p:ext uri="{BB962C8B-B14F-4D97-AF65-F5344CB8AC3E}">
        <p14:creationId xmlns:p14="http://schemas.microsoft.com/office/powerpoint/2010/main" xmlns="" val="145993598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pic>
        <p:nvPicPr>
          <p:cNvPr id="8" name="Content Placeholder 7" descr="fig 2-1.JPG"/>
          <p:cNvPicPr>
            <a:picLocks noGrp="1" noChangeAspect="1"/>
          </p:cNvPicPr>
          <p:nvPr>
            <p:ph idx="1"/>
          </p:nvPr>
        </p:nvPicPr>
        <p:blipFill>
          <a:blip r:embed="rId3"/>
          <a:stretch>
            <a:fillRect/>
          </a:stretch>
        </p:blipFill>
        <p:spPr>
          <a:xfrm>
            <a:off x="6215074" y="5786454"/>
            <a:ext cx="857250" cy="257175"/>
          </a:xfrm>
        </p:spPr>
      </p:pic>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6</a:t>
            </a:fld>
            <a:endParaRPr lang="en-US" dirty="0"/>
          </a:p>
        </p:txBody>
      </p:sp>
      <p:pic>
        <p:nvPicPr>
          <p:cNvPr id="1026" name="Picture 2"/>
          <p:cNvPicPr>
            <a:picLocks noChangeAspect="1" noChangeArrowheads="1"/>
          </p:cNvPicPr>
          <p:nvPr/>
        </p:nvPicPr>
        <p:blipFill>
          <a:blip r:embed="rId4"/>
          <a:stretch>
            <a:fillRect/>
          </a:stretch>
        </p:blipFill>
        <p:spPr bwMode="auto">
          <a:xfrm>
            <a:off x="1979712" y="2659510"/>
            <a:ext cx="5184576" cy="31380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569052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a:xfrm>
            <a:off x="838201" y="2362201"/>
            <a:ext cx="4948246" cy="3710006"/>
          </a:xfrm>
        </p:spPr>
        <p:txBody>
          <a:bodyPr>
            <a:normAutofit fontScale="92500" lnSpcReduction="10000"/>
          </a:bodyPr>
          <a:lstStyle/>
          <a:p>
            <a:r>
              <a:rPr lang="en-US" sz="2600" b="1" dirty="0" smtClean="0"/>
              <a:t>Central Processing Unit</a:t>
            </a:r>
          </a:p>
          <a:p>
            <a:r>
              <a:rPr lang="en-US" sz="2600" dirty="0" smtClean="0"/>
              <a:t>The </a:t>
            </a:r>
            <a:r>
              <a:rPr lang="en-US" sz="2600" b="1" i="1" dirty="0" smtClean="0"/>
              <a:t>central processing unit (CPU)</a:t>
            </a:r>
            <a:r>
              <a:rPr lang="en-US" sz="2600" dirty="0" smtClean="0"/>
              <a:t> is a single computer chip that contains all the electronic circuitry a computer needs to process data.</a:t>
            </a:r>
          </a:p>
          <a:p>
            <a:r>
              <a:rPr lang="en-US" sz="2600" dirty="0" smtClean="0"/>
              <a:t>A </a:t>
            </a:r>
            <a:r>
              <a:rPr lang="en-US" sz="2600" b="1" i="1" dirty="0" smtClean="0"/>
              <a:t>chip</a:t>
            </a:r>
            <a:r>
              <a:rPr lang="en-US" sz="2600" dirty="0" smtClean="0"/>
              <a:t> is a small, thin piece of silicon containing electronic circuits, which is why a chip is called an integrated circuit (IC).</a:t>
            </a:r>
            <a:endParaRPr lang="en-US" sz="2600"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7</a:t>
            </a:fld>
            <a:endParaRPr lang="en-US" dirty="0"/>
          </a:p>
        </p:txBody>
      </p:sp>
      <p:pic>
        <p:nvPicPr>
          <p:cNvPr id="2051" name="Picture 3"/>
          <p:cNvPicPr>
            <a:picLocks noChangeAspect="1" noChangeArrowheads="1"/>
          </p:cNvPicPr>
          <p:nvPr/>
        </p:nvPicPr>
        <p:blipFill>
          <a:blip r:embed="rId3"/>
          <a:stretch>
            <a:fillRect/>
          </a:stretch>
        </p:blipFill>
        <p:spPr bwMode="auto">
          <a:xfrm>
            <a:off x="6165651" y="3286124"/>
            <a:ext cx="1856007" cy="1694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2-2.JPG"/>
          <p:cNvPicPr>
            <a:picLocks noChangeAspect="1"/>
          </p:cNvPicPr>
          <p:nvPr/>
        </p:nvPicPr>
        <p:blipFill>
          <a:blip r:embed="rId4"/>
          <a:stretch>
            <a:fillRect/>
          </a:stretch>
        </p:blipFill>
        <p:spPr>
          <a:xfrm>
            <a:off x="7500958" y="4929198"/>
            <a:ext cx="895350" cy="276225"/>
          </a:xfrm>
          <a:prstGeom prst="rect">
            <a:avLst/>
          </a:prstGeom>
        </p:spPr>
      </p:pic>
    </p:spTree>
    <p:extLst>
      <p:ext uri="{BB962C8B-B14F-4D97-AF65-F5344CB8AC3E}">
        <p14:creationId xmlns:p14="http://schemas.microsoft.com/office/powerpoint/2010/main" xmlns="" val="79605307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Parts of a CPU</a:t>
            </a:r>
          </a:p>
          <a:p>
            <a:r>
              <a:rPr lang="en-US" dirty="0" smtClean="0"/>
              <a:t>The </a:t>
            </a:r>
            <a:r>
              <a:rPr lang="en-US" b="1" i="1" dirty="0" smtClean="0"/>
              <a:t>arithmetic/logic unit (ALU) </a:t>
            </a:r>
            <a:r>
              <a:rPr lang="en-US" dirty="0" smtClean="0"/>
              <a:t>performs arithmetic calculations and logical operations.</a:t>
            </a:r>
          </a:p>
          <a:p>
            <a:r>
              <a:rPr lang="en-US" dirty="0" smtClean="0"/>
              <a:t>The </a:t>
            </a:r>
            <a:r>
              <a:rPr lang="en-US" b="1" i="1" dirty="0" smtClean="0"/>
              <a:t>control unit </a:t>
            </a:r>
            <a:r>
              <a:rPr lang="en-US" dirty="0" smtClean="0"/>
              <a:t>coordinates all the processor’s activities and manages the flow of information through the processor.</a:t>
            </a:r>
          </a:p>
          <a:p>
            <a:r>
              <a:rPr lang="en-US" b="1" i="1" dirty="0" smtClean="0"/>
              <a:t>Registers</a:t>
            </a:r>
            <a:r>
              <a:rPr lang="en-US" dirty="0" smtClean="0"/>
              <a:t> are memory cells for temporarily storing data needed by the ALU to perform its calculations.</a:t>
            </a:r>
            <a:endParaRPr lang="en-US"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8</a:t>
            </a:fld>
            <a:endParaRPr lang="en-US" dirty="0"/>
          </a:p>
        </p:txBody>
      </p:sp>
    </p:spTree>
    <p:extLst>
      <p:ext uri="{BB962C8B-B14F-4D97-AF65-F5344CB8AC3E}">
        <p14:creationId xmlns:p14="http://schemas.microsoft.com/office/powerpoint/2010/main" xmlns="" val="2876484781"/>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Hardware Components in a Computer (continued)</a:t>
            </a:r>
            <a:endParaRPr lang="en-US" dirty="0"/>
          </a:p>
        </p:txBody>
      </p:sp>
      <p:sp>
        <p:nvSpPr>
          <p:cNvPr id="3" name="Content Placeholder 2"/>
          <p:cNvSpPr>
            <a:spLocks noGrp="1"/>
          </p:cNvSpPr>
          <p:nvPr>
            <p:ph idx="1"/>
          </p:nvPr>
        </p:nvSpPr>
        <p:spPr/>
        <p:txBody>
          <a:bodyPr/>
          <a:lstStyle/>
          <a:p>
            <a:r>
              <a:rPr lang="en-US" sz="2400" b="1" dirty="0" smtClean="0"/>
              <a:t>Machine Cycle</a:t>
            </a:r>
          </a:p>
          <a:p>
            <a:r>
              <a:rPr lang="en-US" sz="2400" dirty="0" smtClean="0"/>
              <a:t>The CPU carries out software instructions by repeating four basic operations in the </a:t>
            </a:r>
            <a:r>
              <a:rPr lang="en-US" sz="2400" b="1" i="1" dirty="0" smtClean="0"/>
              <a:t>machine cycle</a:t>
            </a:r>
            <a:r>
              <a:rPr lang="en-US" sz="2400" dirty="0" smtClean="0"/>
              <a:t>.</a:t>
            </a:r>
          </a:p>
          <a:p>
            <a:pPr marL="342900" lvl="1" indent="-342900">
              <a:buFont typeface="Wingdings" charset="2"/>
              <a:buChar char="l"/>
            </a:pPr>
            <a:r>
              <a:rPr lang="en-US" dirty="0"/>
              <a:t>Fetching and decoding make up the </a:t>
            </a:r>
            <a:r>
              <a:rPr lang="en-US" b="1" i="1" dirty="0"/>
              <a:t>instruction </a:t>
            </a:r>
            <a:r>
              <a:rPr lang="en-US" b="1" i="1" dirty="0" smtClean="0"/>
              <a:t>cycle (I-cycle)</a:t>
            </a:r>
            <a:r>
              <a:rPr lang="en-US" dirty="0" smtClean="0"/>
              <a:t>.</a:t>
            </a:r>
          </a:p>
          <a:p>
            <a:pPr lvl="1"/>
            <a:r>
              <a:rPr lang="en-US" dirty="0" smtClean="0"/>
              <a:t>Fetching retrieves an instruction or a data item from memory.</a:t>
            </a:r>
          </a:p>
          <a:p>
            <a:pPr lvl="1"/>
            <a:r>
              <a:rPr lang="en-US" dirty="0" smtClean="0"/>
              <a:t>Decoding translates the instruction into a form the computer can execute.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9</a:t>
            </a:fld>
            <a:endParaRPr lang="en-US" dirty="0"/>
          </a:p>
        </p:txBody>
      </p:sp>
    </p:spTree>
    <p:extLst>
      <p:ext uri="{BB962C8B-B14F-4D97-AF65-F5344CB8AC3E}">
        <p14:creationId xmlns:p14="http://schemas.microsoft.com/office/powerpoint/2010/main" xmlns="" val="223717055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3126</Words>
  <Application>Microsoft Office PowerPoint</Application>
  <PresentationFormat>On-screen Show (4:3)</PresentationFormat>
  <Paragraphs>354</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1_Capsules</vt:lpstr>
      <vt:lpstr>Lesson 2 Software and Hardware Interaction</vt:lpstr>
      <vt:lpstr>Objectives</vt:lpstr>
      <vt:lpstr>Words to Know</vt:lpstr>
      <vt:lpstr>Words to Know (continued)</vt:lpstr>
      <vt:lpstr>Identifying Hardware Components in a Computer</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Identifying Hardware Components in a Computer (continued)</vt:lpstr>
      <vt:lpstr>Understanding System Requirements</vt:lpstr>
      <vt:lpstr>Understanding System Requirements (continued)</vt:lpstr>
      <vt:lpstr>Updating Software</vt:lpstr>
      <vt:lpstr>Updating Software (continued)</vt:lpstr>
      <vt:lpstr>Updating Software (continued)</vt:lpstr>
      <vt:lpstr>Updating Software (continued)</vt:lpstr>
      <vt:lpstr>Updating Software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2014-02-03T16:09:43Z</dcterms:created>
  <dcterms:modified xsi:type="dcterms:W3CDTF">2014-02-04T20:42:48Z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