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0"/>
  </p:notesMasterIdLst>
  <p:handoutMasterIdLst>
    <p:handoutMasterId r:id="rId41"/>
  </p:handoutMasterIdLst>
  <p:sldIdLst>
    <p:sldId id="299" r:id="rId2"/>
    <p:sldId id="398" r:id="rId3"/>
    <p:sldId id="399" r:id="rId4"/>
    <p:sldId id="400" r:id="rId5"/>
    <p:sldId id="448" r:id="rId6"/>
    <p:sldId id="449" r:id="rId7"/>
    <p:sldId id="450" r:id="rId8"/>
    <p:sldId id="451" r:id="rId9"/>
    <p:sldId id="452" r:id="rId10"/>
    <p:sldId id="453" r:id="rId11"/>
    <p:sldId id="454" r:id="rId12"/>
    <p:sldId id="455" r:id="rId13"/>
    <p:sldId id="456" r:id="rId14"/>
    <p:sldId id="457" r:id="rId15"/>
    <p:sldId id="458" r:id="rId16"/>
    <p:sldId id="475" r:id="rId17"/>
    <p:sldId id="460" r:id="rId18"/>
    <p:sldId id="461" r:id="rId19"/>
    <p:sldId id="463" r:id="rId20"/>
    <p:sldId id="464" r:id="rId21"/>
    <p:sldId id="465" r:id="rId22"/>
    <p:sldId id="466" r:id="rId23"/>
    <p:sldId id="467" r:id="rId24"/>
    <p:sldId id="468" r:id="rId25"/>
    <p:sldId id="469" r:id="rId26"/>
    <p:sldId id="470" r:id="rId27"/>
    <p:sldId id="476" r:id="rId28"/>
    <p:sldId id="471" r:id="rId29"/>
    <p:sldId id="472" r:id="rId30"/>
    <p:sldId id="474" r:id="rId31"/>
    <p:sldId id="473" r:id="rId32"/>
    <p:sldId id="477" r:id="rId33"/>
    <p:sldId id="479" r:id="rId34"/>
    <p:sldId id="480" r:id="rId35"/>
    <p:sldId id="481" r:id="rId36"/>
    <p:sldId id="482" r:id="rId37"/>
    <p:sldId id="483" r:id="rId38"/>
    <p:sldId id="484" r:id="rId3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41" autoAdjust="0"/>
    <p:restoredTop sz="94500" autoAdjust="0"/>
  </p:normalViewPr>
  <p:slideViewPr>
    <p:cSldViewPr>
      <p:cViewPr varScale="1">
        <p:scale>
          <a:sx n="79" d="100"/>
          <a:sy n="79" d="100"/>
        </p:scale>
        <p:origin x="-9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3CB90D1C-9FEA-42CA-8055-8F92FB7402B5}" type="slidenum">
              <a:rPr lang="en-US"/>
              <a:pPr>
                <a:defRPr/>
              </a:pPr>
              <a:t>‹#›</a:t>
            </a:fld>
            <a:endParaRPr lang="en-US" dirty="0"/>
          </a:p>
        </p:txBody>
      </p:sp>
    </p:spTree>
    <p:extLst>
      <p:ext uri="{BB962C8B-B14F-4D97-AF65-F5344CB8AC3E}">
        <p14:creationId xmlns:p14="http://schemas.microsoft.com/office/powerpoint/2010/main" xmlns="" val="77549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FBF707AF-C45B-4E2E-9AE1-FF94212AE441}" type="slidenum">
              <a:rPr lang="en-US"/>
              <a:pPr>
                <a:defRPr/>
              </a:pPr>
              <a:t>‹#›</a:t>
            </a:fld>
            <a:endParaRPr lang="en-US" dirty="0"/>
          </a:p>
        </p:txBody>
      </p:sp>
    </p:spTree>
    <p:extLst>
      <p:ext uri="{BB962C8B-B14F-4D97-AF65-F5344CB8AC3E}">
        <p14:creationId xmlns:p14="http://schemas.microsoft.com/office/powerpoint/2010/main" xmlns="" val="121893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3052627-18C7-4EA9-828E-58CA057F6A5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CADA150A-C9B9-4419-9C62-DAD1DDB0971F}"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3</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r>
              <a:rPr lang="en-US" sz="3200" dirty="0" smtClean="0"/>
              <a:t>Lesson 3</a:t>
            </a:r>
            <a:br>
              <a:rPr lang="en-US" sz="3200" dirty="0" smtClean="0"/>
            </a:br>
            <a:r>
              <a:rPr lang="en-US" sz="3200" dirty="0" smtClean="0"/>
              <a:t>Windows File Management</a:t>
            </a:r>
          </a:p>
        </p:txBody>
      </p:sp>
      <p:sp>
        <p:nvSpPr>
          <p:cNvPr id="16385" name="Rectangle 11"/>
          <p:cNvSpPr>
            <a:spLocks noGrp="1" noChangeArrowheads="1"/>
          </p:cNvSpPr>
          <p:nvPr>
            <p:ph type="sldNum" sz="quarter" idx="10"/>
          </p:nvPr>
        </p:nvSpPr>
        <p:spPr>
          <a:noFill/>
        </p:spPr>
        <p:txBody>
          <a:bodyPr/>
          <a:lstStyle/>
          <a:p>
            <a:fld id="{3BDF6959-0907-4E37-8108-DA0CDECB6E6C}"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457572"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a:t>
            </a:r>
            <a:endParaRPr lang="en-US" dirty="0"/>
          </a:p>
        </p:txBody>
      </p:sp>
      <p:sp>
        <p:nvSpPr>
          <p:cNvPr id="3" name="Content Placeholder 2"/>
          <p:cNvSpPr>
            <a:spLocks noGrp="1"/>
          </p:cNvSpPr>
          <p:nvPr>
            <p:ph idx="1"/>
          </p:nvPr>
        </p:nvSpPr>
        <p:spPr/>
        <p:txBody>
          <a:bodyPr>
            <a:normAutofit fontScale="85000" lnSpcReduction="10000"/>
          </a:bodyPr>
          <a:lstStyle/>
          <a:p>
            <a:r>
              <a:rPr lang="en-US" b="1" i="1" dirty="0" smtClean="0"/>
              <a:t>File Explorer</a:t>
            </a:r>
            <a:r>
              <a:rPr lang="en-US" dirty="0" smtClean="0"/>
              <a:t> is the Windows 8 file management tool you use to organize your files.</a:t>
            </a:r>
          </a:p>
          <a:p>
            <a:r>
              <a:rPr lang="en-US" dirty="0" smtClean="0"/>
              <a:t>File Explorer displays the contents of your computer, using icons to represent drives, folders, and files.</a:t>
            </a:r>
          </a:p>
          <a:p>
            <a:r>
              <a:rPr lang="en-US" dirty="0" smtClean="0"/>
              <a:t>Windows provides four folders for your personal files: Documents, Music, Pictures, and Videos.</a:t>
            </a:r>
          </a:p>
          <a:p>
            <a:r>
              <a:rPr lang="en-US" dirty="0" smtClean="0"/>
              <a:t>The Desktop folder provides access to system resources such as the Recycle Bin.</a:t>
            </a:r>
          </a:p>
          <a:p>
            <a:r>
              <a:rPr lang="en-US" dirty="0" smtClean="0"/>
              <a:t>The Download folder is for files you download, or copy from the Internet.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10</a:t>
            </a:fld>
            <a:endParaRPr lang="en-US" dirty="0"/>
          </a:p>
        </p:txBody>
      </p:sp>
    </p:spTree>
    <p:extLst>
      <p:ext uri="{BB962C8B-B14F-4D97-AF65-F5344CB8AC3E}">
        <p14:creationId xmlns:p14="http://schemas.microsoft.com/office/powerpoint/2010/main" xmlns="" val="75285862"/>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 (continued)</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11</a:t>
            </a:fld>
            <a:endParaRPr lang="en-US" dirty="0"/>
          </a:p>
        </p:txBody>
      </p:sp>
      <p:pic>
        <p:nvPicPr>
          <p:cNvPr id="2050" name="Picture 2"/>
          <p:cNvPicPr>
            <a:picLocks noChangeAspect="1" noChangeArrowheads="1"/>
          </p:cNvPicPr>
          <p:nvPr/>
        </p:nvPicPr>
        <p:blipFill>
          <a:blip r:embed="rId3"/>
          <a:stretch>
            <a:fillRect/>
          </a:stretch>
        </p:blipFill>
        <p:spPr bwMode="auto">
          <a:xfrm>
            <a:off x="1835696" y="2691998"/>
            <a:ext cx="6270696" cy="32021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3-3.JPG"/>
          <p:cNvPicPr>
            <a:picLocks noChangeAspect="1"/>
          </p:cNvPicPr>
          <p:nvPr/>
        </p:nvPicPr>
        <p:blipFill>
          <a:blip r:embed="rId4"/>
          <a:stretch>
            <a:fillRect/>
          </a:stretch>
        </p:blipFill>
        <p:spPr>
          <a:xfrm>
            <a:off x="2500298" y="6000768"/>
            <a:ext cx="933450" cy="285750"/>
          </a:xfrm>
          <a:prstGeom prst="rect">
            <a:avLst/>
          </a:prstGeom>
        </p:spPr>
      </p:pic>
    </p:spTree>
    <p:extLst>
      <p:ext uri="{BB962C8B-B14F-4D97-AF65-F5344CB8AC3E}">
        <p14:creationId xmlns:p14="http://schemas.microsoft.com/office/powerpoint/2010/main" xmlns="" val="178623093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Folder Navigation </a:t>
            </a:r>
          </a:p>
          <a:p>
            <a:r>
              <a:rPr lang="en-US" dirty="0" smtClean="0"/>
              <a:t>To work with files and folders, you can use the Navigation pane.</a:t>
            </a:r>
          </a:p>
          <a:p>
            <a:r>
              <a:rPr lang="en-US" dirty="0" smtClean="0"/>
              <a:t>When you select a folder in the Navigation pane, the contents of that folder appear in the right pane.</a:t>
            </a:r>
          </a:p>
          <a:p>
            <a:r>
              <a:rPr lang="en-US" dirty="0" smtClean="0"/>
              <a:t>To view the subfolders contained in a folder, you click on the expand icon.</a:t>
            </a:r>
          </a:p>
          <a:p>
            <a:r>
              <a:rPr lang="en-US" dirty="0" smtClean="0"/>
              <a:t>You click on the collapse icon to hide the folder’s subfolders.</a:t>
            </a:r>
          </a:p>
          <a:p>
            <a:r>
              <a:rPr lang="en-US" dirty="0" smtClean="0"/>
              <a:t>You can also double-click any device, drive, or folder in the right pane to display its contents.</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12</a:t>
            </a:fld>
            <a:endParaRPr lang="en-US" dirty="0"/>
          </a:p>
        </p:txBody>
      </p:sp>
    </p:spTree>
    <p:extLst>
      <p:ext uri="{BB962C8B-B14F-4D97-AF65-F5344CB8AC3E}">
        <p14:creationId xmlns:p14="http://schemas.microsoft.com/office/powerpoint/2010/main" xmlns="" val="2696513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Folder Navigation (continued) </a:t>
            </a:r>
          </a:p>
          <a:p>
            <a:r>
              <a:rPr lang="en-US" dirty="0" smtClean="0"/>
              <a:t>A </a:t>
            </a:r>
            <a:r>
              <a:rPr lang="en-US" b="1" i="1" dirty="0" smtClean="0"/>
              <a:t>library</a:t>
            </a:r>
            <a:r>
              <a:rPr lang="en-US" dirty="0" smtClean="0"/>
              <a:t> displays similar types of files together, no matter where they are stored, so you can access them easily.</a:t>
            </a:r>
          </a:p>
          <a:p>
            <a:r>
              <a:rPr lang="en-US" dirty="0" smtClean="0"/>
              <a:t>In contrast, a folder stores files in a specific location.</a:t>
            </a:r>
          </a:p>
          <a:p>
            <a:r>
              <a:rPr lang="en-US" dirty="0" smtClean="0"/>
              <a:t>A </a:t>
            </a:r>
            <a:r>
              <a:rPr lang="en-US" b="1" i="1" dirty="0" smtClean="0"/>
              <a:t>contextual tab</a:t>
            </a:r>
            <a:r>
              <a:rPr lang="en-US" dirty="0" smtClean="0"/>
              <a:t> contains options related to your current task or location.</a:t>
            </a:r>
          </a:p>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13</a:t>
            </a:fld>
            <a:endParaRPr lang="en-US" dirty="0"/>
          </a:p>
        </p:txBody>
      </p:sp>
    </p:spTree>
    <p:extLst>
      <p:ext uri="{BB962C8B-B14F-4D97-AF65-F5344CB8AC3E}">
        <p14:creationId xmlns:p14="http://schemas.microsoft.com/office/powerpoint/2010/main" xmlns="" val="287253661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Navigating to Your Data Files </a:t>
            </a:r>
          </a:p>
          <a:p>
            <a:r>
              <a:rPr lang="en-US" sz="2600" dirty="0" smtClean="0"/>
              <a:t>The </a:t>
            </a:r>
            <a:r>
              <a:rPr lang="en-US" sz="2600" b="1" i="1" dirty="0" smtClean="0"/>
              <a:t>file path</a:t>
            </a:r>
            <a:r>
              <a:rPr lang="en-US" sz="2600" dirty="0" smtClean="0"/>
              <a:t> indicates where a file is stored on your computer by leading you through the folder and file organization to your file.</a:t>
            </a:r>
          </a:p>
          <a:p>
            <a:pPr marL="0" indent="0">
              <a:buNone/>
            </a:pPr>
            <a:endParaRPr lang="en-US" dirty="0" smtClean="0"/>
          </a:p>
          <a:p>
            <a:pPr marL="0" indent="0">
              <a:buNone/>
            </a:pPr>
            <a:endParaRPr lang="en-US" sz="1200" dirty="0" smtClean="0"/>
          </a:p>
          <a:p>
            <a:pPr lvl="1"/>
            <a:r>
              <a:rPr lang="en-US" sz="2200" i="1" dirty="0" smtClean="0"/>
              <a:t>Removable Disk (E:)</a:t>
            </a:r>
            <a:r>
              <a:rPr lang="en-US" sz="2200" dirty="0" smtClean="0"/>
              <a:t>—The drive name</a:t>
            </a:r>
          </a:p>
          <a:p>
            <a:pPr lvl="1"/>
            <a:r>
              <a:rPr lang="en-US" sz="2200" i="1" dirty="0" smtClean="0"/>
              <a:t>Module 1</a:t>
            </a:r>
            <a:r>
              <a:rPr lang="en-US" sz="2200" dirty="0" smtClean="0"/>
              <a:t>—A top-level folder on drive E</a:t>
            </a:r>
          </a:p>
          <a:p>
            <a:pPr lvl="1"/>
            <a:r>
              <a:rPr lang="en-US" sz="2200" i="1" dirty="0" smtClean="0"/>
              <a:t>Lesson 3</a:t>
            </a:r>
            <a:r>
              <a:rPr lang="en-US" sz="2200" dirty="0" smtClean="0"/>
              <a:t>—A subfolder in the Module 1 folder</a:t>
            </a:r>
          </a:p>
          <a:p>
            <a:pPr lvl="1"/>
            <a:r>
              <a:rPr lang="en-US" sz="2200" i="1" dirty="0" smtClean="0"/>
              <a:t>Basics.docx</a:t>
            </a:r>
            <a:r>
              <a:rPr lang="en-US" sz="2200" dirty="0" smtClean="0"/>
              <a:t>—The full filename of the file</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14</a:t>
            </a:fld>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4068545"/>
            <a:ext cx="6696744" cy="44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776614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Changing View Settings </a:t>
            </a:r>
          </a:p>
          <a:p>
            <a:r>
              <a:rPr lang="en-US" dirty="0" smtClean="0"/>
              <a:t>Using File Explorer, you can view the contents of a folder in eight ways: Extra large icons, Large icons, Medium icons, Small icons, List, Details, Tiles, and Content.</a:t>
            </a:r>
          </a:p>
          <a:p>
            <a:r>
              <a:rPr lang="en-US" dirty="0" smtClean="0"/>
              <a:t>To change the File Explorer view setting to any one of the eight views, you use the View tab on the Ribbon.</a:t>
            </a:r>
          </a:p>
          <a:p>
            <a:r>
              <a:rPr lang="en-US" dirty="0" smtClean="0"/>
              <a:t>To switch to Details view or Large icons view, you can use the view buttons on the status bar.</a:t>
            </a:r>
          </a:p>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15</a:t>
            </a:fld>
            <a:endParaRPr lang="en-US" dirty="0"/>
          </a:p>
        </p:txBody>
      </p:sp>
    </p:spTree>
    <p:extLst>
      <p:ext uri="{BB962C8B-B14F-4D97-AF65-F5344CB8AC3E}">
        <p14:creationId xmlns:p14="http://schemas.microsoft.com/office/powerpoint/2010/main" xmlns="" val="202363062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File Explorer (continued)</a:t>
            </a:r>
            <a:endParaRPr lang="en-US" dirty="0"/>
          </a:p>
        </p:txBody>
      </p:sp>
      <p:sp>
        <p:nvSpPr>
          <p:cNvPr id="8" name="Content Placeholder 2"/>
          <p:cNvSpPr>
            <a:spLocks noGrp="1"/>
          </p:cNvSpPr>
          <p:nvPr>
            <p:ph idx="1"/>
          </p:nvPr>
        </p:nvSpPr>
        <p:spPr/>
        <p:txBody>
          <a:bodyPr>
            <a:normAutofit/>
          </a:bodyPr>
          <a:lstStyle/>
          <a:p>
            <a:r>
              <a:rPr lang="en-US" b="1" dirty="0" smtClean="0"/>
              <a:t>Changing View Settings (continued)</a:t>
            </a:r>
            <a:endParaRPr lang="en-US" dirty="0" smtClean="0"/>
          </a:p>
          <a:p>
            <a:pPr lvl="1"/>
            <a:endParaRPr lang="en-US" dirty="0" smtClean="0"/>
          </a:p>
          <a:p>
            <a:endParaRPr lang="en-US" dirty="0" smtClean="0"/>
          </a:p>
          <a:p>
            <a:endParaRPr lang="en-US" dirty="0"/>
          </a:p>
          <a:p>
            <a:endParaRPr lang="en-US"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16</a:t>
            </a:fld>
            <a:endParaRPr lang="en-US" dirty="0"/>
          </a:p>
        </p:txBody>
      </p:sp>
      <p:pic>
        <p:nvPicPr>
          <p:cNvPr id="4098" name="Picture 2"/>
          <p:cNvPicPr>
            <a:picLocks noChangeAspect="1" noChangeArrowheads="1"/>
          </p:cNvPicPr>
          <p:nvPr/>
        </p:nvPicPr>
        <p:blipFill>
          <a:blip r:embed="rId3"/>
          <a:stretch>
            <a:fillRect/>
          </a:stretch>
        </p:blipFill>
        <p:spPr bwMode="auto">
          <a:xfrm>
            <a:off x="1131120" y="3077501"/>
            <a:ext cx="3737456" cy="27912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a:stretch>
            <a:fillRect/>
          </a:stretch>
        </p:blipFill>
        <p:spPr bwMode="auto">
          <a:xfrm>
            <a:off x="5019552" y="3087668"/>
            <a:ext cx="3512888" cy="2810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3-7.JPG"/>
          <p:cNvPicPr>
            <a:picLocks noChangeAspect="1"/>
          </p:cNvPicPr>
          <p:nvPr/>
        </p:nvPicPr>
        <p:blipFill>
          <a:blip r:embed="rId5"/>
          <a:stretch>
            <a:fillRect/>
          </a:stretch>
        </p:blipFill>
        <p:spPr>
          <a:xfrm>
            <a:off x="1071538" y="6000768"/>
            <a:ext cx="866775" cy="200025"/>
          </a:xfrm>
          <a:prstGeom prst="rect">
            <a:avLst/>
          </a:prstGeom>
        </p:spPr>
      </p:pic>
      <p:pic>
        <p:nvPicPr>
          <p:cNvPr id="9" name="Picture 8" descr="fig 3-8.JPG"/>
          <p:cNvPicPr>
            <a:picLocks noChangeAspect="1"/>
          </p:cNvPicPr>
          <p:nvPr/>
        </p:nvPicPr>
        <p:blipFill>
          <a:blip r:embed="rId6"/>
          <a:stretch>
            <a:fillRect/>
          </a:stretch>
        </p:blipFill>
        <p:spPr>
          <a:xfrm>
            <a:off x="5072066" y="6000768"/>
            <a:ext cx="895350" cy="228600"/>
          </a:xfrm>
          <a:prstGeom prst="rect">
            <a:avLst/>
          </a:prstGeom>
        </p:spPr>
      </p:pic>
    </p:spTree>
    <p:extLst>
      <p:ext uri="{BB962C8B-B14F-4D97-AF65-F5344CB8AC3E}">
        <p14:creationId xmlns:p14="http://schemas.microsoft.com/office/powerpoint/2010/main" xmlns="" val="184163240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a:t>
            </a:r>
            <a:endParaRPr lang="en-US" dirty="0"/>
          </a:p>
        </p:txBody>
      </p:sp>
      <p:sp>
        <p:nvSpPr>
          <p:cNvPr id="3" name="Content Placeholder 2"/>
          <p:cNvSpPr>
            <a:spLocks noGrp="1"/>
          </p:cNvSpPr>
          <p:nvPr>
            <p:ph idx="1"/>
          </p:nvPr>
        </p:nvSpPr>
        <p:spPr/>
        <p:txBody>
          <a:bodyPr>
            <a:normAutofit/>
          </a:bodyPr>
          <a:lstStyle/>
          <a:p>
            <a:r>
              <a:rPr lang="en-US" dirty="0" smtClean="0"/>
              <a:t>To organize files, you group similar files together in a folder, preferably a subfolder in one of the Windows default folders, such as Pictures or Documents.</a:t>
            </a:r>
          </a:p>
          <a:p>
            <a:r>
              <a:rPr lang="en-US" dirty="0" smtClean="0"/>
              <a:t>Separate files into subfolders depending on the purpose or subject matter of the files, and then organize the subfolders from the top down.</a:t>
            </a:r>
          </a:p>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17</a:t>
            </a:fld>
            <a:endParaRPr lang="en-US" dirty="0"/>
          </a:p>
        </p:txBody>
      </p:sp>
    </p:spTree>
    <p:extLst>
      <p:ext uri="{BB962C8B-B14F-4D97-AF65-F5344CB8AC3E}">
        <p14:creationId xmlns:p14="http://schemas.microsoft.com/office/powerpoint/2010/main" xmlns="" val="313536200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a:bodyPr>
          <a:lstStyle/>
          <a:p>
            <a:endParaRPr lang="en-US" dirty="0" smtClean="0"/>
          </a:p>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18</a:t>
            </a:fld>
            <a:endParaRPr lang="en-US" dirty="0"/>
          </a:p>
        </p:txBody>
      </p:sp>
      <p:pic>
        <p:nvPicPr>
          <p:cNvPr id="5122" name="Picture 2"/>
          <p:cNvPicPr>
            <a:picLocks noChangeAspect="1" noChangeArrowheads="1"/>
          </p:cNvPicPr>
          <p:nvPr/>
        </p:nvPicPr>
        <p:blipFill>
          <a:blip r:embed="rId3"/>
          <a:stretch>
            <a:fillRect/>
          </a:stretch>
        </p:blipFill>
        <p:spPr bwMode="auto">
          <a:xfrm>
            <a:off x="997103" y="2962669"/>
            <a:ext cx="7895377" cy="23728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3-9.JPG"/>
          <p:cNvPicPr>
            <a:picLocks noChangeAspect="1"/>
          </p:cNvPicPr>
          <p:nvPr/>
        </p:nvPicPr>
        <p:blipFill>
          <a:blip r:embed="rId4"/>
          <a:stretch>
            <a:fillRect/>
          </a:stretch>
        </p:blipFill>
        <p:spPr>
          <a:xfrm>
            <a:off x="928662" y="5500702"/>
            <a:ext cx="923925" cy="266700"/>
          </a:xfrm>
          <a:prstGeom prst="rect">
            <a:avLst/>
          </a:prstGeom>
        </p:spPr>
      </p:pic>
    </p:spTree>
    <p:extLst>
      <p:ext uri="{BB962C8B-B14F-4D97-AF65-F5344CB8AC3E}">
        <p14:creationId xmlns:p14="http://schemas.microsoft.com/office/powerpoint/2010/main" xmlns="" val="2005260232"/>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Creating Folders </a:t>
            </a:r>
          </a:p>
          <a:p>
            <a:r>
              <a:rPr lang="en-US" dirty="0" smtClean="0"/>
              <a:t>Before you create files, you use File Explorer to create </a:t>
            </a:r>
            <a:r>
              <a:rPr lang="en-US" dirty="0"/>
              <a:t>f</a:t>
            </a:r>
            <a:r>
              <a:rPr lang="en-US" dirty="0" smtClean="0"/>
              <a:t>olders to contain the files.</a:t>
            </a:r>
          </a:p>
          <a:p>
            <a:r>
              <a:rPr lang="en-US" dirty="0" smtClean="0"/>
              <a:t>You can use three methods in File Explorer to create folders: the Home tab on the Ribbon, a shortcut menu, and the Quick Access Toolbar.</a:t>
            </a:r>
          </a:p>
          <a:p>
            <a:r>
              <a:rPr lang="en-US" dirty="0" smtClean="0"/>
              <a:t>A </a:t>
            </a:r>
            <a:r>
              <a:rPr lang="en-US" b="1" i="1" dirty="0" smtClean="0"/>
              <a:t>shortcut menu</a:t>
            </a:r>
            <a:r>
              <a:rPr lang="en-US" dirty="0" smtClean="0"/>
              <a:t> is a menu that appears when you right-click an object on the screen.</a:t>
            </a:r>
          </a:p>
          <a:p>
            <a:r>
              <a:rPr lang="en-US" dirty="0" smtClean="0"/>
              <a:t>Shortcut menus list commands you can use with the object you right-clicked.</a:t>
            </a:r>
          </a:p>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19</a:t>
            </a:fld>
            <a:endParaRPr lang="en-US" dirty="0"/>
          </a:p>
        </p:txBody>
      </p:sp>
    </p:spTree>
    <p:extLst>
      <p:ext uri="{BB962C8B-B14F-4D97-AF65-F5344CB8AC3E}">
        <p14:creationId xmlns:p14="http://schemas.microsoft.com/office/powerpoint/2010/main" xmlns="" val="267199929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idx="1"/>
          </p:nvPr>
        </p:nvSpPr>
        <p:spPr/>
        <p:txBody>
          <a:bodyPr>
            <a:normAutofit lnSpcReduction="10000"/>
          </a:bodyPr>
          <a:lstStyle/>
          <a:p>
            <a:r>
              <a:rPr lang="en-US" dirty="0" smtClean="0"/>
              <a:t>Describe how Windows stores files.</a:t>
            </a:r>
          </a:p>
          <a:p>
            <a:r>
              <a:rPr lang="en-US" dirty="0" smtClean="0"/>
              <a:t>Identify parts of the File Explorer window.</a:t>
            </a:r>
          </a:p>
          <a:p>
            <a:r>
              <a:rPr lang="en-US" dirty="0" smtClean="0"/>
              <a:t>Use File Explorer to navigate folders on your computer.</a:t>
            </a:r>
          </a:p>
          <a:p>
            <a:r>
              <a:rPr lang="en-US" dirty="0" smtClean="0"/>
              <a:t>Copy, move, delete, and rename files.</a:t>
            </a:r>
          </a:p>
          <a:p>
            <a:r>
              <a:rPr lang="en-US" dirty="0" smtClean="0"/>
              <a:t>Create and use shortcuts.</a:t>
            </a:r>
          </a:p>
          <a:p>
            <a:r>
              <a:rPr lang="en-US" dirty="0" smtClean="0"/>
              <a:t>Search for files.</a:t>
            </a:r>
          </a:p>
          <a:p>
            <a:r>
              <a:rPr lang="en-US" dirty="0" smtClean="0"/>
              <a:t>Identify file types.</a:t>
            </a:r>
          </a:p>
        </p:txBody>
      </p:sp>
      <p:sp>
        <p:nvSpPr>
          <p:cNvPr id="18433" name="Rectangle 13"/>
          <p:cNvSpPr>
            <a:spLocks noGrp="1" noChangeArrowheads="1"/>
          </p:cNvSpPr>
          <p:nvPr>
            <p:ph type="sldNum" sz="quarter" idx="10"/>
          </p:nvPr>
        </p:nvSpPr>
        <p:spPr>
          <a:noFill/>
        </p:spPr>
        <p:txBody>
          <a:bodyPr/>
          <a:lstStyle/>
          <a:p>
            <a:fld id="{1466614D-6FAF-4C76-81BA-EE56D4755892}"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7C8F430-C6E1-4A5F-B8EA-40E013AFB43C}"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A2CAA9-97A5-4512-93B9-1BC0D2CE69B4}" type="slidenum">
              <a:rPr lang="en-US" sz="2600" b="1">
                <a:solidFill>
                  <a:schemeClr val="bg1"/>
                </a:solidFill>
              </a:rPr>
              <a:pPr/>
              <a:t>2</a:t>
            </a:fld>
            <a:endParaRPr lang="en-US" sz="2600" b="1" dirty="0">
              <a:solidFill>
                <a:schemeClr val="bg1"/>
              </a:solidFill>
            </a:endParaRPr>
          </a:p>
        </p:txBody>
      </p:sp>
    </p:spTree>
    <p:extLst>
      <p:ext uri="{BB962C8B-B14F-4D97-AF65-F5344CB8AC3E}">
        <p14:creationId xmlns:p14="http://schemas.microsoft.com/office/powerpoint/2010/main" xmlns="" val="311436159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20</a:t>
            </a:fld>
            <a:endParaRPr lang="en-US" dirty="0"/>
          </a:p>
        </p:txBody>
      </p:sp>
      <p:pic>
        <p:nvPicPr>
          <p:cNvPr id="6146" name="Picture 2"/>
          <p:cNvPicPr>
            <a:picLocks noChangeAspect="1" noChangeArrowheads="1"/>
          </p:cNvPicPr>
          <p:nvPr/>
        </p:nvPicPr>
        <p:blipFill>
          <a:blip r:embed="rId3"/>
          <a:stretch>
            <a:fillRect/>
          </a:stretch>
        </p:blipFill>
        <p:spPr bwMode="auto">
          <a:xfrm>
            <a:off x="2083936" y="3068960"/>
            <a:ext cx="5509343" cy="3024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txBox="1">
            <a:spLocks/>
          </p:cNvSpPr>
          <p:nvPr/>
        </p:nvSpPr>
        <p:spPr>
          <a:xfrm>
            <a:off x="838200" y="2362200"/>
            <a:ext cx="7693025" cy="409113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Creating Folders (continued) </a:t>
            </a:r>
          </a:p>
          <a:p>
            <a:pPr marL="742950" marR="0" lvl="1" indent="-285750" algn="l" defTabSz="914400" rtl="0" eaLnBrk="0" fontAlgn="base" latinLnBrk="0" hangingPunct="0">
              <a:lnSpc>
                <a:spcPct val="100000"/>
              </a:lnSpc>
              <a:spcBef>
                <a:spcPct val="20000"/>
              </a:spcBef>
              <a:spcAft>
                <a:spcPct val="0"/>
              </a:spcAft>
              <a:buClr>
                <a:schemeClr val="tx1"/>
              </a:buClr>
              <a:buSzPct val="75000"/>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
                <a:schemeClr val="tx1"/>
              </a:buClr>
              <a:buSzPct val="75000"/>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endPar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endPar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7" name="Picture 6" descr="fig 3-10.JPG"/>
          <p:cNvPicPr>
            <a:picLocks noChangeAspect="1"/>
          </p:cNvPicPr>
          <p:nvPr/>
        </p:nvPicPr>
        <p:blipFill>
          <a:blip r:embed="rId4"/>
          <a:stretch>
            <a:fillRect/>
          </a:stretch>
        </p:blipFill>
        <p:spPr>
          <a:xfrm>
            <a:off x="6715140" y="6143644"/>
            <a:ext cx="981075" cy="219075"/>
          </a:xfrm>
          <a:prstGeom prst="rect">
            <a:avLst/>
          </a:prstGeom>
        </p:spPr>
      </p:pic>
    </p:spTree>
    <p:extLst>
      <p:ext uri="{BB962C8B-B14F-4D97-AF65-F5344CB8AC3E}">
        <p14:creationId xmlns:p14="http://schemas.microsoft.com/office/powerpoint/2010/main" xmlns="" val="210346552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Copying and Moving Files and Folders </a:t>
            </a:r>
          </a:p>
          <a:p>
            <a:r>
              <a:rPr lang="en-US" dirty="0" smtClean="0"/>
              <a:t>To organize files into folders, you can copy or move the files.</a:t>
            </a:r>
          </a:p>
          <a:p>
            <a:r>
              <a:rPr lang="en-US" b="1" i="1" dirty="0" smtClean="0"/>
              <a:t>Copying</a:t>
            </a:r>
            <a:r>
              <a:rPr lang="en-US" dirty="0" smtClean="0"/>
              <a:t> places a duplicate of a file in a new location.</a:t>
            </a:r>
          </a:p>
          <a:p>
            <a:r>
              <a:rPr lang="en-US" b="1" i="1" dirty="0" smtClean="0"/>
              <a:t>Moving</a:t>
            </a:r>
            <a:r>
              <a:rPr lang="en-US" dirty="0" smtClean="0"/>
              <a:t> removes a file from its current location and places it in the destination folder.</a:t>
            </a:r>
          </a:p>
          <a:p>
            <a:r>
              <a:rPr lang="en-US" dirty="0" smtClean="0"/>
              <a:t>File Explorer provides several methods for copying and moving files and folders.</a:t>
            </a:r>
          </a:p>
          <a:p>
            <a:r>
              <a:rPr lang="en-US" dirty="0" smtClean="0"/>
              <a:t>Some methods use the </a:t>
            </a:r>
            <a:r>
              <a:rPr lang="en-US" b="1" i="1" dirty="0" smtClean="0"/>
              <a:t>Clipboard</a:t>
            </a:r>
            <a:r>
              <a:rPr lang="en-US" dirty="0" smtClean="0"/>
              <a:t>, which is a temporary storage area for files and information.</a:t>
            </a:r>
          </a:p>
          <a:p>
            <a:pPr lvl="1"/>
            <a:endParaRPr lang="en-US" dirty="0" smtClean="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21</a:t>
            </a:fld>
            <a:endParaRPr lang="en-US" dirty="0"/>
          </a:p>
        </p:txBody>
      </p:sp>
    </p:spTree>
    <p:extLst>
      <p:ext uri="{BB962C8B-B14F-4D97-AF65-F5344CB8AC3E}">
        <p14:creationId xmlns:p14="http://schemas.microsoft.com/office/powerpoint/2010/main" xmlns="" val="334071310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tretch>
            <a:fillRect/>
          </a:stretch>
        </p:blipFill>
        <p:spPr bwMode="auto">
          <a:xfrm>
            <a:off x="3643306" y="3166768"/>
            <a:ext cx="4745118" cy="3138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Managing Files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22</a:t>
            </a:fld>
            <a:endParaRPr lang="en-US" dirty="0"/>
          </a:p>
        </p:txBody>
      </p:sp>
      <p:sp>
        <p:nvSpPr>
          <p:cNvPr id="6" name="Content Placeholder 2"/>
          <p:cNvSpPr txBox="1">
            <a:spLocks/>
          </p:cNvSpPr>
          <p:nvPr/>
        </p:nvSpPr>
        <p:spPr>
          <a:xfrm>
            <a:off x="838200" y="2362200"/>
            <a:ext cx="7693025" cy="10668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Copying and Moving Files and Folders (continued) </a:t>
            </a:r>
          </a:p>
          <a:p>
            <a:pPr marL="742950" marR="0" lvl="1" indent="-285750" algn="l" defTabSz="914400" rtl="0" eaLnBrk="0" fontAlgn="base" latinLnBrk="0" hangingPunct="0">
              <a:lnSpc>
                <a:spcPct val="100000"/>
              </a:lnSpc>
              <a:spcBef>
                <a:spcPct val="20000"/>
              </a:spcBef>
              <a:spcAft>
                <a:spcPct val="0"/>
              </a:spcAft>
              <a:buClr>
                <a:schemeClr val="tx1"/>
              </a:buClr>
              <a:buSzPct val="75000"/>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
                <a:schemeClr val="tx1"/>
              </a:buClr>
              <a:buSzPct val="75000"/>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endPar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tx1"/>
              </a:buClr>
              <a:buSzPct val="75000"/>
              <a:tabLst/>
              <a:defRPr/>
            </a:pPr>
            <a:endPar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7" name="Picture 6" descr="table 3-2.JPG"/>
          <p:cNvPicPr>
            <a:picLocks noChangeAspect="1"/>
          </p:cNvPicPr>
          <p:nvPr/>
        </p:nvPicPr>
        <p:blipFill>
          <a:blip r:embed="rId4"/>
          <a:stretch>
            <a:fillRect/>
          </a:stretch>
        </p:blipFill>
        <p:spPr>
          <a:xfrm>
            <a:off x="3643306" y="2928934"/>
            <a:ext cx="838200" cy="219075"/>
          </a:xfrm>
          <a:prstGeom prst="rect">
            <a:avLst/>
          </a:prstGeom>
        </p:spPr>
      </p:pic>
    </p:spTree>
    <p:extLst>
      <p:ext uri="{BB962C8B-B14F-4D97-AF65-F5344CB8AC3E}">
        <p14:creationId xmlns:p14="http://schemas.microsoft.com/office/powerpoint/2010/main" xmlns="" val="210432268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sz="2200" b="1" dirty="0" smtClean="0"/>
              <a:t>Deleting Files and Folders</a:t>
            </a:r>
          </a:p>
          <a:p>
            <a:pPr>
              <a:spcAft>
                <a:spcPts val="600"/>
              </a:spcAft>
            </a:pPr>
            <a:r>
              <a:rPr lang="en-US" sz="2200" dirty="0" smtClean="0"/>
              <a:t>You should periodically delete files and folders you no longer need.</a:t>
            </a:r>
          </a:p>
          <a:p>
            <a:pPr>
              <a:spcAft>
                <a:spcPts val="600"/>
              </a:spcAft>
            </a:pPr>
            <a:r>
              <a:rPr lang="en-US" sz="2200" dirty="0" smtClean="0"/>
              <a:t>You delete a file or folder in File Explorer by deleting an icon.</a:t>
            </a:r>
          </a:p>
          <a:p>
            <a:pPr>
              <a:spcAft>
                <a:spcPts val="600"/>
              </a:spcAft>
            </a:pPr>
            <a:r>
              <a:rPr lang="en-US" sz="2200" dirty="0" smtClean="0"/>
              <a:t>When you delete a file from a hard disk, Windows removes the file from the folder but stores the file contents in the Recycle Bin.</a:t>
            </a:r>
          </a:p>
          <a:p>
            <a:pPr>
              <a:spcAft>
                <a:spcPts val="600"/>
              </a:spcAft>
            </a:pPr>
            <a:r>
              <a:rPr lang="en-US" sz="2200" dirty="0" smtClean="0"/>
              <a:t>The </a:t>
            </a:r>
            <a:r>
              <a:rPr lang="en-US" sz="2200" b="1" i="1" dirty="0" smtClean="0"/>
              <a:t>Recycle Bin</a:t>
            </a:r>
            <a:r>
              <a:rPr lang="en-US" sz="2200" dirty="0" smtClean="0"/>
              <a:t> is an area on your hard disk that holds deleted files until you remove them permanently.</a:t>
            </a:r>
          </a:p>
          <a:p>
            <a:r>
              <a:rPr lang="en-US" sz="2200" dirty="0" smtClean="0"/>
              <a:t>You can retrieve a file from the Recycle Bin; but after you empty the Recycle Bin, you can no longer recover the files it contained.</a:t>
            </a:r>
            <a:endParaRPr lang="en-US" sz="22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23</a:t>
            </a:fld>
            <a:endParaRPr lang="en-US" dirty="0"/>
          </a:p>
        </p:txBody>
      </p:sp>
    </p:spTree>
    <p:extLst>
      <p:ext uri="{BB962C8B-B14F-4D97-AF65-F5344CB8AC3E}">
        <p14:creationId xmlns:p14="http://schemas.microsoft.com/office/powerpoint/2010/main" xmlns="" val="199358743"/>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Renaming Files </a:t>
            </a:r>
          </a:p>
          <a:p>
            <a:r>
              <a:rPr lang="en-US" dirty="0" smtClean="0"/>
              <a:t>Filenames should reflect the contents of the file.</a:t>
            </a:r>
          </a:p>
          <a:p>
            <a:r>
              <a:rPr lang="en-US" dirty="0" smtClean="0"/>
              <a:t>The main part of a filename can have up to 255 characters.</a:t>
            </a:r>
          </a:p>
          <a:p>
            <a:r>
              <a:rPr lang="en-US" dirty="0" smtClean="0"/>
              <a:t>You can use spaces and certain punctuation symbols in your filenames, but not the symbols </a:t>
            </a:r>
            <a:br>
              <a:rPr lang="en-US" dirty="0" smtClean="0"/>
            </a:br>
            <a:r>
              <a:rPr lang="en-US" dirty="0" smtClean="0"/>
              <a:t>/ \ : * ? &lt; &gt; or | because these characters have special meanings in Windows.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24</a:t>
            </a:fld>
            <a:endParaRPr lang="en-US" dirty="0"/>
          </a:p>
        </p:txBody>
      </p:sp>
    </p:spTree>
    <p:extLst>
      <p:ext uri="{BB962C8B-B14F-4D97-AF65-F5344CB8AC3E}">
        <p14:creationId xmlns:p14="http://schemas.microsoft.com/office/powerpoint/2010/main" xmlns="" val="3955104221"/>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Renaming Files (continued)</a:t>
            </a:r>
          </a:p>
          <a:p>
            <a:r>
              <a:rPr lang="en-US" dirty="0" smtClean="0"/>
              <a:t>Keep the following guidelines in mind as you name files:</a:t>
            </a:r>
          </a:p>
          <a:p>
            <a:pPr lvl="1"/>
            <a:r>
              <a:rPr lang="en-US" dirty="0" smtClean="0"/>
              <a:t>Use descriptive names—Use filenames that are long enough to be meaningful, but short enough to be read easily on the screen.</a:t>
            </a:r>
          </a:p>
          <a:p>
            <a:pPr lvl="1"/>
            <a:r>
              <a:rPr lang="en-US" dirty="0" smtClean="0"/>
              <a:t>Do not change the file extension—If you change the file extension, Windows might not be able to find a program to open it.</a:t>
            </a:r>
          </a:p>
          <a:p>
            <a:pPr lvl="1"/>
            <a:r>
              <a:rPr lang="en-US" dirty="0" smtClean="0"/>
              <a:t>Follow a pattern—Use a consistent naming scheme that is clear to you.</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25</a:t>
            </a:fld>
            <a:endParaRPr lang="en-US" dirty="0"/>
          </a:p>
        </p:txBody>
      </p:sp>
    </p:spTree>
    <p:extLst>
      <p:ext uri="{BB962C8B-B14F-4D97-AF65-F5344CB8AC3E}">
        <p14:creationId xmlns:p14="http://schemas.microsoft.com/office/powerpoint/2010/main" xmlns="" val="64723501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Creating Shortcuts </a:t>
            </a:r>
          </a:p>
          <a:p>
            <a:r>
              <a:rPr lang="en-US" dirty="0" smtClean="0"/>
              <a:t>In Windows, a </a:t>
            </a:r>
            <a:r>
              <a:rPr lang="en-US" b="1" i="1" dirty="0" smtClean="0"/>
              <a:t>shortcut</a:t>
            </a:r>
            <a:r>
              <a:rPr lang="en-US" dirty="0" smtClean="0"/>
              <a:t> is an icon or a tile that provides a quick way to perform an action such as opening a folder or a file.</a:t>
            </a:r>
          </a:p>
          <a:p>
            <a:r>
              <a:rPr lang="en-US" dirty="0" smtClean="0"/>
              <a:t>You can create a shortcut in two places: on the Start screen and on the desktop.</a:t>
            </a:r>
          </a:p>
          <a:p>
            <a:r>
              <a:rPr lang="en-US" dirty="0" smtClean="0"/>
              <a:t>You can add, or </a:t>
            </a:r>
            <a:r>
              <a:rPr lang="en-US" b="1" i="1" dirty="0" smtClean="0"/>
              <a:t>pin</a:t>
            </a:r>
            <a:r>
              <a:rPr lang="en-US" dirty="0" smtClean="0"/>
              <a:t>, a folder to the Start screen, where it appears as a tile.</a:t>
            </a:r>
          </a:p>
          <a:p>
            <a:r>
              <a:rPr lang="en-US" dirty="0" smtClean="0"/>
              <a:t>You can create shortcuts on the desktop to access drives, folders, files, Web pages, applications, or other computer resources.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26</a:t>
            </a:fld>
            <a:endParaRPr lang="en-US" dirty="0"/>
          </a:p>
        </p:txBody>
      </p:sp>
    </p:spTree>
    <p:extLst>
      <p:ext uri="{BB962C8B-B14F-4D97-AF65-F5344CB8AC3E}">
        <p14:creationId xmlns:p14="http://schemas.microsoft.com/office/powerpoint/2010/main" xmlns="" val="2477010551"/>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27</a:t>
            </a:fld>
            <a:endParaRPr lang="en-US" dirty="0"/>
          </a:p>
        </p:txBody>
      </p:sp>
      <p:pic>
        <p:nvPicPr>
          <p:cNvPr id="8194" name="Picture 2"/>
          <p:cNvPicPr>
            <a:picLocks noChangeAspect="1" noChangeArrowheads="1"/>
          </p:cNvPicPr>
          <p:nvPr/>
        </p:nvPicPr>
        <p:blipFill>
          <a:blip r:embed="rId3"/>
          <a:stretch>
            <a:fillRect/>
          </a:stretch>
        </p:blipFill>
        <p:spPr bwMode="auto">
          <a:xfrm>
            <a:off x="1733339" y="3045468"/>
            <a:ext cx="6397402" cy="23277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838200" y="2362200"/>
            <a:ext cx="7693025" cy="2074912"/>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Creating Shortcuts (continued) </a:t>
            </a:r>
          </a:p>
        </p:txBody>
      </p:sp>
      <p:pic>
        <p:nvPicPr>
          <p:cNvPr id="6" name="Picture 5" descr="fig 3-14.JPG"/>
          <p:cNvPicPr>
            <a:picLocks noChangeAspect="1"/>
          </p:cNvPicPr>
          <p:nvPr/>
        </p:nvPicPr>
        <p:blipFill>
          <a:blip r:embed="rId4"/>
          <a:stretch>
            <a:fillRect/>
          </a:stretch>
        </p:blipFill>
        <p:spPr>
          <a:xfrm>
            <a:off x="1714480" y="5500702"/>
            <a:ext cx="971550" cy="200025"/>
          </a:xfrm>
          <a:prstGeom prst="rect">
            <a:avLst/>
          </a:prstGeom>
        </p:spPr>
      </p:pic>
    </p:spTree>
    <p:extLst>
      <p:ext uri="{BB962C8B-B14F-4D97-AF65-F5344CB8AC3E}">
        <p14:creationId xmlns:p14="http://schemas.microsoft.com/office/powerpoint/2010/main" xmlns="" val="214976024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Files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Searching for Files </a:t>
            </a:r>
          </a:p>
          <a:p>
            <a:r>
              <a:rPr lang="en-US" dirty="0" smtClean="0"/>
              <a:t>If you are not sure where a file is stored, you can use the Search box in File Explorer to find a file.</a:t>
            </a:r>
          </a:p>
          <a:p>
            <a:r>
              <a:rPr lang="en-US" dirty="0" smtClean="0"/>
              <a:t>Start typing text associated with the file into the Search box. Windows searches for the file by examining the names of the files displayed in the current folder and files in its subfolders.</a:t>
            </a:r>
          </a:p>
          <a:p>
            <a:r>
              <a:rPr lang="en-US" dirty="0" smtClean="0"/>
              <a:t>If Windows finds a file whose filename contains a word with the search text you specify, it displays that file in the File Explorer window.</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28</a:t>
            </a:fld>
            <a:endParaRPr lang="en-US" dirty="0"/>
          </a:p>
        </p:txBody>
      </p:sp>
    </p:spTree>
    <p:extLst>
      <p:ext uri="{BB962C8B-B14F-4D97-AF65-F5344CB8AC3E}">
        <p14:creationId xmlns:p14="http://schemas.microsoft.com/office/powerpoint/2010/main" xmlns="" val="49931001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File Types</a:t>
            </a:r>
            <a:endParaRPr lang="en-US" dirty="0"/>
          </a:p>
        </p:txBody>
      </p:sp>
      <p:sp>
        <p:nvSpPr>
          <p:cNvPr id="3" name="Content Placeholder 2"/>
          <p:cNvSpPr>
            <a:spLocks noGrp="1"/>
          </p:cNvSpPr>
          <p:nvPr>
            <p:ph idx="1"/>
          </p:nvPr>
        </p:nvSpPr>
        <p:spPr>
          <a:xfrm>
            <a:off x="838200" y="2362200"/>
            <a:ext cx="7734328" cy="3995758"/>
          </a:xfrm>
        </p:spPr>
        <p:txBody>
          <a:bodyPr>
            <a:normAutofit fontScale="85000" lnSpcReduction="20000"/>
          </a:bodyPr>
          <a:lstStyle/>
          <a:p>
            <a:r>
              <a:rPr lang="en-US" dirty="0" smtClean="0"/>
              <a:t>A computer can contain three categories of files: system files, application files, and data files.</a:t>
            </a:r>
          </a:p>
          <a:p>
            <a:r>
              <a:rPr lang="en-US" b="1" i="1" dirty="0" smtClean="0"/>
              <a:t>System files</a:t>
            </a:r>
            <a:r>
              <a:rPr lang="en-US" dirty="0" smtClean="0"/>
              <a:t> are those necessary for running the operating system.</a:t>
            </a:r>
          </a:p>
          <a:p>
            <a:r>
              <a:rPr lang="en-US" dirty="0" smtClean="0"/>
              <a:t>An </a:t>
            </a:r>
            <a:r>
              <a:rPr lang="en-US" b="1" i="1" dirty="0" smtClean="0"/>
              <a:t>application file</a:t>
            </a:r>
            <a:r>
              <a:rPr lang="en-US" dirty="0" smtClean="0"/>
              <a:t> is part of an application, such as a word-processing application, and it is a necessary file for running the software.</a:t>
            </a:r>
          </a:p>
          <a:p>
            <a:r>
              <a:rPr lang="en-US" dirty="0" smtClean="0"/>
              <a:t>A </a:t>
            </a:r>
            <a:r>
              <a:rPr lang="en-US" b="1" i="1" dirty="0" smtClean="0"/>
              <a:t>data file</a:t>
            </a:r>
            <a:r>
              <a:rPr lang="en-US" dirty="0" smtClean="0"/>
              <a:t> is one you create when working with an application.</a:t>
            </a:r>
          </a:p>
          <a:p>
            <a:r>
              <a:rPr lang="en-US" dirty="0" smtClean="0"/>
              <a:t>Many system and application files are </a:t>
            </a:r>
            <a:r>
              <a:rPr lang="en-US" b="1" i="1" dirty="0" smtClean="0"/>
              <a:t>executable files</a:t>
            </a:r>
            <a:r>
              <a:rPr lang="en-US" dirty="0" smtClean="0"/>
              <a:t> that perform tasks automatically when you open them.</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29</a:t>
            </a:fld>
            <a:endParaRPr lang="en-US" dirty="0"/>
          </a:p>
        </p:txBody>
      </p:sp>
    </p:spTree>
    <p:extLst>
      <p:ext uri="{BB962C8B-B14F-4D97-AF65-F5344CB8AC3E}">
        <p14:creationId xmlns:p14="http://schemas.microsoft.com/office/powerpoint/2010/main" xmlns="" val="307051365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a:t>
            </a:r>
          </a:p>
        </p:txBody>
      </p:sp>
      <p:sp>
        <p:nvSpPr>
          <p:cNvPr id="20485" name="Rectangle 3"/>
          <p:cNvSpPr>
            <a:spLocks noGrp="1" noChangeArrowheads="1"/>
          </p:cNvSpPr>
          <p:nvPr>
            <p:ph sz="half" idx="1"/>
          </p:nvPr>
        </p:nvSpPr>
        <p:spPr/>
        <p:txBody>
          <a:bodyPr>
            <a:normAutofit/>
          </a:bodyPr>
          <a:lstStyle/>
          <a:p>
            <a:r>
              <a:rPr lang="en-US" dirty="0" smtClean="0"/>
              <a:t>application file</a:t>
            </a:r>
          </a:p>
          <a:p>
            <a:r>
              <a:rPr lang="en-US" dirty="0" smtClean="0"/>
              <a:t>Clipboard</a:t>
            </a:r>
          </a:p>
          <a:p>
            <a:r>
              <a:rPr lang="en-US" dirty="0" smtClean="0"/>
              <a:t>contextual tab</a:t>
            </a:r>
          </a:p>
          <a:p>
            <a:r>
              <a:rPr lang="en-US" dirty="0" smtClean="0"/>
              <a:t>data file</a:t>
            </a:r>
          </a:p>
          <a:p>
            <a:r>
              <a:rPr lang="en-US" dirty="0" smtClean="0"/>
              <a:t>disk</a:t>
            </a:r>
          </a:p>
          <a:p>
            <a:r>
              <a:rPr lang="en-US" dirty="0" smtClean="0"/>
              <a:t>drive</a:t>
            </a:r>
          </a:p>
          <a:p>
            <a:r>
              <a:rPr lang="en-US" dirty="0" smtClean="0"/>
              <a:t>executable file</a:t>
            </a:r>
          </a:p>
          <a:p>
            <a:endParaRPr lang="en-US" dirty="0" smtClean="0"/>
          </a:p>
        </p:txBody>
      </p:sp>
      <p:sp>
        <p:nvSpPr>
          <p:cNvPr id="20486" name="Rectangle 4"/>
          <p:cNvSpPr>
            <a:spLocks noGrp="1" noChangeArrowheads="1"/>
          </p:cNvSpPr>
          <p:nvPr>
            <p:ph sz="half" idx="2"/>
          </p:nvPr>
        </p:nvSpPr>
        <p:spPr/>
        <p:txBody>
          <a:bodyPr>
            <a:normAutofit/>
          </a:bodyPr>
          <a:lstStyle/>
          <a:p>
            <a:r>
              <a:rPr lang="en-US" dirty="0" smtClean="0"/>
              <a:t>file attribute</a:t>
            </a:r>
          </a:p>
          <a:p>
            <a:r>
              <a:rPr lang="en-US" dirty="0" smtClean="0"/>
              <a:t>file path</a:t>
            </a:r>
          </a:p>
          <a:p>
            <a:r>
              <a:rPr lang="en-US" dirty="0" smtClean="0"/>
              <a:t>file system</a:t>
            </a:r>
          </a:p>
          <a:p>
            <a:r>
              <a:rPr lang="en-US" dirty="0" smtClean="0"/>
              <a:t>file type (file format)</a:t>
            </a:r>
          </a:p>
          <a:p>
            <a:r>
              <a:rPr lang="en-US" dirty="0" smtClean="0"/>
              <a:t>folder</a:t>
            </a:r>
          </a:p>
          <a:p>
            <a:r>
              <a:rPr lang="en-US" dirty="0" smtClean="0"/>
              <a:t>library</a:t>
            </a:r>
          </a:p>
          <a:p>
            <a:r>
              <a:rPr lang="en-US" dirty="0" smtClean="0"/>
              <a:t>pin</a:t>
            </a:r>
            <a:endParaRPr lang="en-US" dirty="0"/>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3</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33082742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File Types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30</a:t>
            </a:fld>
            <a:endParaRPr lang="en-US" dirty="0"/>
          </a:p>
        </p:txBody>
      </p:sp>
      <p:pic>
        <p:nvPicPr>
          <p:cNvPr id="9219" name="Picture 3"/>
          <p:cNvPicPr>
            <a:picLocks noChangeAspect="1" noChangeArrowheads="1"/>
          </p:cNvPicPr>
          <p:nvPr/>
        </p:nvPicPr>
        <p:blipFill>
          <a:blip r:embed="rId3"/>
          <a:stretch>
            <a:fillRect/>
          </a:stretch>
        </p:blipFill>
        <p:spPr bwMode="auto">
          <a:xfrm>
            <a:off x="2643174" y="2500306"/>
            <a:ext cx="3436852" cy="3880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table 3-3.JPG"/>
          <p:cNvPicPr>
            <a:picLocks noChangeAspect="1"/>
          </p:cNvPicPr>
          <p:nvPr/>
        </p:nvPicPr>
        <p:blipFill>
          <a:blip r:embed="rId4"/>
          <a:stretch>
            <a:fillRect/>
          </a:stretch>
        </p:blipFill>
        <p:spPr>
          <a:xfrm>
            <a:off x="1714480" y="2500306"/>
            <a:ext cx="809625" cy="200025"/>
          </a:xfrm>
          <a:prstGeom prst="rect">
            <a:avLst/>
          </a:prstGeom>
        </p:spPr>
      </p:pic>
    </p:spTree>
    <p:extLst>
      <p:ext uri="{BB962C8B-B14F-4D97-AF65-F5344CB8AC3E}">
        <p14:creationId xmlns:p14="http://schemas.microsoft.com/office/powerpoint/2010/main" xmlns="" val="4174361668"/>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38201" y="2362200"/>
            <a:ext cx="7662890" cy="3995758"/>
          </a:xfrm>
        </p:spPr>
        <p:txBody>
          <a:bodyPr>
            <a:normAutofit fontScale="85000" lnSpcReduction="10000"/>
          </a:bodyPr>
          <a:lstStyle/>
          <a:p>
            <a:pPr>
              <a:buNone/>
            </a:pPr>
            <a:r>
              <a:rPr lang="en-US" b="1" dirty="0" smtClean="0"/>
              <a:t>In this lesson, you learned:</a:t>
            </a:r>
          </a:p>
          <a:p>
            <a:pPr lvl="0">
              <a:buClr>
                <a:srgbClr val="003366"/>
              </a:buClr>
            </a:pPr>
            <a:r>
              <a:rPr lang="en-US" sz="2600" dirty="0" smtClean="0">
                <a:solidFill>
                  <a:srgbClr val="003366"/>
                </a:solidFill>
              </a:rPr>
              <a:t>The characteristics and capabilities of a computer’s internal hardware components directly influence computer performance.</a:t>
            </a:r>
          </a:p>
          <a:p>
            <a:pPr lvl="0">
              <a:buClr>
                <a:srgbClr val="003366"/>
              </a:buClr>
            </a:pPr>
            <a:r>
              <a:rPr lang="en-US" sz="2600" dirty="0" smtClean="0">
                <a:solidFill>
                  <a:srgbClr val="003366"/>
                </a:solidFill>
              </a:rPr>
              <a:t>You store files in folders, which are containers for related files, and on drives, which are storage devices. You use folders to organize your files on a drive.</a:t>
            </a:r>
          </a:p>
          <a:p>
            <a:pPr lvl="0">
              <a:buClr>
                <a:srgbClr val="003366"/>
              </a:buClr>
            </a:pPr>
            <a:r>
              <a:rPr lang="en-US" sz="2600" dirty="0" smtClean="0">
                <a:solidFill>
                  <a:srgbClr val="003366"/>
                </a:solidFill>
              </a:rPr>
              <a:t>A computer can store folders and files on different types of disks, including removable media and hard disks. Before your computer can access a removable disk, you must insert the disk into a drive, which Windows names by assigning it a drive letter.</a:t>
            </a:r>
          </a:p>
          <a:p>
            <a:pPr lvl="0">
              <a:buClr>
                <a:srgbClr val="003366"/>
              </a:buClr>
            </a:pPr>
            <a:endParaRPr lang="en-US" sz="2600" dirty="0" smtClean="0">
              <a:solidFill>
                <a:srgbClr val="003366"/>
              </a:solidFill>
            </a:endParaRPr>
          </a:p>
          <a:p>
            <a:pPr lvl="0">
              <a:buClr>
                <a:srgbClr val="003366"/>
              </a:buClr>
            </a:pPr>
            <a:endParaRPr lang="en-US" sz="2600" dirty="0" smtClean="0">
              <a:solidFill>
                <a:srgbClr val="003366"/>
              </a:solidFill>
            </a:endParaRPr>
          </a:p>
          <a:p>
            <a:pPr>
              <a:buNone/>
            </a:pPr>
            <a:endParaRPr lang="en-US" b="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31</a:t>
            </a:fld>
            <a:endParaRPr lang="en-US" dirty="0"/>
          </a:p>
        </p:txBody>
      </p:sp>
    </p:spTree>
    <p:extLst>
      <p:ext uri="{BB962C8B-B14F-4D97-AF65-F5344CB8AC3E}">
        <p14:creationId xmlns:p14="http://schemas.microsoft.com/office/powerpoint/2010/main" xmlns="" val="2835295465"/>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Windows organizes the folders and files in a computer in a hierarchy called a file system. At the top of the file system is the root directory, which is where Windows stores system files and folders.</a:t>
            </a:r>
          </a:p>
          <a:p>
            <a:r>
              <a:rPr lang="en-US" dirty="0" smtClean="0"/>
              <a:t>The file management tool in Windows 8 is called File Explorer. You use File Explorer to display files and folders, navigate the Windows file system, and perform other file management tasks.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32</a:t>
            </a:fld>
            <a:endParaRPr lang="en-US" dirty="0"/>
          </a:p>
        </p:txBody>
      </p:sp>
    </p:spTree>
    <p:extLst>
      <p:ext uri="{BB962C8B-B14F-4D97-AF65-F5344CB8AC3E}">
        <p14:creationId xmlns:p14="http://schemas.microsoft.com/office/powerpoint/2010/main" xmlns="" val="156203396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navigate a computer with File Explorer, you click expand icons in the Navigation pane until you find the folder that you want. Then, you click the folder icon in the Navigation pane to view the folders and files it contains, which are displayed in the right pane.</a:t>
            </a:r>
          </a:p>
          <a:p>
            <a:r>
              <a:rPr lang="en-US" dirty="0" smtClean="0"/>
              <a:t>A file path is a notation that indicates where a file is stored. A file path includes the drive name and letter, folder and subfolders, and the full filename.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33</a:t>
            </a:fld>
            <a:endParaRPr lang="en-US" dirty="0"/>
          </a:p>
        </p:txBody>
      </p:sp>
    </p:spTree>
    <p:extLst>
      <p:ext uri="{BB962C8B-B14F-4D97-AF65-F5344CB8AC3E}">
        <p14:creationId xmlns:p14="http://schemas.microsoft.com/office/powerpoint/2010/main" xmlns="" val="419569778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full filename includes the main part of the filename, a dot, and the file extension, which is usually three or four characters that identify the file type.</a:t>
            </a:r>
          </a:p>
          <a:p>
            <a:r>
              <a:rPr lang="en-US" dirty="0" smtClean="0"/>
              <a:t>Using File Explorer, you can view the contents of a folder in eight ways, including Details view, which lists details about each file, and Large icons view, which displays a preview of the file’s content if the file includes graphics.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34</a:t>
            </a:fld>
            <a:endParaRPr lang="en-US" dirty="0"/>
          </a:p>
        </p:txBody>
      </p:sp>
    </p:spTree>
    <p:extLst>
      <p:ext uri="{BB962C8B-B14F-4D97-AF65-F5344CB8AC3E}">
        <p14:creationId xmlns:p14="http://schemas.microsoft.com/office/powerpoint/2010/main" xmlns="" val="1559139751"/>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1" y="2362200"/>
            <a:ext cx="7662890" cy="3995758"/>
          </a:xfrm>
        </p:spPr>
        <p:txBody>
          <a:bodyPr>
            <a:normAutofit fontScale="85000" lnSpcReduction="20000"/>
          </a:bodyPr>
          <a:lstStyle/>
          <a:p>
            <a:r>
              <a:rPr lang="en-US" dirty="0" smtClean="0"/>
              <a:t>To organize files, you group similar files together in a folder, preferably a subfolder in one of the Windows default folders. Separate the files into subfolders depending on the purpose or subject matter of the files, and organize the subfolders from the top down.</a:t>
            </a:r>
          </a:p>
          <a:p>
            <a:r>
              <a:rPr lang="en-US" dirty="0" smtClean="0"/>
              <a:t>After creating folders and subfolders according to your file organization, you can copy and move files into the folders using several methods. Some methods use the Clipboard, which is a temporary storage area for files and information that you copy or move from one place and plan to use somewhere else.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35</a:t>
            </a:fld>
            <a:endParaRPr lang="en-US" dirty="0"/>
          </a:p>
        </p:txBody>
      </p:sp>
    </p:spTree>
    <p:extLst>
      <p:ext uri="{BB962C8B-B14F-4D97-AF65-F5344CB8AC3E}">
        <p14:creationId xmlns:p14="http://schemas.microsoft.com/office/powerpoint/2010/main" xmlns="" val="3535862117"/>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should delete files and folders you no longer need to stay organized. When you delete a file from a hard disk, Windows removes the file from the folder but stores the file contents in the Recycle Bin until you remove them permanently.</a:t>
            </a:r>
          </a:p>
          <a:p>
            <a:r>
              <a:rPr lang="en-US" dirty="0" smtClean="0"/>
              <a:t>The names of folders and files should reflect their contents, and can contain up to 255 characters, except for certain characters that have special meanings in Windows.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36</a:t>
            </a:fld>
            <a:endParaRPr lang="en-US" dirty="0"/>
          </a:p>
        </p:txBody>
      </p:sp>
    </p:spTree>
    <p:extLst>
      <p:ext uri="{BB962C8B-B14F-4D97-AF65-F5344CB8AC3E}">
        <p14:creationId xmlns:p14="http://schemas.microsoft.com/office/powerpoint/2010/main" xmlns="" val="4237299428"/>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r>
              <a:rPr lang="en-US" sz="2600" dirty="0" smtClean="0"/>
              <a:t>In Windows, a shortcut is a quick way to perform an action such as opening a folder or a file. You can create shortcuts on the Start screen and on the desktop.</a:t>
            </a:r>
          </a:p>
          <a:p>
            <a:r>
              <a:rPr lang="en-US" sz="2600" dirty="0" smtClean="0"/>
              <a:t>To find a file using File Explorer, you click the Search box and then start typing text associated with the file, such as a word in the filename.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37</a:t>
            </a:fld>
            <a:endParaRPr lang="en-US" dirty="0"/>
          </a:p>
        </p:txBody>
      </p:sp>
    </p:spTree>
    <p:extLst>
      <p:ext uri="{BB962C8B-B14F-4D97-AF65-F5344CB8AC3E}">
        <p14:creationId xmlns:p14="http://schemas.microsoft.com/office/powerpoint/2010/main" xmlns="" val="177602342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1" y="2362200"/>
            <a:ext cx="7662890" cy="3995758"/>
          </a:xfrm>
        </p:spPr>
        <p:txBody>
          <a:bodyPr>
            <a:normAutofit fontScale="92500" lnSpcReduction="20000"/>
          </a:bodyPr>
          <a:lstStyle/>
          <a:p>
            <a:r>
              <a:rPr lang="en-US" dirty="0"/>
              <a:t>The three categories of files on a computer are system files, application files, and data files. A system file is one necessary for running the operating system. An application file is a necessary </a:t>
            </a:r>
            <a:r>
              <a:rPr lang="en-US" dirty="0" smtClean="0"/>
              <a:t>file </a:t>
            </a:r>
            <a:r>
              <a:rPr lang="en-US" dirty="0"/>
              <a:t>for running the application. A data file is one you create when working with an application.</a:t>
            </a:r>
          </a:p>
          <a:p>
            <a:r>
              <a:rPr lang="en-US" dirty="0" smtClean="0"/>
              <a:t>You should be able to recognize common files types and their file extensions so you know which files to avoid (system and application files), and to identify applications you can use to open files.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38</a:t>
            </a:fld>
            <a:endParaRPr lang="en-US" dirty="0"/>
          </a:p>
        </p:txBody>
      </p:sp>
    </p:spTree>
    <p:extLst>
      <p:ext uri="{BB962C8B-B14F-4D97-AF65-F5344CB8AC3E}">
        <p14:creationId xmlns:p14="http://schemas.microsoft.com/office/powerpoint/2010/main" xmlns="" val="288993842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p:txBody>
          <a:bodyPr/>
          <a:lstStyle/>
          <a:p>
            <a:pPr eaLnBrk="1" hangingPunct="1"/>
            <a:r>
              <a:rPr lang="en-US" dirty="0" smtClean="0"/>
              <a:t>Words to Know (continued)</a:t>
            </a:r>
          </a:p>
        </p:txBody>
      </p:sp>
      <p:sp>
        <p:nvSpPr>
          <p:cNvPr id="21506" name="Rectangle 3"/>
          <p:cNvSpPr>
            <a:spLocks noGrp="1" noChangeArrowheads="1"/>
          </p:cNvSpPr>
          <p:nvPr>
            <p:ph idx="1"/>
          </p:nvPr>
        </p:nvSpPr>
        <p:spPr/>
        <p:txBody>
          <a:bodyPr>
            <a:normAutofit fontScale="92500" lnSpcReduction="10000"/>
          </a:bodyPr>
          <a:lstStyle/>
          <a:p>
            <a:r>
              <a:rPr lang="en-US" dirty="0" smtClean="0"/>
              <a:t>Recycle Bin</a:t>
            </a:r>
          </a:p>
          <a:p>
            <a:r>
              <a:rPr lang="en-US" dirty="0" smtClean="0"/>
              <a:t>removable media</a:t>
            </a:r>
          </a:p>
          <a:p>
            <a:r>
              <a:rPr lang="en-US" dirty="0" smtClean="0"/>
              <a:t>root directory</a:t>
            </a:r>
          </a:p>
          <a:p>
            <a:r>
              <a:rPr lang="en-US" dirty="0" smtClean="0"/>
              <a:t>shortcut</a:t>
            </a:r>
          </a:p>
          <a:p>
            <a:r>
              <a:rPr lang="en-US" dirty="0" smtClean="0"/>
              <a:t>subfolder</a:t>
            </a:r>
          </a:p>
          <a:p>
            <a:r>
              <a:rPr lang="en-US" dirty="0" smtClean="0"/>
              <a:t>system file</a:t>
            </a:r>
          </a:p>
          <a:p>
            <a:r>
              <a:rPr lang="en-US" dirty="0" smtClean="0"/>
              <a:t>tag</a:t>
            </a:r>
          </a:p>
          <a:p>
            <a:r>
              <a:rPr lang="en-US" dirty="0" smtClean="0"/>
              <a:t>USB drive</a:t>
            </a:r>
            <a:endParaRPr lang="en-US" dirty="0"/>
          </a:p>
        </p:txBody>
      </p:sp>
      <p:sp>
        <p:nvSpPr>
          <p:cNvPr id="21507" name="Rectangle 13"/>
          <p:cNvSpPr>
            <a:spLocks noGrp="1" noChangeArrowheads="1"/>
          </p:cNvSpPr>
          <p:nvPr>
            <p:ph type="sldNum" sz="quarter" idx="10"/>
          </p:nvPr>
        </p:nvSpPr>
        <p:spPr>
          <a:noFill/>
        </p:spPr>
        <p:txBody>
          <a:bodyPr/>
          <a:lstStyle/>
          <a:p>
            <a:fld id="{A861BC52-B94E-4664-B975-97AE5338E424}" type="slidenum">
              <a:rPr lang="en-US" smtClean="0">
                <a:ea typeface="ＭＳ Ｐゴシック" charset="-128"/>
                <a:cs typeface="ＭＳ Ｐゴシック" charset="-128"/>
              </a:rPr>
              <a:pPr/>
              <a:t>4</a:t>
            </a:fld>
            <a:endParaRPr lang="en-US" dirty="0" smtClean="0">
              <a:ea typeface="ＭＳ Ｐゴシック" charset="-128"/>
              <a:cs typeface="ＭＳ Ｐゴシック" charset="-128"/>
            </a:endParaRPr>
          </a:p>
        </p:txBody>
      </p:sp>
      <p:sp>
        <p:nvSpPr>
          <p:cNvPr id="2150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390EA01-97A5-4198-A231-DAE1D9257856}" type="slidenum">
              <a:rPr lang="en-US" sz="2600" b="1">
                <a:solidFill>
                  <a:schemeClr val="bg1"/>
                </a:solidFill>
              </a:rPr>
              <a:pPr/>
              <a:t>4</a:t>
            </a:fld>
            <a:endParaRPr lang="en-US" sz="2600" b="1" dirty="0">
              <a:solidFill>
                <a:schemeClr val="bg1"/>
              </a:solidFill>
            </a:endParaRPr>
          </a:p>
        </p:txBody>
      </p:sp>
      <p:sp>
        <p:nvSpPr>
          <p:cNvPr id="21509"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92B4E01-4E09-4029-ADF0-3273885618BE}"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p14="http://schemas.microsoft.com/office/powerpoint/2010/main" xmlns="" val="369903784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Windows Stores Files</a:t>
            </a:r>
            <a:endParaRPr lang="en-US" dirty="0"/>
          </a:p>
        </p:txBody>
      </p:sp>
      <p:sp>
        <p:nvSpPr>
          <p:cNvPr id="3" name="Content Placeholder 2"/>
          <p:cNvSpPr>
            <a:spLocks noGrp="1"/>
          </p:cNvSpPr>
          <p:nvPr>
            <p:ph idx="1"/>
          </p:nvPr>
        </p:nvSpPr>
        <p:spPr/>
        <p:txBody>
          <a:bodyPr/>
          <a:lstStyle/>
          <a:p>
            <a:r>
              <a:rPr lang="en-US" dirty="0" smtClean="0"/>
              <a:t>A </a:t>
            </a:r>
            <a:r>
              <a:rPr lang="en-US" b="1" i="1" dirty="0" smtClean="0"/>
              <a:t>file</a:t>
            </a:r>
            <a:r>
              <a:rPr lang="en-US" dirty="0" smtClean="0"/>
              <a:t> is a collection of data stored together.</a:t>
            </a:r>
          </a:p>
          <a:p>
            <a:r>
              <a:rPr lang="en-US" dirty="0" smtClean="0"/>
              <a:t>Files are stored in </a:t>
            </a:r>
            <a:r>
              <a:rPr lang="en-US" b="1" i="1" dirty="0" smtClean="0"/>
              <a:t>folders</a:t>
            </a:r>
            <a:r>
              <a:rPr lang="en-US" dirty="0" smtClean="0"/>
              <a:t>, which are containers for related files, and on </a:t>
            </a:r>
            <a:r>
              <a:rPr lang="en-US" b="1" i="1" dirty="0" smtClean="0"/>
              <a:t>drives</a:t>
            </a:r>
            <a:r>
              <a:rPr lang="en-US" dirty="0" smtClean="0"/>
              <a:t>, which are storage devices.</a:t>
            </a:r>
          </a:p>
          <a:p>
            <a:r>
              <a:rPr lang="en-US" dirty="0" smtClean="0"/>
              <a:t>Drives contain certain types of </a:t>
            </a:r>
            <a:r>
              <a:rPr lang="en-US" b="1" i="1" dirty="0" smtClean="0"/>
              <a:t>disks</a:t>
            </a:r>
            <a:r>
              <a:rPr lang="en-US" dirty="0" smtClean="0"/>
              <a:t>, which are storage media, including removable media and hard disks.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a:t>
            </a:fld>
            <a:endParaRPr lang="en-US" dirty="0"/>
          </a:p>
        </p:txBody>
      </p:sp>
    </p:spTree>
    <p:extLst>
      <p:ext uri="{BB962C8B-B14F-4D97-AF65-F5344CB8AC3E}">
        <p14:creationId xmlns:p14="http://schemas.microsoft.com/office/powerpoint/2010/main" xmlns="" val="2124743960"/>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Windows Stores Files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a:t>Removable media</a:t>
            </a:r>
            <a:r>
              <a:rPr lang="en-US" dirty="0"/>
              <a:t> are disks that you insert or attach to a computer, such as </a:t>
            </a:r>
            <a:r>
              <a:rPr lang="en-US" b="1" i="1" dirty="0" smtClean="0"/>
              <a:t>USB drives</a:t>
            </a:r>
            <a:r>
              <a:rPr lang="en-US" dirty="0" smtClean="0"/>
              <a:t> (also called flash drives and thumb drives) and digital video discs (DVDs).</a:t>
            </a:r>
          </a:p>
          <a:p>
            <a:r>
              <a:rPr lang="en-US" dirty="0" smtClean="0"/>
              <a:t>The term </a:t>
            </a:r>
            <a:r>
              <a:rPr lang="en-US" i="1" dirty="0" smtClean="0"/>
              <a:t>hard disk</a:t>
            </a:r>
            <a:r>
              <a:rPr lang="en-US" dirty="0" smtClean="0"/>
              <a:t> refers to a disk installed in the system unit that can store many gigabytes of data economically.</a:t>
            </a:r>
          </a:p>
          <a:p>
            <a:r>
              <a:rPr lang="en-US" dirty="0" smtClean="0"/>
              <a:t>An </a:t>
            </a:r>
            <a:r>
              <a:rPr lang="en-US" b="1" i="1" dirty="0" smtClean="0"/>
              <a:t>external hard disk</a:t>
            </a:r>
            <a:r>
              <a:rPr lang="en-US" dirty="0" smtClean="0"/>
              <a:t> is contained in a removable drive that you can attach to your computer.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a:t>
            </a:fld>
            <a:endParaRPr lang="en-US" dirty="0"/>
          </a:p>
        </p:txBody>
      </p:sp>
    </p:spTree>
    <p:extLst>
      <p:ext uri="{BB962C8B-B14F-4D97-AF65-F5344CB8AC3E}">
        <p14:creationId xmlns:p14="http://schemas.microsoft.com/office/powerpoint/2010/main" xmlns="" val="208874047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4594435" y="2881396"/>
            <a:ext cx="4154029" cy="2518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Understanding How Windows Stores Files (continued)</a:t>
            </a:r>
            <a:endParaRPr lang="en-US" dirty="0"/>
          </a:p>
        </p:txBody>
      </p:sp>
      <p:sp>
        <p:nvSpPr>
          <p:cNvPr id="3" name="Content Placeholder 2"/>
          <p:cNvSpPr>
            <a:spLocks noGrp="1"/>
          </p:cNvSpPr>
          <p:nvPr>
            <p:ph sz="half" idx="1"/>
          </p:nvPr>
        </p:nvSpPr>
        <p:spPr>
          <a:xfrm>
            <a:off x="838200" y="2362200"/>
            <a:ext cx="3805238" cy="4067196"/>
          </a:xfrm>
        </p:spPr>
        <p:txBody>
          <a:bodyPr>
            <a:normAutofit fontScale="85000" lnSpcReduction="20000"/>
          </a:bodyPr>
          <a:lstStyle/>
          <a:p>
            <a:r>
              <a:rPr lang="en-US" dirty="0" smtClean="0"/>
              <a:t>Windows names the drives on the computer by assigning each drive a letter.</a:t>
            </a:r>
          </a:p>
          <a:p>
            <a:r>
              <a:rPr lang="en-US" dirty="0" smtClean="0"/>
              <a:t>The hard drive containing the operating system is named drive C by default.</a:t>
            </a:r>
          </a:p>
          <a:p>
            <a:r>
              <a:rPr lang="en-US" dirty="0" smtClean="0"/>
              <a:t>The remaining drives can have any other letter from D to Z, followed by a colon (:).</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7</a:t>
            </a:fld>
            <a:endParaRPr lang="en-US" dirty="0"/>
          </a:p>
        </p:txBody>
      </p:sp>
      <p:pic>
        <p:nvPicPr>
          <p:cNvPr id="6" name="Picture 5" descr="fig 3-1.JPG"/>
          <p:cNvPicPr>
            <a:picLocks noChangeAspect="1"/>
          </p:cNvPicPr>
          <p:nvPr/>
        </p:nvPicPr>
        <p:blipFill>
          <a:blip r:embed="rId4"/>
          <a:stretch>
            <a:fillRect/>
          </a:stretch>
        </p:blipFill>
        <p:spPr>
          <a:xfrm>
            <a:off x="4786314" y="5500702"/>
            <a:ext cx="885825" cy="228600"/>
          </a:xfrm>
          <a:prstGeom prst="rect">
            <a:avLst/>
          </a:prstGeom>
        </p:spPr>
      </p:pic>
    </p:spTree>
    <p:extLst>
      <p:ext uri="{BB962C8B-B14F-4D97-AF65-F5344CB8AC3E}">
        <p14:creationId xmlns:p14="http://schemas.microsoft.com/office/powerpoint/2010/main" xmlns="" val="35911597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Windows Stores Files (continued)</a:t>
            </a:r>
            <a:endParaRPr lang="en-US" dirty="0"/>
          </a:p>
        </p:txBody>
      </p:sp>
      <p:sp>
        <p:nvSpPr>
          <p:cNvPr id="3" name="Content Placeholder 2"/>
          <p:cNvSpPr>
            <a:spLocks noGrp="1"/>
          </p:cNvSpPr>
          <p:nvPr>
            <p:ph idx="1"/>
          </p:nvPr>
        </p:nvSpPr>
        <p:spPr/>
        <p:txBody>
          <a:bodyPr>
            <a:normAutofit/>
          </a:bodyPr>
          <a:lstStyle/>
          <a:p>
            <a:r>
              <a:rPr lang="en-US" sz="2600" dirty="0" smtClean="0"/>
              <a:t>Windows </a:t>
            </a:r>
            <a:r>
              <a:rPr lang="en-US" sz="2600" dirty="0"/>
              <a:t>organizes the folders and files in a structure, or hierarchy, called a </a:t>
            </a:r>
            <a:r>
              <a:rPr lang="en-US" sz="2600" b="1" i="1" dirty="0"/>
              <a:t>file system</a:t>
            </a:r>
            <a:r>
              <a:rPr lang="en-US" sz="2600" dirty="0" smtClean="0"/>
              <a:t>.</a:t>
            </a:r>
          </a:p>
          <a:p>
            <a:r>
              <a:rPr lang="en-US" sz="2600" dirty="0"/>
              <a:t>At the top of the file system is the </a:t>
            </a:r>
            <a:r>
              <a:rPr lang="en-US" sz="2600" b="1" i="1" dirty="0"/>
              <a:t>root  directory</a:t>
            </a:r>
            <a:r>
              <a:rPr lang="en-US" sz="2600" dirty="0"/>
              <a:t>, which is where Windows stores </a:t>
            </a:r>
            <a:r>
              <a:rPr lang="en-US" sz="2600" dirty="0" smtClean="0"/>
              <a:t>system files and folders.</a:t>
            </a:r>
          </a:p>
          <a:p>
            <a:r>
              <a:rPr lang="en-US" sz="2600" dirty="0" smtClean="0"/>
              <a:t>These folders contain other folders, called </a:t>
            </a:r>
            <a:r>
              <a:rPr lang="en-US" sz="2600" b="1" i="1" dirty="0" smtClean="0"/>
              <a:t>subfolders</a:t>
            </a:r>
            <a:r>
              <a:rPr lang="en-US" sz="2600" dirty="0" smtClean="0"/>
              <a:t>, in which you can store your own files.</a:t>
            </a:r>
            <a:endParaRPr lang="en-US" sz="26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8</a:t>
            </a:fld>
            <a:endParaRPr lang="en-US" dirty="0"/>
          </a:p>
        </p:txBody>
      </p:sp>
    </p:spTree>
    <p:extLst>
      <p:ext uri="{BB962C8B-B14F-4D97-AF65-F5344CB8AC3E}">
        <p14:creationId xmlns:p14="http://schemas.microsoft.com/office/powerpoint/2010/main" xmlns="" val="105120109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Windows Stores Files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9</a:t>
            </a:fld>
            <a:endParaRPr lang="en-US" dirty="0"/>
          </a:p>
        </p:txBody>
      </p:sp>
      <p:pic>
        <p:nvPicPr>
          <p:cNvPr id="1026" name="Picture 2"/>
          <p:cNvPicPr>
            <a:picLocks noChangeAspect="1" noChangeArrowheads="1"/>
          </p:cNvPicPr>
          <p:nvPr/>
        </p:nvPicPr>
        <p:blipFill>
          <a:blip r:embed="rId3"/>
          <a:stretch>
            <a:fillRect/>
          </a:stretch>
        </p:blipFill>
        <p:spPr bwMode="auto">
          <a:xfrm>
            <a:off x="1187624" y="2981548"/>
            <a:ext cx="7222570" cy="2335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fig 3-2.JPG"/>
          <p:cNvPicPr>
            <a:picLocks noChangeAspect="1"/>
          </p:cNvPicPr>
          <p:nvPr/>
        </p:nvPicPr>
        <p:blipFill>
          <a:blip r:embed="rId4"/>
          <a:stretch>
            <a:fillRect/>
          </a:stretch>
        </p:blipFill>
        <p:spPr>
          <a:xfrm>
            <a:off x="1214414" y="5429264"/>
            <a:ext cx="914400" cy="228600"/>
          </a:xfrm>
          <a:prstGeom prst="rect">
            <a:avLst/>
          </a:prstGeom>
        </p:spPr>
      </p:pic>
    </p:spTree>
    <p:extLst>
      <p:ext uri="{BB962C8B-B14F-4D97-AF65-F5344CB8AC3E}">
        <p14:creationId xmlns:p14="http://schemas.microsoft.com/office/powerpoint/2010/main" xmlns="" val="311347584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2371</Words>
  <Application>Microsoft Office PowerPoint</Application>
  <PresentationFormat>On-screen Show (4:3)</PresentationFormat>
  <Paragraphs>286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1_Capsules</vt:lpstr>
      <vt:lpstr>Lesson 3 Windows File Management</vt:lpstr>
      <vt:lpstr>Objectives</vt:lpstr>
      <vt:lpstr>Words to Know</vt:lpstr>
      <vt:lpstr>Words to Know (continued)</vt:lpstr>
      <vt:lpstr>Understanding How Windows Stores Files</vt:lpstr>
      <vt:lpstr>Understanding How Windows Stores Files (continued)</vt:lpstr>
      <vt:lpstr>Understanding How Windows Stores Files (continued)</vt:lpstr>
      <vt:lpstr>Understanding How Windows Stores Files (continued)</vt:lpstr>
      <vt:lpstr>Understanding How Windows Stores Files (continued)</vt:lpstr>
      <vt:lpstr>Using File Explorer</vt:lpstr>
      <vt:lpstr>Using File Explorer (continued)</vt:lpstr>
      <vt:lpstr>Using File Explorer (continued)</vt:lpstr>
      <vt:lpstr>Using File Explorer (continued)</vt:lpstr>
      <vt:lpstr>Using File Explorer (continued)</vt:lpstr>
      <vt:lpstr>Using File Explorer (continued)</vt:lpstr>
      <vt:lpstr>Using File Explorer (continued)</vt:lpstr>
      <vt:lpstr>Managing Files</vt:lpstr>
      <vt:lpstr>Managing Files (continued)</vt:lpstr>
      <vt:lpstr>Managing Files (continued)</vt:lpstr>
      <vt:lpstr>Managing Files (continued)</vt:lpstr>
      <vt:lpstr>Managing Files (continued)</vt:lpstr>
      <vt:lpstr>Managing Files (continued)</vt:lpstr>
      <vt:lpstr>Managing Files (continued)</vt:lpstr>
      <vt:lpstr>Managing Files (continued)</vt:lpstr>
      <vt:lpstr>Managing Files (continued)</vt:lpstr>
      <vt:lpstr>Managing Files (continued)</vt:lpstr>
      <vt:lpstr>Managing Files (continued)</vt:lpstr>
      <vt:lpstr>Managing Files (continued)</vt:lpstr>
      <vt:lpstr>Understanding File Types</vt:lpstr>
      <vt:lpstr>Understanding File Types (continued)</vt:lpstr>
      <vt:lpstr>Summary</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2014-02-03T16:26:48Z</dcterms:created>
  <dcterms:modified xsi:type="dcterms:W3CDTF">2014-02-03T16:26:55Z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