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73"/>
  </p:notesMasterIdLst>
  <p:handoutMasterIdLst>
    <p:handoutMasterId r:id="rId74"/>
  </p:handoutMasterIdLst>
  <p:sldIdLst>
    <p:sldId id="299" r:id="rId2"/>
    <p:sldId id="398" r:id="rId3"/>
    <p:sldId id="399" r:id="rId4"/>
    <p:sldId id="485" r:id="rId5"/>
    <p:sldId id="525"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40" r:id="rId19"/>
    <p:sldId id="541" r:id="rId20"/>
    <p:sldId id="542" r:id="rId21"/>
    <p:sldId id="543" r:id="rId22"/>
    <p:sldId id="544" r:id="rId23"/>
    <p:sldId id="539"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65" r:id="rId37"/>
    <p:sldId id="557" r:id="rId38"/>
    <p:sldId id="558" r:id="rId39"/>
    <p:sldId id="559" r:id="rId40"/>
    <p:sldId id="560" r:id="rId41"/>
    <p:sldId id="561" r:id="rId42"/>
    <p:sldId id="562" r:id="rId43"/>
    <p:sldId id="563" r:id="rId44"/>
    <p:sldId id="564" r:id="rId45"/>
    <p:sldId id="566" r:id="rId46"/>
    <p:sldId id="567" r:id="rId47"/>
    <p:sldId id="568" r:id="rId48"/>
    <p:sldId id="569" r:id="rId49"/>
    <p:sldId id="570" r:id="rId50"/>
    <p:sldId id="571" r:id="rId51"/>
    <p:sldId id="572" r:id="rId52"/>
    <p:sldId id="573" r:id="rId53"/>
    <p:sldId id="574" r:id="rId54"/>
    <p:sldId id="526" r:id="rId55"/>
    <p:sldId id="576" r:id="rId56"/>
    <p:sldId id="577" r:id="rId57"/>
    <p:sldId id="578" r:id="rId58"/>
    <p:sldId id="579" r:id="rId59"/>
    <p:sldId id="473" r:id="rId60"/>
    <p:sldId id="517" r:id="rId61"/>
    <p:sldId id="518" r:id="rId62"/>
    <p:sldId id="519" r:id="rId63"/>
    <p:sldId id="520" r:id="rId64"/>
    <p:sldId id="521" r:id="rId65"/>
    <p:sldId id="580" r:id="rId66"/>
    <p:sldId id="581" r:id="rId67"/>
    <p:sldId id="582" r:id="rId68"/>
    <p:sldId id="583" r:id="rId69"/>
    <p:sldId id="584" r:id="rId70"/>
    <p:sldId id="585" r:id="rId71"/>
    <p:sldId id="586" r:id="rId7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xmlns="">
        <p14:section name="Default Section" id="{749F05E6-9A26-49D9-AC75-51B08C190BF0}">
          <p14:sldIdLst>
            <p14:sldId id="299"/>
            <p14:sldId id="398"/>
            <p14:sldId id="399"/>
            <p14:sldId id="485"/>
            <p14:sldId id="525"/>
            <p14:sldId id="527"/>
            <p14:sldId id="528"/>
            <p14:sldId id="529"/>
            <p14:sldId id="530"/>
            <p14:sldId id="531"/>
            <p14:sldId id="532"/>
            <p14:sldId id="533"/>
            <p14:sldId id="534"/>
            <p14:sldId id="535"/>
            <p14:sldId id="536"/>
            <p14:sldId id="537"/>
            <p14:sldId id="538"/>
            <p14:sldId id="540"/>
            <p14:sldId id="541"/>
            <p14:sldId id="542"/>
            <p14:sldId id="543"/>
            <p14:sldId id="544"/>
            <p14:sldId id="539"/>
            <p14:sldId id="545"/>
            <p14:sldId id="546"/>
            <p14:sldId id="547"/>
            <p14:sldId id="548"/>
            <p14:sldId id="549"/>
            <p14:sldId id="550"/>
            <p14:sldId id="551"/>
            <p14:sldId id="552"/>
            <p14:sldId id="553"/>
            <p14:sldId id="554"/>
            <p14:sldId id="555"/>
            <p14:sldId id="556"/>
            <p14:sldId id="565"/>
            <p14:sldId id="557"/>
            <p14:sldId id="558"/>
            <p14:sldId id="559"/>
            <p14:sldId id="560"/>
            <p14:sldId id="561"/>
            <p14:sldId id="562"/>
            <p14:sldId id="563"/>
            <p14:sldId id="564"/>
            <p14:sldId id="566"/>
            <p14:sldId id="567"/>
            <p14:sldId id="568"/>
            <p14:sldId id="569"/>
            <p14:sldId id="570"/>
            <p14:sldId id="571"/>
            <p14:sldId id="572"/>
            <p14:sldId id="573"/>
            <p14:sldId id="574"/>
            <p14:sldId id="526"/>
            <p14:sldId id="576"/>
            <p14:sldId id="577"/>
            <p14:sldId id="578"/>
            <p14:sldId id="579"/>
          </p14:sldIdLst>
        </p14:section>
        <p14:section name="Untitled Section" id="{7B7BC0AE-0D61-43F3-B688-ED9EC75F9589}">
          <p14:sldIdLst>
            <p14:sldId id="473"/>
            <p14:sldId id="517"/>
            <p14:sldId id="518"/>
            <p14:sldId id="519"/>
            <p14:sldId id="520"/>
            <p14:sldId id="521"/>
            <p14:sldId id="580"/>
            <p14:sldId id="581"/>
            <p14:sldId id="582"/>
            <p14:sldId id="583"/>
            <p14:sldId id="584"/>
            <p14:sldId id="585"/>
            <p14:sldId id="5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68" autoAdjust="0"/>
    <p:restoredTop sz="94609" autoAdjust="0"/>
  </p:normalViewPr>
  <p:slideViewPr>
    <p:cSldViewPr>
      <p:cViewPr varScale="1">
        <p:scale>
          <a:sx n="75" d="100"/>
          <a:sy n="75"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p14="http://schemas.microsoft.com/office/powerpoint/2010/main" xmlns=""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p14="http://schemas.microsoft.com/office/powerpoint/2010/main" xmlns=""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32" cy="205"/>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5</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5</a:t>
            </a:r>
            <a:br>
              <a:rPr lang="en-US" sz="3200" dirty="0" smtClean="0"/>
            </a:br>
            <a:r>
              <a:rPr lang="en-US" sz="3200" dirty="0" smtClean="0"/>
              <a:t>Computer Hardware</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386134"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tretch>
            <a:fillRect/>
          </a:stretch>
        </p:blipFill>
        <p:spPr bwMode="auto">
          <a:xfrm>
            <a:off x="4561050" y="3232433"/>
            <a:ext cx="3771728" cy="1803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a:xfrm>
            <a:off x="838200" y="2362200"/>
            <a:ext cx="3662361" cy="3995757"/>
          </a:xfrm>
        </p:spPr>
        <p:txBody>
          <a:bodyPr>
            <a:normAutofit fontScale="77500" lnSpcReduction="20000"/>
          </a:bodyPr>
          <a:lstStyle/>
          <a:p>
            <a:pPr lvl="0"/>
            <a:r>
              <a:rPr lang="en-US" b="1" dirty="0" smtClean="0"/>
              <a:t>Ports and Buses (continued) </a:t>
            </a:r>
          </a:p>
          <a:p>
            <a:r>
              <a:rPr lang="en-US" dirty="0" smtClean="0"/>
              <a:t>One of the most common types of buses is the </a:t>
            </a:r>
            <a:r>
              <a:rPr lang="en-US" b="1" i="1" dirty="0" smtClean="0"/>
              <a:t>Universal Serial Bus (USB)</a:t>
            </a:r>
            <a:r>
              <a:rPr lang="en-US" dirty="0" smtClean="0"/>
              <a:t>, which you can use to connect 127 different devices to a single USB port.</a:t>
            </a:r>
          </a:p>
          <a:p>
            <a:r>
              <a:rPr lang="en-US" dirty="0" smtClean="0"/>
              <a:t>A </a:t>
            </a:r>
            <a:r>
              <a:rPr lang="en-US" b="1" i="1" dirty="0" smtClean="0"/>
              <a:t>USB hub</a:t>
            </a:r>
            <a:r>
              <a:rPr lang="en-US" dirty="0" smtClean="0"/>
              <a:t> is a device that contains a number of USB ports and plugs into a single USB port on a computer.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pic>
        <p:nvPicPr>
          <p:cNvPr id="6" name="Picture 5" descr="fig 5-3.JPG"/>
          <p:cNvPicPr>
            <a:picLocks noChangeAspect="1"/>
          </p:cNvPicPr>
          <p:nvPr/>
        </p:nvPicPr>
        <p:blipFill>
          <a:blip r:embed="rId4"/>
          <a:stretch>
            <a:fillRect/>
          </a:stretch>
        </p:blipFill>
        <p:spPr>
          <a:xfrm>
            <a:off x="5072066" y="2857496"/>
            <a:ext cx="923925" cy="285750"/>
          </a:xfrm>
          <a:prstGeom prst="rect">
            <a:avLst/>
          </a:prstGeom>
        </p:spPr>
      </p:pic>
    </p:spTree>
    <p:extLst>
      <p:ext uri="{BB962C8B-B14F-4D97-AF65-F5344CB8AC3E}">
        <p14:creationId xmlns:p14="http://schemas.microsoft.com/office/powerpoint/2010/main" xmlns="" val="75899701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p:txBody>
          <a:bodyPr>
            <a:normAutofit/>
          </a:bodyPr>
          <a:lstStyle/>
          <a:p>
            <a:r>
              <a:rPr lang="en-US" b="1" dirty="0" smtClean="0"/>
              <a:t>Ports and Buses (continued) </a:t>
            </a:r>
          </a:p>
          <a:p>
            <a:r>
              <a:rPr lang="en-US" dirty="0" smtClean="0"/>
              <a:t>Another type of bus is called </a:t>
            </a:r>
            <a:r>
              <a:rPr lang="en-US" b="1" i="1" dirty="0" smtClean="0"/>
              <a:t>FireWire</a:t>
            </a:r>
            <a:r>
              <a:rPr lang="en-US" dirty="0" smtClean="0"/>
              <a:t>, or </a:t>
            </a:r>
            <a:r>
              <a:rPr lang="en-US" b="1" i="1" dirty="0" smtClean="0"/>
              <a:t>IEEE 1394</a:t>
            </a:r>
            <a:r>
              <a:rPr lang="en-US" dirty="0" smtClean="0"/>
              <a:t>, which was developed by Apple as a high-speed method for connecting multimedia devices such as video cameras to a computer.</a:t>
            </a:r>
          </a:p>
          <a:p>
            <a:r>
              <a:rPr lang="en-US" dirty="0" smtClean="0"/>
              <a:t>A single FireWire port can accommodate many external devices.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spTree>
    <p:extLst>
      <p:ext uri="{BB962C8B-B14F-4D97-AF65-F5344CB8AC3E}">
        <p14:creationId xmlns:p14="http://schemas.microsoft.com/office/powerpoint/2010/main" xmlns="" val="120711809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Ports and Buses (continued) </a:t>
            </a:r>
          </a:p>
          <a:p>
            <a:r>
              <a:rPr lang="en-US" dirty="0" smtClean="0"/>
              <a:t>In addition to USB and FireWire ports, you might find the following types of ports on computing devices:</a:t>
            </a:r>
          </a:p>
          <a:p>
            <a:pPr lvl="1"/>
            <a:r>
              <a:rPr lang="en-US" i="1" dirty="0" smtClean="0"/>
              <a:t>Audio</a:t>
            </a:r>
            <a:r>
              <a:rPr lang="en-US" dirty="0" smtClean="0"/>
              <a:t>—Connects speakers, headphones, and microphones</a:t>
            </a:r>
          </a:p>
          <a:p>
            <a:pPr lvl="1"/>
            <a:r>
              <a:rPr lang="en-US" i="1" dirty="0" smtClean="0"/>
              <a:t>RJ-45</a:t>
            </a:r>
            <a:r>
              <a:rPr lang="en-US" dirty="0" smtClean="0"/>
              <a:t>—Connects the computer to a wired network using an Ethernet cable</a:t>
            </a:r>
          </a:p>
          <a:p>
            <a:pPr lvl="1"/>
            <a:r>
              <a:rPr lang="en-US" i="1" dirty="0" smtClean="0"/>
              <a:t>Video Graphics Array (VGA) and High-Definition Multimedia Interface (HDMI</a:t>
            </a:r>
            <a:r>
              <a:rPr lang="en-US" dirty="0" smtClean="0"/>
              <a:t>)—Standards for connecting display monitors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12</a:t>
            </a:fld>
            <a:endParaRPr lang="en-US" dirty="0"/>
          </a:p>
        </p:txBody>
      </p:sp>
    </p:spTree>
    <p:extLst>
      <p:ext uri="{BB962C8B-B14F-4D97-AF65-F5344CB8AC3E}">
        <p14:creationId xmlns:p14="http://schemas.microsoft.com/office/powerpoint/2010/main" xmlns="" val="3125744442"/>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Slide Number Placeholder 2"/>
          <p:cNvSpPr>
            <a:spLocks noGrp="1"/>
          </p:cNvSpPr>
          <p:nvPr>
            <p:ph type="sldNum" sz="quarter" idx="10"/>
          </p:nvPr>
        </p:nvSpPr>
        <p:spPr/>
        <p:txBody>
          <a:bodyPr/>
          <a:lstStyle/>
          <a:p>
            <a:pPr>
              <a:defRPr/>
            </a:pPr>
            <a:fld id="{676F7100-104C-4A80-A442-03FD46953C58}" type="slidenum">
              <a:rPr lang="en-US" smtClean="0"/>
              <a:pPr>
                <a:defRPr/>
              </a:pPr>
              <a:t>13</a:t>
            </a:fld>
            <a:endParaRPr lang="en-US" dirty="0"/>
          </a:p>
        </p:txBody>
      </p:sp>
      <p:pic>
        <p:nvPicPr>
          <p:cNvPr id="8194" name="Picture 2"/>
          <p:cNvPicPr>
            <a:picLocks noChangeAspect="1" noChangeArrowheads="1"/>
          </p:cNvPicPr>
          <p:nvPr/>
        </p:nvPicPr>
        <p:blipFill>
          <a:blip r:embed="rId3"/>
          <a:stretch>
            <a:fillRect/>
          </a:stretch>
        </p:blipFill>
        <p:spPr bwMode="auto">
          <a:xfrm>
            <a:off x="1788891" y="3308793"/>
            <a:ext cx="6167485" cy="2472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838201" y="2362200"/>
            <a:ext cx="7046167" cy="49073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Ports and Buses (continued) </a:t>
            </a:r>
          </a:p>
        </p:txBody>
      </p:sp>
      <p:pic>
        <p:nvPicPr>
          <p:cNvPr id="6" name="Picture 5" descr="fig 5-4.JPG"/>
          <p:cNvPicPr>
            <a:picLocks noChangeAspect="1"/>
          </p:cNvPicPr>
          <p:nvPr/>
        </p:nvPicPr>
        <p:blipFill>
          <a:blip r:embed="rId4"/>
          <a:stretch>
            <a:fillRect/>
          </a:stretch>
        </p:blipFill>
        <p:spPr>
          <a:xfrm>
            <a:off x="1928794" y="3000372"/>
            <a:ext cx="942975" cy="314325"/>
          </a:xfrm>
          <a:prstGeom prst="rect">
            <a:avLst/>
          </a:prstGeom>
        </p:spPr>
      </p:pic>
    </p:spTree>
    <p:extLst>
      <p:ext uri="{BB962C8B-B14F-4D97-AF65-F5344CB8AC3E}">
        <p14:creationId xmlns:p14="http://schemas.microsoft.com/office/powerpoint/2010/main" xmlns="" val="67930511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tretch>
            <a:fillRect/>
          </a:stretch>
        </p:blipFill>
        <p:spPr bwMode="auto">
          <a:xfrm>
            <a:off x="4757038" y="2996952"/>
            <a:ext cx="3882169" cy="25325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a:xfrm>
            <a:off x="838200" y="2362200"/>
            <a:ext cx="4019552" cy="4067196"/>
          </a:xfrm>
        </p:spPr>
        <p:txBody>
          <a:bodyPr>
            <a:normAutofit fontScale="85000" lnSpcReduction="20000"/>
          </a:bodyPr>
          <a:lstStyle/>
          <a:p>
            <a:r>
              <a:rPr lang="en-US" b="1" dirty="0" smtClean="0"/>
              <a:t>Expansion Cards</a:t>
            </a:r>
          </a:p>
          <a:p>
            <a:r>
              <a:rPr lang="en-US" dirty="0" smtClean="0"/>
              <a:t>Circuit boards called </a:t>
            </a:r>
            <a:r>
              <a:rPr lang="en-US" b="1" i="1" dirty="0" smtClean="0"/>
              <a:t>expansion cards </a:t>
            </a:r>
            <a:r>
              <a:rPr lang="en-US" dirty="0" smtClean="0"/>
              <a:t>or </a:t>
            </a:r>
            <a:r>
              <a:rPr lang="en-US" b="1" i="1" dirty="0" smtClean="0"/>
              <a:t>adapter cards</a:t>
            </a:r>
            <a:r>
              <a:rPr lang="en-US" dirty="0" smtClean="0"/>
              <a:t> can be plugged into expansion slots on the motherboard of a desktop or server computer.</a:t>
            </a:r>
          </a:p>
          <a:p>
            <a:r>
              <a:rPr lang="en-US" dirty="0" smtClean="0"/>
              <a:t>Expansion cards expand the capabilities of the computer or let you attach a peripheral device to the computer.</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pic>
        <p:nvPicPr>
          <p:cNvPr id="6" name="Picture 5" descr="fig 5-5.JPG"/>
          <p:cNvPicPr>
            <a:picLocks noChangeAspect="1"/>
          </p:cNvPicPr>
          <p:nvPr/>
        </p:nvPicPr>
        <p:blipFill>
          <a:blip r:embed="rId4"/>
          <a:stretch>
            <a:fillRect/>
          </a:stretch>
        </p:blipFill>
        <p:spPr>
          <a:xfrm>
            <a:off x="4786314" y="2643182"/>
            <a:ext cx="962025" cy="285750"/>
          </a:xfrm>
          <a:prstGeom prst="rect">
            <a:avLst/>
          </a:prstGeom>
        </p:spPr>
      </p:pic>
    </p:spTree>
    <p:extLst>
      <p:ext uri="{BB962C8B-B14F-4D97-AF65-F5344CB8AC3E}">
        <p14:creationId xmlns:p14="http://schemas.microsoft.com/office/powerpoint/2010/main" xmlns="" val="277437023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a:xfrm>
            <a:off x="838200" y="2362200"/>
            <a:ext cx="3805238" cy="3995758"/>
          </a:xfrm>
        </p:spPr>
        <p:txBody>
          <a:bodyPr>
            <a:normAutofit fontScale="92500" lnSpcReduction="20000"/>
          </a:bodyPr>
          <a:lstStyle/>
          <a:p>
            <a:r>
              <a:rPr lang="en-US" b="1" dirty="0" smtClean="0"/>
              <a:t>Expansion Cards (continued)</a:t>
            </a:r>
          </a:p>
          <a:p>
            <a:r>
              <a:rPr lang="en-US" dirty="0" smtClean="0"/>
              <a:t>Mobile computers use </a:t>
            </a:r>
            <a:r>
              <a:rPr lang="en-US" b="1" i="1" dirty="0" smtClean="0"/>
              <a:t>ExpressCard modules</a:t>
            </a:r>
            <a:r>
              <a:rPr lang="en-US" dirty="0" smtClean="0"/>
              <a:t> and </a:t>
            </a:r>
            <a:r>
              <a:rPr lang="en-US" b="1" i="1" dirty="0" smtClean="0"/>
              <a:t>USB adapters</a:t>
            </a:r>
            <a:r>
              <a:rPr lang="en-US" dirty="0" smtClean="0"/>
              <a:t>, which are smaller than expansion cards and are plugged into slots or ports that you access outside of the system unit.</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pic>
        <p:nvPicPr>
          <p:cNvPr id="10242" name="Picture 2"/>
          <p:cNvPicPr>
            <a:picLocks noChangeAspect="1" noChangeArrowheads="1"/>
          </p:cNvPicPr>
          <p:nvPr/>
        </p:nvPicPr>
        <p:blipFill>
          <a:blip r:embed="rId3"/>
          <a:stretch>
            <a:fillRect/>
          </a:stretch>
        </p:blipFill>
        <p:spPr bwMode="auto">
          <a:xfrm>
            <a:off x="4537684" y="2842398"/>
            <a:ext cx="3990975" cy="2201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6.JPG"/>
          <p:cNvPicPr>
            <a:picLocks noChangeAspect="1"/>
          </p:cNvPicPr>
          <p:nvPr/>
        </p:nvPicPr>
        <p:blipFill>
          <a:blip r:embed="rId4"/>
          <a:stretch>
            <a:fillRect/>
          </a:stretch>
        </p:blipFill>
        <p:spPr>
          <a:xfrm>
            <a:off x="5357818" y="2571744"/>
            <a:ext cx="962025" cy="323850"/>
          </a:xfrm>
          <a:prstGeom prst="rect">
            <a:avLst/>
          </a:prstGeom>
        </p:spPr>
      </p:pic>
    </p:spTree>
    <p:extLst>
      <p:ext uri="{BB962C8B-B14F-4D97-AF65-F5344CB8AC3E}">
        <p14:creationId xmlns:p14="http://schemas.microsoft.com/office/powerpoint/2010/main" xmlns="" val="197017209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Expansion Cards (continued)</a:t>
            </a:r>
          </a:p>
          <a:p>
            <a:r>
              <a:rPr lang="en-US" dirty="0" smtClean="0"/>
              <a:t>A USB adapter connects a computer with a USB port to a device that doesn’t have a USB plug, such as an older printer.</a:t>
            </a:r>
          </a:p>
          <a:p>
            <a:r>
              <a:rPr lang="en-US" dirty="0" smtClean="0"/>
              <a:t>USB adapters can be used to connect wireless devices, including mice and keyboards.</a:t>
            </a:r>
          </a:p>
          <a:p>
            <a:r>
              <a:rPr lang="en-US" dirty="0" smtClean="0"/>
              <a:t>The USB adapter is plugged into the computer and receives infrared waves from the wireless mouse; the adapter converts the waves into signals that move the onscreen pointer.</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16</a:t>
            </a:fld>
            <a:endParaRPr lang="en-US" dirty="0"/>
          </a:p>
        </p:txBody>
      </p:sp>
    </p:spTree>
    <p:extLst>
      <p:ext uri="{BB962C8B-B14F-4D97-AF65-F5344CB8AC3E}">
        <p14:creationId xmlns:p14="http://schemas.microsoft.com/office/powerpoint/2010/main" xmlns="" val="3280657659"/>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b="1" i="1" dirty="0" smtClean="0"/>
              <a:t>input device</a:t>
            </a:r>
            <a:r>
              <a:rPr lang="en-US" dirty="0" smtClean="0"/>
              <a:t> is a peripheral device you use to enter data and commands into a computer.</a:t>
            </a:r>
          </a:p>
          <a:p>
            <a:r>
              <a:rPr lang="en-US" dirty="0" smtClean="0"/>
              <a:t>An input device can be as simple as a keyboard or as sophisticated as equipment used for voice recognition.</a:t>
            </a:r>
          </a:p>
          <a:p>
            <a:r>
              <a:rPr lang="en-US" dirty="0" smtClean="0"/>
              <a:t>The type of input device you use is determined by the task you need to perform.</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spTree>
    <p:extLst>
      <p:ext uri="{BB962C8B-B14F-4D97-AF65-F5344CB8AC3E}">
        <p14:creationId xmlns:p14="http://schemas.microsoft.com/office/powerpoint/2010/main" xmlns="" val="263734707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a:xfrm>
            <a:off x="838200" y="2362200"/>
            <a:ext cx="3876676" cy="3995758"/>
          </a:xfrm>
        </p:spPr>
        <p:txBody>
          <a:bodyPr>
            <a:normAutofit fontScale="85000" lnSpcReduction="10000"/>
          </a:bodyPr>
          <a:lstStyle/>
          <a:p>
            <a:r>
              <a:rPr lang="en-US" b="1" dirty="0" smtClean="0"/>
              <a:t>Keyboards</a:t>
            </a:r>
          </a:p>
          <a:p>
            <a:r>
              <a:rPr lang="en-US" dirty="0" smtClean="0"/>
              <a:t>The keyboard is the most common input device for entering text and numbers into a computer.</a:t>
            </a:r>
          </a:p>
          <a:p>
            <a:r>
              <a:rPr lang="en-US" dirty="0" smtClean="0"/>
              <a:t>Keyboards can be built into the computer, attached using a cable, or connected using a wireless connection.</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pic>
        <p:nvPicPr>
          <p:cNvPr id="11266" name="Picture 2"/>
          <p:cNvPicPr>
            <a:picLocks noChangeAspect="1" noChangeArrowheads="1"/>
          </p:cNvPicPr>
          <p:nvPr/>
        </p:nvPicPr>
        <p:blipFill>
          <a:blip r:embed="rId3"/>
          <a:stretch>
            <a:fillRect/>
          </a:stretch>
        </p:blipFill>
        <p:spPr bwMode="auto">
          <a:xfrm>
            <a:off x="4625240" y="2482727"/>
            <a:ext cx="3456384" cy="1820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4"/>
          <a:stretch>
            <a:fillRect/>
          </a:stretch>
        </p:blipFill>
        <p:spPr bwMode="auto">
          <a:xfrm>
            <a:off x="5436096" y="4457214"/>
            <a:ext cx="2789544" cy="1758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5-7.JPG"/>
          <p:cNvPicPr>
            <a:picLocks noChangeAspect="1"/>
          </p:cNvPicPr>
          <p:nvPr/>
        </p:nvPicPr>
        <p:blipFill>
          <a:blip r:embed="rId5"/>
          <a:stretch>
            <a:fillRect/>
          </a:stretch>
        </p:blipFill>
        <p:spPr>
          <a:xfrm>
            <a:off x="7715272" y="3929066"/>
            <a:ext cx="933450" cy="314325"/>
          </a:xfrm>
          <a:prstGeom prst="rect">
            <a:avLst/>
          </a:prstGeom>
        </p:spPr>
      </p:pic>
      <p:pic>
        <p:nvPicPr>
          <p:cNvPr id="8" name="Picture 7" descr="fig 5-8.JPG"/>
          <p:cNvPicPr>
            <a:picLocks noChangeAspect="1"/>
          </p:cNvPicPr>
          <p:nvPr/>
        </p:nvPicPr>
        <p:blipFill>
          <a:blip r:embed="rId6"/>
          <a:stretch>
            <a:fillRect/>
          </a:stretch>
        </p:blipFill>
        <p:spPr>
          <a:xfrm>
            <a:off x="7858148" y="5929330"/>
            <a:ext cx="971550" cy="323850"/>
          </a:xfrm>
          <a:prstGeom prst="rect">
            <a:avLst/>
          </a:prstGeom>
        </p:spPr>
      </p:pic>
    </p:spTree>
    <p:extLst>
      <p:ext uri="{BB962C8B-B14F-4D97-AF65-F5344CB8AC3E}">
        <p14:creationId xmlns:p14="http://schemas.microsoft.com/office/powerpoint/2010/main" xmlns="" val="41066924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38201" y="2362200"/>
            <a:ext cx="7662890" cy="3995758"/>
          </a:xfrm>
        </p:spPr>
        <p:txBody>
          <a:bodyPr>
            <a:normAutofit fontScale="92500" lnSpcReduction="20000"/>
          </a:bodyPr>
          <a:lstStyle/>
          <a:p>
            <a:r>
              <a:rPr lang="en-US" b="1" dirty="0" smtClean="0"/>
              <a:t>Keyboards (continued)</a:t>
            </a:r>
          </a:p>
          <a:p>
            <a:r>
              <a:rPr lang="en-US" dirty="0" smtClean="0"/>
              <a:t>Other innovative keyboards include the following:</a:t>
            </a:r>
          </a:p>
          <a:p>
            <a:pPr lvl="1"/>
            <a:r>
              <a:rPr lang="en-US" i="1" dirty="0" smtClean="0"/>
              <a:t>Ergonomic—</a:t>
            </a:r>
            <a:r>
              <a:rPr lang="en-US" dirty="0" smtClean="0"/>
              <a:t>An </a:t>
            </a:r>
            <a:r>
              <a:rPr lang="en-US" b="1" i="1" dirty="0" smtClean="0"/>
              <a:t>ergonomic </a:t>
            </a:r>
            <a:r>
              <a:rPr lang="en-US" dirty="0" smtClean="0"/>
              <a:t>keyboard is designed to provide comfort and avoid stress or fatigue to your hands, wrists, and arms.</a:t>
            </a:r>
          </a:p>
          <a:p>
            <a:pPr lvl="1"/>
            <a:r>
              <a:rPr lang="en-US" i="1" dirty="0" smtClean="0"/>
              <a:t>Specialized—</a:t>
            </a:r>
            <a:r>
              <a:rPr lang="en-US" dirty="0" smtClean="0"/>
              <a:t>Some keyboards include specialized keys that represent specific items for input such as food orders, and are used in fast-food restaurants and other workplaces.</a:t>
            </a:r>
          </a:p>
          <a:p>
            <a:pPr lvl="1"/>
            <a:r>
              <a:rPr lang="en-US" i="1" dirty="0" smtClean="0"/>
              <a:t>Foldable or flexible—</a:t>
            </a:r>
            <a:r>
              <a:rPr lang="en-US" dirty="0" smtClean="0"/>
              <a:t>This easily transported keyboard is primarily used with mobile devices.</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p14="http://schemas.microsoft.com/office/powerpoint/2010/main" xmlns="" val="368665078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lnSpcReduction="10000"/>
          </a:bodyPr>
          <a:lstStyle/>
          <a:p>
            <a:r>
              <a:rPr lang="en-US" dirty="0" smtClean="0"/>
              <a:t>Describe how a computer represents data.</a:t>
            </a:r>
          </a:p>
          <a:p>
            <a:r>
              <a:rPr lang="en-US" dirty="0" smtClean="0"/>
              <a:t>Identify system components for input and output.</a:t>
            </a:r>
          </a:p>
          <a:p>
            <a:r>
              <a:rPr lang="en-US" dirty="0" smtClean="0"/>
              <a:t>Define input devices and explain how to use them.</a:t>
            </a:r>
          </a:p>
          <a:p>
            <a:r>
              <a:rPr lang="en-US" dirty="0" smtClean="0"/>
              <a:t>Define output devices and explain how to use them.</a:t>
            </a:r>
          </a:p>
          <a:p>
            <a:r>
              <a:rPr lang="en-US" dirty="0" smtClean="0"/>
              <a:t>Identify types of storage devices and media.</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p14="http://schemas.microsoft.com/office/powerpoint/2010/main" xmlns=""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Pointing Devices</a:t>
            </a:r>
          </a:p>
          <a:p>
            <a:r>
              <a:rPr lang="en-US" dirty="0" smtClean="0"/>
              <a:t>A </a:t>
            </a:r>
            <a:r>
              <a:rPr lang="en-US" b="1" i="1" dirty="0" smtClean="0"/>
              <a:t>pointing device</a:t>
            </a:r>
            <a:r>
              <a:rPr lang="en-US" dirty="0" smtClean="0"/>
              <a:t> is an input device you use to position the pointer on the screen.</a:t>
            </a:r>
          </a:p>
          <a:p>
            <a:r>
              <a:rPr lang="en-US" dirty="0" smtClean="0"/>
              <a:t>The pointer appears as an arrow, I-beam, or other shape.</a:t>
            </a:r>
          </a:p>
          <a:p>
            <a:r>
              <a:rPr lang="en-US" dirty="0" smtClean="0"/>
              <a:t>You use the pointer to select onscreen objects such as text, graphics, buttons, icons, and links.</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spTree>
    <p:extLst>
      <p:ext uri="{BB962C8B-B14F-4D97-AF65-F5344CB8AC3E}">
        <p14:creationId xmlns:p14="http://schemas.microsoft.com/office/powerpoint/2010/main" xmlns="" val="4149743031"/>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57224" y="2362201"/>
            <a:ext cx="7674001" cy="2209808"/>
          </a:xfrm>
        </p:spPr>
        <p:txBody>
          <a:bodyPr>
            <a:normAutofit lnSpcReduction="10000"/>
          </a:bodyPr>
          <a:lstStyle/>
          <a:p>
            <a:r>
              <a:rPr lang="en-US" b="1" dirty="0" smtClean="0"/>
              <a:t>Mice</a:t>
            </a:r>
          </a:p>
          <a:p>
            <a:r>
              <a:rPr lang="en-US" dirty="0" smtClean="0"/>
              <a:t>A </a:t>
            </a:r>
            <a:r>
              <a:rPr lang="en-US" b="1" i="1" dirty="0" smtClean="0"/>
              <a:t>mouse</a:t>
            </a:r>
            <a:r>
              <a:rPr lang="en-US" dirty="0" smtClean="0"/>
              <a:t> is a pointing device that fits comfortably in the palm of your hand.</a:t>
            </a:r>
          </a:p>
          <a:p>
            <a:r>
              <a:rPr lang="en-US" dirty="0" smtClean="0"/>
              <a:t>Popular types of mice are optical, wireless, and touch.</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pic>
        <p:nvPicPr>
          <p:cNvPr id="12290" name="Picture 2"/>
          <p:cNvPicPr>
            <a:picLocks noChangeAspect="1" noChangeArrowheads="1"/>
          </p:cNvPicPr>
          <p:nvPr/>
        </p:nvPicPr>
        <p:blipFill>
          <a:blip r:embed="rId3"/>
          <a:stretch>
            <a:fillRect/>
          </a:stretch>
        </p:blipFill>
        <p:spPr bwMode="auto">
          <a:xfrm>
            <a:off x="3143240" y="4475760"/>
            <a:ext cx="4879444" cy="1686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10.JPG"/>
          <p:cNvPicPr>
            <a:picLocks noChangeAspect="1"/>
          </p:cNvPicPr>
          <p:nvPr/>
        </p:nvPicPr>
        <p:blipFill>
          <a:blip r:embed="rId4"/>
          <a:stretch>
            <a:fillRect/>
          </a:stretch>
        </p:blipFill>
        <p:spPr>
          <a:xfrm>
            <a:off x="3143240" y="4286256"/>
            <a:ext cx="1038225" cy="285750"/>
          </a:xfrm>
          <a:prstGeom prst="rect">
            <a:avLst/>
          </a:prstGeom>
        </p:spPr>
      </p:pic>
    </p:spTree>
    <p:extLst>
      <p:ext uri="{BB962C8B-B14F-4D97-AF65-F5344CB8AC3E}">
        <p14:creationId xmlns:p14="http://schemas.microsoft.com/office/powerpoint/2010/main" xmlns="" val="382791464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11.JPG"/>
          <p:cNvPicPr>
            <a:picLocks noChangeAspect="1"/>
          </p:cNvPicPr>
          <p:nvPr/>
        </p:nvPicPr>
        <p:blipFill>
          <a:blip r:embed="rId3"/>
          <a:stretch>
            <a:fillRect/>
          </a:stretch>
        </p:blipFill>
        <p:spPr>
          <a:xfrm>
            <a:off x="6429388" y="4286256"/>
            <a:ext cx="990600" cy="333375"/>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57224" y="2362201"/>
            <a:ext cx="7674001" cy="2281246"/>
          </a:xfrm>
        </p:spPr>
        <p:txBody>
          <a:bodyPr>
            <a:normAutofit lnSpcReduction="10000"/>
          </a:bodyPr>
          <a:lstStyle/>
          <a:p>
            <a:r>
              <a:rPr lang="en-US" b="1" dirty="0" smtClean="0"/>
              <a:t>Touchpads</a:t>
            </a:r>
          </a:p>
          <a:p>
            <a:r>
              <a:rPr lang="en-US" dirty="0" smtClean="0"/>
              <a:t>A </a:t>
            </a:r>
            <a:r>
              <a:rPr lang="en-US" b="1" i="1" dirty="0" smtClean="0"/>
              <a:t>touchpad</a:t>
            </a:r>
            <a:r>
              <a:rPr lang="en-US" dirty="0" smtClean="0"/>
              <a:t> (also called a trackpad) is a touch-sensitive surface that can convert the motion and position of your fingers to a relative position on screen.</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pic>
        <p:nvPicPr>
          <p:cNvPr id="13314" name="Picture 2"/>
          <p:cNvPicPr>
            <a:picLocks noChangeAspect="1" noChangeArrowheads="1"/>
          </p:cNvPicPr>
          <p:nvPr/>
        </p:nvPicPr>
        <p:blipFill>
          <a:blip r:embed="rId4"/>
          <a:stretch>
            <a:fillRect/>
          </a:stretch>
        </p:blipFill>
        <p:spPr bwMode="auto">
          <a:xfrm>
            <a:off x="2294870" y="4586411"/>
            <a:ext cx="5229458" cy="1501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882351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Pointing Sticks</a:t>
            </a:r>
          </a:p>
          <a:p>
            <a:r>
              <a:rPr lang="en-US" dirty="0" smtClean="0"/>
              <a:t>A </a:t>
            </a:r>
            <a:r>
              <a:rPr lang="en-US" b="1" i="1" dirty="0" smtClean="0"/>
              <a:t>pointing stick</a:t>
            </a:r>
            <a:r>
              <a:rPr lang="en-US" dirty="0" smtClean="0"/>
              <a:t> is a pressure-sensitive device that resembles a pencil eraser.</a:t>
            </a:r>
          </a:p>
          <a:p>
            <a:r>
              <a:rPr lang="en-US" dirty="0" smtClean="0"/>
              <a:t>You move a pointing stick with your forefinger while using your thumb to press related keys.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pic>
        <p:nvPicPr>
          <p:cNvPr id="14338" name="Picture 2"/>
          <p:cNvPicPr>
            <a:picLocks noChangeAspect="1" noChangeArrowheads="1"/>
          </p:cNvPicPr>
          <p:nvPr/>
        </p:nvPicPr>
        <p:blipFill>
          <a:blip r:embed="rId3"/>
          <a:stretch>
            <a:fillRect/>
          </a:stretch>
        </p:blipFill>
        <p:spPr bwMode="auto">
          <a:xfrm>
            <a:off x="5010011" y="2924944"/>
            <a:ext cx="3260933"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12.JPG"/>
          <p:cNvPicPr>
            <a:picLocks noChangeAspect="1"/>
          </p:cNvPicPr>
          <p:nvPr/>
        </p:nvPicPr>
        <p:blipFill>
          <a:blip r:embed="rId4"/>
          <a:stretch>
            <a:fillRect/>
          </a:stretch>
        </p:blipFill>
        <p:spPr>
          <a:xfrm>
            <a:off x="4929190" y="2643182"/>
            <a:ext cx="1038225" cy="247650"/>
          </a:xfrm>
          <a:prstGeom prst="rect">
            <a:avLst/>
          </a:prstGeom>
        </p:spPr>
      </p:pic>
    </p:spTree>
    <p:extLst>
      <p:ext uri="{BB962C8B-B14F-4D97-AF65-F5344CB8AC3E}">
        <p14:creationId xmlns:p14="http://schemas.microsoft.com/office/powerpoint/2010/main" xmlns="" val="2348613973"/>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57224" y="2362200"/>
            <a:ext cx="7786742" cy="2138369"/>
          </a:xfrm>
        </p:spPr>
        <p:txBody>
          <a:bodyPr>
            <a:normAutofit fontScale="92500" lnSpcReduction="10000"/>
          </a:bodyPr>
          <a:lstStyle/>
          <a:p>
            <a:r>
              <a:rPr lang="en-US" b="1" dirty="0" smtClean="0"/>
              <a:t>Track Balls</a:t>
            </a:r>
          </a:p>
          <a:p>
            <a:r>
              <a:rPr lang="en-US" dirty="0" smtClean="0"/>
              <a:t>A </a:t>
            </a:r>
            <a:r>
              <a:rPr lang="en-US" b="1" i="1" dirty="0" smtClean="0"/>
              <a:t>trackball </a:t>
            </a:r>
            <a:r>
              <a:rPr lang="en-US" dirty="0" smtClean="0"/>
              <a:t>is a pointing device that works like a mouse with a ball on top of the device.</a:t>
            </a:r>
          </a:p>
          <a:p>
            <a:r>
              <a:rPr lang="en-US" dirty="0" smtClean="0"/>
              <a:t>You use your thumb and fingers to manipulate the ball, which controls the pointer on the screen.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24</a:t>
            </a:fld>
            <a:endParaRPr lang="en-US" dirty="0"/>
          </a:p>
        </p:txBody>
      </p:sp>
      <p:pic>
        <p:nvPicPr>
          <p:cNvPr id="15362" name="Picture 2"/>
          <p:cNvPicPr>
            <a:picLocks noChangeAspect="1" noChangeArrowheads="1"/>
          </p:cNvPicPr>
          <p:nvPr/>
        </p:nvPicPr>
        <p:blipFill>
          <a:blip r:embed="rId3"/>
          <a:stretch>
            <a:fillRect/>
          </a:stretch>
        </p:blipFill>
        <p:spPr bwMode="auto">
          <a:xfrm>
            <a:off x="2500298" y="4447256"/>
            <a:ext cx="4457700" cy="176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13.JPG"/>
          <p:cNvPicPr>
            <a:picLocks noChangeAspect="1"/>
          </p:cNvPicPr>
          <p:nvPr/>
        </p:nvPicPr>
        <p:blipFill>
          <a:blip r:embed="rId4"/>
          <a:stretch>
            <a:fillRect/>
          </a:stretch>
        </p:blipFill>
        <p:spPr>
          <a:xfrm>
            <a:off x="1500166" y="4429132"/>
            <a:ext cx="1047750" cy="323850"/>
          </a:xfrm>
          <a:prstGeom prst="rect">
            <a:avLst/>
          </a:prstGeom>
        </p:spPr>
      </p:pic>
    </p:spTree>
    <p:extLst>
      <p:ext uri="{BB962C8B-B14F-4D97-AF65-F5344CB8AC3E}">
        <p14:creationId xmlns:p14="http://schemas.microsoft.com/office/powerpoint/2010/main" xmlns="" val="129068860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57224" y="2362201"/>
            <a:ext cx="7674001" cy="1995494"/>
          </a:xfrm>
        </p:spPr>
        <p:txBody>
          <a:bodyPr>
            <a:normAutofit fontScale="92500" lnSpcReduction="10000"/>
          </a:bodyPr>
          <a:lstStyle/>
          <a:p>
            <a:r>
              <a:rPr lang="en-US" b="1" dirty="0" smtClean="0"/>
              <a:t>Touchscreens</a:t>
            </a:r>
          </a:p>
          <a:p>
            <a:r>
              <a:rPr lang="en-US" dirty="0" smtClean="0"/>
              <a:t>Many mobile computers use touchscreens, which have a touch-sensitive surface that overlays the screen and responds to the electrical impulses in your fingertips.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25</a:t>
            </a:fld>
            <a:endParaRPr lang="en-US" dirty="0"/>
          </a:p>
        </p:txBody>
      </p:sp>
      <p:pic>
        <p:nvPicPr>
          <p:cNvPr id="16386" name="Picture 2"/>
          <p:cNvPicPr>
            <a:picLocks noChangeAspect="1" noChangeArrowheads="1"/>
          </p:cNvPicPr>
          <p:nvPr/>
        </p:nvPicPr>
        <p:blipFill>
          <a:blip r:embed="rId3"/>
          <a:stretch>
            <a:fillRect/>
          </a:stretch>
        </p:blipFill>
        <p:spPr bwMode="auto">
          <a:xfrm>
            <a:off x="2285984" y="4396682"/>
            <a:ext cx="4662850" cy="1920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16.JPG"/>
          <p:cNvPicPr>
            <a:picLocks noChangeAspect="1"/>
          </p:cNvPicPr>
          <p:nvPr/>
        </p:nvPicPr>
        <p:blipFill>
          <a:blip r:embed="rId4"/>
          <a:stretch>
            <a:fillRect/>
          </a:stretch>
        </p:blipFill>
        <p:spPr>
          <a:xfrm>
            <a:off x="1142976" y="4500570"/>
            <a:ext cx="1009650" cy="314325"/>
          </a:xfrm>
          <a:prstGeom prst="rect">
            <a:avLst/>
          </a:prstGeom>
        </p:spPr>
      </p:pic>
    </p:spTree>
    <p:extLst>
      <p:ext uri="{BB962C8B-B14F-4D97-AF65-F5344CB8AC3E}">
        <p14:creationId xmlns:p14="http://schemas.microsoft.com/office/powerpoint/2010/main" xmlns="" val="3240220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17.JPG"/>
          <p:cNvPicPr>
            <a:picLocks noChangeAspect="1"/>
          </p:cNvPicPr>
          <p:nvPr/>
        </p:nvPicPr>
        <p:blipFill>
          <a:blip r:embed="rId3"/>
          <a:stretch>
            <a:fillRect/>
          </a:stretch>
        </p:blipFill>
        <p:spPr>
          <a:xfrm>
            <a:off x="4643438" y="2500306"/>
            <a:ext cx="1019175" cy="304800"/>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Digital Pens </a:t>
            </a:r>
          </a:p>
          <a:p>
            <a:r>
              <a:rPr lang="en-US" dirty="0" smtClean="0"/>
              <a:t>A </a:t>
            </a:r>
            <a:r>
              <a:rPr lang="en-US" b="1" i="1" dirty="0" smtClean="0"/>
              <a:t>stylus</a:t>
            </a:r>
            <a:r>
              <a:rPr lang="en-US" dirty="0" smtClean="0"/>
              <a:t> is a pen-like writing instrument that works with touchscreens.</a:t>
            </a:r>
          </a:p>
          <a:p>
            <a:r>
              <a:rPr lang="en-US" dirty="0" smtClean="0"/>
              <a:t>You use a stylus for precise touch input by writing, drawing, or tapping on a screen.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26</a:t>
            </a:fld>
            <a:endParaRPr lang="en-US" dirty="0"/>
          </a:p>
        </p:txBody>
      </p:sp>
      <p:pic>
        <p:nvPicPr>
          <p:cNvPr id="17410" name="Picture 2"/>
          <p:cNvPicPr>
            <a:picLocks noChangeAspect="1" noChangeArrowheads="1"/>
          </p:cNvPicPr>
          <p:nvPr/>
        </p:nvPicPr>
        <p:blipFill>
          <a:blip r:embed="rId4"/>
          <a:stretch>
            <a:fillRect/>
          </a:stretch>
        </p:blipFill>
        <p:spPr bwMode="auto">
          <a:xfrm>
            <a:off x="4644008" y="2718297"/>
            <a:ext cx="3469254" cy="2429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1798872"/>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18.JPG"/>
          <p:cNvPicPr>
            <a:picLocks noChangeAspect="1"/>
          </p:cNvPicPr>
          <p:nvPr/>
        </p:nvPicPr>
        <p:blipFill>
          <a:blip r:embed="rId3"/>
          <a:stretch>
            <a:fillRect/>
          </a:stretch>
        </p:blipFill>
        <p:spPr>
          <a:xfrm>
            <a:off x="5286380" y="2500306"/>
            <a:ext cx="1028700" cy="295275"/>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a:xfrm>
            <a:off x="838200" y="2362200"/>
            <a:ext cx="3876676" cy="3924320"/>
          </a:xfrm>
        </p:spPr>
        <p:txBody>
          <a:bodyPr>
            <a:normAutofit fontScale="85000" lnSpcReduction="10000"/>
          </a:bodyPr>
          <a:lstStyle/>
          <a:p>
            <a:r>
              <a:rPr lang="en-US" b="1" dirty="0" smtClean="0"/>
              <a:t>Audio Input Devices</a:t>
            </a:r>
          </a:p>
          <a:p>
            <a:r>
              <a:rPr lang="en-US" b="1" i="1" dirty="0" smtClean="0"/>
              <a:t>Audio input </a:t>
            </a:r>
            <a:r>
              <a:rPr lang="en-US" dirty="0" smtClean="0"/>
              <a:t>is sound entered into a computer, and includes speech, sound effects, and music.</a:t>
            </a:r>
          </a:p>
          <a:p>
            <a:r>
              <a:rPr lang="en-US" dirty="0" smtClean="0"/>
              <a:t>Mobile phones and hands-free navigation systems in motor vehicles use voice-recognition systems.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27</a:t>
            </a:fld>
            <a:endParaRPr lang="en-US" dirty="0"/>
          </a:p>
        </p:txBody>
      </p:sp>
      <p:pic>
        <p:nvPicPr>
          <p:cNvPr id="18434" name="Picture 2"/>
          <p:cNvPicPr>
            <a:picLocks noChangeAspect="1" noChangeArrowheads="1"/>
          </p:cNvPicPr>
          <p:nvPr/>
        </p:nvPicPr>
        <p:blipFill>
          <a:blip r:embed="rId4"/>
          <a:stretch>
            <a:fillRect/>
          </a:stretch>
        </p:blipFill>
        <p:spPr bwMode="auto">
          <a:xfrm>
            <a:off x="5286380" y="2714620"/>
            <a:ext cx="2118852" cy="3286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574989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19.JPG"/>
          <p:cNvPicPr>
            <a:picLocks noChangeAspect="1"/>
          </p:cNvPicPr>
          <p:nvPr/>
        </p:nvPicPr>
        <p:blipFill>
          <a:blip r:embed="rId3"/>
          <a:stretch>
            <a:fillRect/>
          </a:stretch>
        </p:blipFill>
        <p:spPr>
          <a:xfrm>
            <a:off x="4929190" y="2928934"/>
            <a:ext cx="1057275" cy="304800"/>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a:xfrm>
            <a:off x="838200" y="2362200"/>
            <a:ext cx="4090990" cy="3995758"/>
          </a:xfrm>
        </p:spPr>
        <p:txBody>
          <a:bodyPr>
            <a:normAutofit fontScale="77500" lnSpcReduction="20000"/>
          </a:bodyPr>
          <a:lstStyle/>
          <a:p>
            <a:r>
              <a:rPr lang="en-US" b="1" dirty="0" smtClean="0"/>
              <a:t>Video Input Devices</a:t>
            </a:r>
          </a:p>
          <a:p>
            <a:r>
              <a:rPr lang="en-US" dirty="0" smtClean="0"/>
              <a:t>When you capture still or moving images with a digital camera, they are stored digitally in the camera as </a:t>
            </a:r>
            <a:r>
              <a:rPr lang="en-US" b="1" i="1" dirty="0" smtClean="0"/>
              <a:t>video input </a:t>
            </a:r>
            <a:r>
              <a:rPr lang="en-US" dirty="0" smtClean="0"/>
              <a:t>to the device.</a:t>
            </a:r>
          </a:p>
          <a:p>
            <a:r>
              <a:rPr lang="en-US" dirty="0" smtClean="0"/>
              <a:t>A PC video camera or Webcam is a type of </a:t>
            </a:r>
            <a:r>
              <a:rPr lang="en-US" b="1" i="1" dirty="0" smtClean="0"/>
              <a:t>digital video (DV) camera</a:t>
            </a:r>
            <a:r>
              <a:rPr lang="en-US" dirty="0" smtClean="0"/>
              <a:t> you can use to send live images over the Internet, participate in video telephone calls, and send e-mail messages with video attachments.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28</a:t>
            </a:fld>
            <a:endParaRPr lang="en-US" dirty="0"/>
          </a:p>
        </p:txBody>
      </p:sp>
      <p:pic>
        <p:nvPicPr>
          <p:cNvPr id="19458" name="Picture 2"/>
          <p:cNvPicPr>
            <a:picLocks noChangeAspect="1" noChangeArrowheads="1"/>
          </p:cNvPicPr>
          <p:nvPr/>
        </p:nvPicPr>
        <p:blipFill>
          <a:blip r:embed="rId4"/>
          <a:stretch>
            <a:fillRect/>
          </a:stretch>
        </p:blipFill>
        <p:spPr bwMode="auto">
          <a:xfrm>
            <a:off x="4950355" y="3143248"/>
            <a:ext cx="3143767" cy="1731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7367473"/>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20.JPG"/>
          <p:cNvPicPr>
            <a:picLocks noChangeAspect="1"/>
          </p:cNvPicPr>
          <p:nvPr/>
        </p:nvPicPr>
        <p:blipFill>
          <a:blip r:embed="rId3"/>
          <a:stretch>
            <a:fillRect/>
          </a:stretch>
        </p:blipFill>
        <p:spPr>
          <a:xfrm>
            <a:off x="5000628" y="2857496"/>
            <a:ext cx="1066800" cy="295275"/>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sz="half" idx="1"/>
          </p:nvPr>
        </p:nvSpPr>
        <p:spPr>
          <a:xfrm>
            <a:off x="838200" y="2362200"/>
            <a:ext cx="4019552" cy="3995758"/>
          </a:xfrm>
        </p:spPr>
        <p:txBody>
          <a:bodyPr>
            <a:normAutofit fontScale="77500" lnSpcReduction="20000"/>
          </a:bodyPr>
          <a:lstStyle/>
          <a:p>
            <a:r>
              <a:rPr lang="en-US" b="1" dirty="0" smtClean="0"/>
              <a:t>Specialized Input Devices</a:t>
            </a:r>
          </a:p>
          <a:p>
            <a:r>
              <a:rPr lang="en-US" dirty="0" smtClean="0"/>
              <a:t>Other input devices are used for specialized applications.</a:t>
            </a:r>
          </a:p>
          <a:p>
            <a:r>
              <a:rPr lang="en-US" b="1" dirty="0" smtClean="0"/>
              <a:t>Game Controllers</a:t>
            </a:r>
          </a:p>
          <a:p>
            <a:r>
              <a:rPr lang="en-US" dirty="0" smtClean="0"/>
              <a:t>The joystick and wheel are types of pointing devices you use when playing games, or as adaptive equipment when you need an alternative to a mouse.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pic>
        <p:nvPicPr>
          <p:cNvPr id="20482" name="Picture 2"/>
          <p:cNvPicPr>
            <a:picLocks noChangeAspect="1" noChangeArrowheads="1"/>
          </p:cNvPicPr>
          <p:nvPr/>
        </p:nvPicPr>
        <p:blipFill>
          <a:blip r:embed="rId4"/>
          <a:stretch>
            <a:fillRect/>
          </a:stretch>
        </p:blipFill>
        <p:spPr bwMode="auto">
          <a:xfrm>
            <a:off x="5000628" y="3071810"/>
            <a:ext cx="3408742" cy="2071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3144137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fontScale="92500" lnSpcReduction="10000"/>
          </a:bodyPr>
          <a:lstStyle/>
          <a:p>
            <a:r>
              <a:rPr lang="en-US" dirty="0" smtClean="0"/>
              <a:t>access time</a:t>
            </a:r>
          </a:p>
          <a:p>
            <a:r>
              <a:rPr lang="en-US" dirty="0" smtClean="0"/>
              <a:t>aspect ratio</a:t>
            </a:r>
          </a:p>
          <a:p>
            <a:r>
              <a:rPr lang="en-US" dirty="0" smtClean="0"/>
              <a:t>binary</a:t>
            </a:r>
          </a:p>
          <a:p>
            <a:r>
              <a:rPr lang="en-US" dirty="0" smtClean="0"/>
              <a:t>biometrics</a:t>
            </a:r>
          </a:p>
          <a:p>
            <a:r>
              <a:rPr lang="en-US" dirty="0" smtClean="0"/>
              <a:t>bit</a:t>
            </a:r>
          </a:p>
          <a:p>
            <a:r>
              <a:rPr lang="en-US" dirty="0" smtClean="0"/>
              <a:t>bus</a:t>
            </a:r>
          </a:p>
          <a:p>
            <a:r>
              <a:rPr lang="en-US" dirty="0" smtClean="0"/>
              <a:t>data transfer rate</a:t>
            </a:r>
          </a:p>
          <a:p>
            <a:r>
              <a:rPr lang="en-US" dirty="0"/>
              <a:t>direct-access </a:t>
            </a:r>
            <a:r>
              <a:rPr lang="en-US" dirty="0" smtClean="0"/>
              <a:t>storage</a:t>
            </a:r>
          </a:p>
          <a:p>
            <a:endParaRPr lang="en-US" dirty="0" smtClean="0"/>
          </a:p>
        </p:txBody>
      </p:sp>
      <p:sp>
        <p:nvSpPr>
          <p:cNvPr id="20486" name="Rectangle 4"/>
          <p:cNvSpPr>
            <a:spLocks noGrp="1" noChangeArrowheads="1"/>
          </p:cNvSpPr>
          <p:nvPr>
            <p:ph sz="half" idx="2"/>
          </p:nvPr>
        </p:nvSpPr>
        <p:spPr/>
        <p:txBody>
          <a:bodyPr>
            <a:normAutofit fontScale="92500"/>
          </a:bodyPr>
          <a:lstStyle/>
          <a:p>
            <a:r>
              <a:rPr lang="en-US" dirty="0" smtClean="0"/>
              <a:t>ergonomic</a:t>
            </a:r>
          </a:p>
          <a:p>
            <a:r>
              <a:rPr lang="en-US" dirty="0" smtClean="0"/>
              <a:t>expansion card</a:t>
            </a:r>
          </a:p>
          <a:p>
            <a:r>
              <a:rPr lang="en-US" dirty="0" smtClean="0"/>
              <a:t>FireWire (IEEE 1394)</a:t>
            </a:r>
          </a:p>
          <a:p>
            <a:r>
              <a:rPr lang="en-US" dirty="0" smtClean="0"/>
              <a:t>hard drive</a:t>
            </a:r>
          </a:p>
          <a:p>
            <a:r>
              <a:rPr lang="en-US" dirty="0" smtClean="0"/>
              <a:t>liquid crystal display (LCD)</a:t>
            </a:r>
          </a:p>
          <a:p>
            <a:r>
              <a:rPr lang="en-US" dirty="0" smtClean="0"/>
              <a:t>optical storage device</a:t>
            </a:r>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57224" y="2362200"/>
            <a:ext cx="7715304" cy="2424121"/>
          </a:xfrm>
        </p:spPr>
        <p:txBody>
          <a:bodyPr>
            <a:normAutofit fontScale="92500" lnSpcReduction="10000"/>
          </a:bodyPr>
          <a:lstStyle/>
          <a:p>
            <a:r>
              <a:rPr lang="en-US" b="1" dirty="0" smtClean="0"/>
              <a:t>Scanners</a:t>
            </a:r>
          </a:p>
          <a:p>
            <a:r>
              <a:rPr lang="en-US" b="1" i="1" dirty="0" smtClean="0"/>
              <a:t>Scanners </a:t>
            </a:r>
            <a:r>
              <a:rPr lang="en-US" dirty="0" smtClean="0"/>
              <a:t>are devices that can change images into codes that the computer accepts as input.</a:t>
            </a:r>
          </a:p>
          <a:p>
            <a:r>
              <a:rPr lang="en-US" dirty="0" smtClean="0"/>
              <a:t>The quality of a scanner is measured by pixels per inch (ppi); the higher the ppi number, the better the input image.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30</a:t>
            </a:fld>
            <a:endParaRPr lang="en-US" dirty="0"/>
          </a:p>
        </p:txBody>
      </p:sp>
      <p:pic>
        <p:nvPicPr>
          <p:cNvPr id="21506" name="Picture 2"/>
          <p:cNvPicPr>
            <a:picLocks noChangeAspect="1" noChangeArrowheads="1"/>
          </p:cNvPicPr>
          <p:nvPr/>
        </p:nvPicPr>
        <p:blipFill>
          <a:blip r:embed="rId3"/>
          <a:stretch>
            <a:fillRect/>
          </a:stretch>
        </p:blipFill>
        <p:spPr bwMode="auto">
          <a:xfrm>
            <a:off x="2723593" y="4714884"/>
            <a:ext cx="4161838" cy="1633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21.JPG"/>
          <p:cNvPicPr>
            <a:picLocks noChangeAspect="1"/>
          </p:cNvPicPr>
          <p:nvPr/>
        </p:nvPicPr>
        <p:blipFill>
          <a:blip r:embed="rId4"/>
          <a:stretch>
            <a:fillRect/>
          </a:stretch>
        </p:blipFill>
        <p:spPr>
          <a:xfrm>
            <a:off x="1857356" y="4857760"/>
            <a:ext cx="1019175" cy="295275"/>
          </a:xfrm>
          <a:prstGeom prst="rect">
            <a:avLst/>
          </a:prstGeom>
        </p:spPr>
      </p:pic>
    </p:spTree>
    <p:extLst>
      <p:ext uri="{BB962C8B-B14F-4D97-AF65-F5344CB8AC3E}">
        <p14:creationId xmlns:p14="http://schemas.microsoft.com/office/powerpoint/2010/main" xmlns="" val="180713900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a:xfrm>
            <a:off x="838200" y="2362200"/>
            <a:ext cx="7734328" cy="3852882"/>
          </a:xfrm>
        </p:spPr>
        <p:txBody>
          <a:bodyPr>
            <a:normAutofit fontScale="85000" lnSpcReduction="10000"/>
          </a:bodyPr>
          <a:lstStyle/>
          <a:p>
            <a:r>
              <a:rPr lang="en-US" b="1" dirty="0" smtClean="0"/>
              <a:t>Scanners (continued)</a:t>
            </a:r>
          </a:p>
          <a:p>
            <a:r>
              <a:rPr lang="en-US" dirty="0" smtClean="0"/>
              <a:t>Types of scanners:</a:t>
            </a:r>
          </a:p>
          <a:p>
            <a:pPr lvl="1"/>
            <a:r>
              <a:rPr lang="en-US" i="1" dirty="0" smtClean="0"/>
              <a:t>Flat-bed scanners</a:t>
            </a:r>
            <a:r>
              <a:rPr lang="en-US" dirty="0" smtClean="0"/>
              <a:t>—These devices convert printed documents and images into an electronic object that you can store in a computer’s memory.</a:t>
            </a:r>
          </a:p>
          <a:p>
            <a:pPr lvl="1"/>
            <a:r>
              <a:rPr lang="en-US" i="1" dirty="0" smtClean="0"/>
              <a:t>Bar code scanners</a:t>
            </a:r>
            <a:r>
              <a:rPr lang="en-US" dirty="0" smtClean="0"/>
              <a:t>—A </a:t>
            </a:r>
            <a:r>
              <a:rPr lang="en-US" b="1" i="1" dirty="0" smtClean="0"/>
              <a:t>bar code</a:t>
            </a:r>
            <a:r>
              <a:rPr lang="en-US" dirty="0" smtClean="0"/>
              <a:t> is a matrix or series of lines with varying widths and heights that represent letters and numbers.</a:t>
            </a:r>
          </a:p>
          <a:p>
            <a:pPr lvl="1"/>
            <a:r>
              <a:rPr lang="en-US" i="1" dirty="0" smtClean="0"/>
              <a:t>Radio frequency identification (RFID) readers</a:t>
            </a:r>
            <a:r>
              <a:rPr lang="en-US" dirty="0" smtClean="0"/>
              <a:t>—</a:t>
            </a:r>
            <a:r>
              <a:rPr lang="en-US" b="1" i="1" dirty="0" smtClean="0"/>
              <a:t>RFID readers </a:t>
            </a:r>
            <a:r>
              <a:rPr lang="en-US" dirty="0" smtClean="0"/>
              <a:t>scan the codes stored in an </a:t>
            </a:r>
            <a:r>
              <a:rPr lang="en-US" b="1" i="1" dirty="0" smtClean="0"/>
              <a:t>RFID tag</a:t>
            </a:r>
            <a:r>
              <a:rPr lang="en-US" dirty="0" smtClean="0"/>
              <a:t>, a tiny chip with a radio antenna that can be attached to almost anything. RFID readers can scan many tags at once.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31</a:t>
            </a:fld>
            <a:endParaRPr lang="en-US" dirty="0"/>
          </a:p>
        </p:txBody>
      </p:sp>
    </p:spTree>
    <p:extLst>
      <p:ext uri="{BB962C8B-B14F-4D97-AF65-F5344CB8AC3E}">
        <p14:creationId xmlns:p14="http://schemas.microsoft.com/office/powerpoint/2010/main" xmlns="" val="2707968962"/>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p:txBody>
          <a:bodyPr>
            <a:normAutofit/>
          </a:bodyPr>
          <a:lstStyle/>
          <a:p>
            <a:r>
              <a:rPr lang="en-US" b="1" dirty="0" smtClean="0"/>
              <a:t>Scanners (continued)</a:t>
            </a:r>
          </a:p>
          <a:p>
            <a:pPr lvl="1"/>
            <a:r>
              <a:rPr lang="en-US" i="1" dirty="0" smtClean="0"/>
              <a:t>Magnetic scanners</a:t>
            </a:r>
            <a:r>
              <a:rPr lang="en-US" dirty="0" smtClean="0"/>
              <a:t>—These devices read encoded information on credit cards. The magnetic strip on the back of each card contains the user’s encoded account number.</a:t>
            </a:r>
          </a:p>
          <a:p>
            <a:pPr lvl="1"/>
            <a:r>
              <a:rPr lang="en-US" i="1" dirty="0" smtClean="0"/>
              <a:t>Wireless scanners</a:t>
            </a:r>
            <a:r>
              <a:rPr lang="en-US" dirty="0" smtClean="0"/>
              <a:t>—These scanners use Bluetooth wireless technology to scan bar code data, such as from a hospital bracelet, and transmit it to a computer.</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32</a:t>
            </a:fld>
            <a:endParaRPr lang="en-US" dirty="0"/>
          </a:p>
        </p:txBody>
      </p:sp>
    </p:spTree>
    <p:extLst>
      <p:ext uri="{BB962C8B-B14F-4D97-AF65-F5344CB8AC3E}">
        <p14:creationId xmlns:p14="http://schemas.microsoft.com/office/powerpoint/2010/main" xmlns="" val="340384081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p:txBody>
          <a:bodyPr>
            <a:normAutofit/>
          </a:bodyPr>
          <a:lstStyle/>
          <a:p>
            <a:r>
              <a:rPr lang="en-US" b="1" dirty="0" smtClean="0"/>
              <a:t>Scanners (continued)</a:t>
            </a:r>
          </a:p>
          <a:p>
            <a:pPr lvl="1"/>
            <a:r>
              <a:rPr lang="en-US" i="1" dirty="0" smtClean="0"/>
              <a:t>Optical character recognition (OCR) and optical mark recognition (OMR)</a:t>
            </a:r>
            <a:r>
              <a:rPr lang="en-US" dirty="0" smtClean="0"/>
              <a:t>—These devices use a light source to read characters, marks, and codes; the data is then converted into a digital format. Banks use OCR technology to scan checks. Commonly known as Scantrons, schools and other organizations use OMR for testing purposes.</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33</a:t>
            </a:fld>
            <a:endParaRPr lang="en-US" dirty="0"/>
          </a:p>
        </p:txBody>
      </p:sp>
    </p:spTree>
    <p:extLst>
      <p:ext uri="{BB962C8B-B14F-4D97-AF65-F5344CB8AC3E}">
        <p14:creationId xmlns:p14="http://schemas.microsoft.com/office/powerpoint/2010/main" xmlns="" val="315737739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 5-23.JPG"/>
          <p:cNvPicPr>
            <a:picLocks noChangeAspect="1"/>
          </p:cNvPicPr>
          <p:nvPr/>
        </p:nvPicPr>
        <p:blipFill>
          <a:blip r:embed="rId3"/>
          <a:stretch>
            <a:fillRect/>
          </a:stretch>
        </p:blipFill>
        <p:spPr>
          <a:xfrm>
            <a:off x="7358082" y="4000504"/>
            <a:ext cx="1095375" cy="323850"/>
          </a:xfrm>
          <a:prstGeom prst="rect">
            <a:avLst/>
          </a:prstGeom>
        </p:spPr>
      </p:pic>
      <p:sp>
        <p:nvSpPr>
          <p:cNvPr id="2" name="Title 1"/>
          <p:cNvSpPr>
            <a:spLocks noGrp="1"/>
          </p:cNvSpPr>
          <p:nvPr>
            <p:ph type="title"/>
          </p:nvPr>
        </p:nvSpPr>
        <p:spPr/>
        <p:txBody>
          <a:bodyPr/>
          <a:lstStyle/>
          <a:p>
            <a:r>
              <a:rPr lang="en-US" dirty="0" smtClean="0"/>
              <a:t>Using Input Devices (continued)</a:t>
            </a:r>
            <a:endParaRPr lang="en-US" dirty="0"/>
          </a:p>
        </p:txBody>
      </p:sp>
      <p:sp>
        <p:nvSpPr>
          <p:cNvPr id="3" name="Content Placeholder 2"/>
          <p:cNvSpPr>
            <a:spLocks noGrp="1"/>
          </p:cNvSpPr>
          <p:nvPr>
            <p:ph idx="1"/>
          </p:nvPr>
        </p:nvSpPr>
        <p:spPr/>
        <p:txBody>
          <a:bodyPr>
            <a:normAutofit/>
          </a:bodyPr>
          <a:lstStyle/>
          <a:p>
            <a:r>
              <a:rPr lang="en-US" b="1" dirty="0" smtClean="0"/>
              <a:t>Biometric Devices</a:t>
            </a:r>
          </a:p>
          <a:p>
            <a:r>
              <a:rPr lang="en-US" b="1" i="1" dirty="0" smtClean="0"/>
              <a:t>Biometrics </a:t>
            </a:r>
            <a:r>
              <a:rPr lang="en-US" dirty="0" smtClean="0"/>
              <a:t>is a security technique using automated methods of recognizing a person based on a physical characteristic.</a:t>
            </a:r>
            <a:endParaRPr lang="en-US" b="1"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34</a:t>
            </a:fld>
            <a:endParaRPr lang="en-US" dirty="0"/>
          </a:p>
        </p:txBody>
      </p:sp>
      <p:pic>
        <p:nvPicPr>
          <p:cNvPr id="22530" name="Picture 2"/>
          <p:cNvPicPr>
            <a:picLocks noChangeAspect="1" noChangeArrowheads="1"/>
          </p:cNvPicPr>
          <p:nvPr/>
        </p:nvPicPr>
        <p:blipFill>
          <a:blip r:embed="rId4"/>
          <a:stretch>
            <a:fillRect/>
          </a:stretch>
        </p:blipFill>
        <p:spPr bwMode="auto">
          <a:xfrm>
            <a:off x="1344265" y="4376450"/>
            <a:ext cx="2351013" cy="1646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1" name="Picture 3"/>
          <p:cNvPicPr>
            <a:picLocks noChangeAspect="1" noChangeArrowheads="1"/>
          </p:cNvPicPr>
          <p:nvPr/>
        </p:nvPicPr>
        <p:blipFill>
          <a:blip r:embed="rId5"/>
          <a:stretch>
            <a:fillRect/>
          </a:stretch>
        </p:blipFill>
        <p:spPr bwMode="auto">
          <a:xfrm>
            <a:off x="4214810" y="4236429"/>
            <a:ext cx="4136815" cy="2093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5-22.JPG"/>
          <p:cNvPicPr>
            <a:picLocks noChangeAspect="1"/>
          </p:cNvPicPr>
          <p:nvPr/>
        </p:nvPicPr>
        <p:blipFill>
          <a:blip r:embed="rId6"/>
          <a:stretch>
            <a:fillRect/>
          </a:stretch>
        </p:blipFill>
        <p:spPr>
          <a:xfrm>
            <a:off x="2714612" y="6000768"/>
            <a:ext cx="1000125" cy="266700"/>
          </a:xfrm>
          <a:prstGeom prst="rect">
            <a:avLst/>
          </a:prstGeom>
        </p:spPr>
      </p:pic>
    </p:spTree>
    <p:extLst>
      <p:ext uri="{BB962C8B-B14F-4D97-AF65-F5344CB8AC3E}">
        <p14:creationId xmlns:p14="http://schemas.microsoft.com/office/powerpoint/2010/main" xmlns="" val="213215998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a:t>
            </a:r>
            <a:endParaRPr lang="en-US" dirty="0"/>
          </a:p>
        </p:txBody>
      </p:sp>
      <p:sp>
        <p:nvSpPr>
          <p:cNvPr id="3" name="Content Placeholder 2"/>
          <p:cNvSpPr>
            <a:spLocks noGrp="1"/>
          </p:cNvSpPr>
          <p:nvPr>
            <p:ph idx="1"/>
          </p:nvPr>
        </p:nvSpPr>
        <p:spPr/>
        <p:txBody>
          <a:bodyPr>
            <a:normAutofit/>
          </a:bodyPr>
          <a:lstStyle/>
          <a:p>
            <a:r>
              <a:rPr lang="en-US" dirty="0" smtClean="0"/>
              <a:t>Output is data processed into a useful format.</a:t>
            </a:r>
          </a:p>
          <a:p>
            <a:r>
              <a:rPr lang="en-US" dirty="0" smtClean="0"/>
              <a:t>Examples of output are text, spoken words, music, pictures, video, and graphics.</a:t>
            </a:r>
          </a:p>
          <a:p>
            <a:r>
              <a:rPr lang="en-US" dirty="0" smtClean="0"/>
              <a:t>Output devices display information, and include monitors, projectors, printers, and speakers.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35</a:t>
            </a:fld>
            <a:endParaRPr lang="en-US" dirty="0"/>
          </a:p>
        </p:txBody>
      </p:sp>
    </p:spTree>
    <p:extLst>
      <p:ext uri="{BB962C8B-B14F-4D97-AF65-F5344CB8AC3E}">
        <p14:creationId xmlns:p14="http://schemas.microsoft.com/office/powerpoint/2010/main" xmlns="" val="129096908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Display Devices</a:t>
            </a:r>
          </a:p>
          <a:p>
            <a:r>
              <a:rPr lang="en-US" dirty="0" smtClean="0"/>
              <a:t>Desktop computers typically use a </a:t>
            </a:r>
            <a:r>
              <a:rPr lang="en-US" b="1" i="1" dirty="0" smtClean="0"/>
              <a:t>monitor</a:t>
            </a:r>
            <a:r>
              <a:rPr lang="en-US" dirty="0" smtClean="0"/>
              <a:t> as their display device.</a:t>
            </a:r>
          </a:p>
          <a:p>
            <a:r>
              <a:rPr lang="en-US" dirty="0" smtClean="0"/>
              <a:t>The most popular technology for computer monitors is the </a:t>
            </a:r>
            <a:r>
              <a:rPr lang="en-US" b="1" i="1" dirty="0" smtClean="0"/>
              <a:t>liquid crystal display (LCD)</a:t>
            </a:r>
            <a:r>
              <a:rPr lang="en-US" dirty="0" smtClean="0"/>
              <a:t> technology, which manipulates light with a layer of liquid crystal cells to produce an image.</a:t>
            </a:r>
          </a:p>
          <a:p>
            <a:r>
              <a:rPr lang="en-US" dirty="0" smtClean="0"/>
              <a:t>LCD screens are lightweight, display images clearly, and use energy efficiently.</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36</a:t>
            </a:fld>
            <a:endParaRPr lang="en-US" dirty="0"/>
          </a:p>
        </p:txBody>
      </p:sp>
    </p:spTree>
    <p:extLst>
      <p:ext uri="{BB962C8B-B14F-4D97-AF65-F5344CB8AC3E}">
        <p14:creationId xmlns:p14="http://schemas.microsoft.com/office/powerpoint/2010/main" xmlns="" val="2526463466"/>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Screen Resolution and Size</a:t>
            </a:r>
          </a:p>
          <a:p>
            <a:r>
              <a:rPr lang="en-US" dirty="0" smtClean="0"/>
              <a:t>Display screens form images by combining pixels of color.</a:t>
            </a:r>
          </a:p>
          <a:p>
            <a:r>
              <a:rPr lang="en-US" dirty="0" smtClean="0"/>
              <a:t>A </a:t>
            </a:r>
            <a:r>
              <a:rPr lang="en-US" b="1" i="1" dirty="0" smtClean="0"/>
              <a:t>pixel</a:t>
            </a:r>
            <a:r>
              <a:rPr lang="en-US" dirty="0" smtClean="0"/>
              <a:t> (short for </a:t>
            </a:r>
            <a:r>
              <a:rPr lang="en-US" i="1" dirty="0" smtClean="0"/>
              <a:t>picture element</a:t>
            </a:r>
            <a:r>
              <a:rPr lang="en-US" dirty="0" smtClean="0"/>
              <a:t>) is the smallest surface area that can contain color on a display device.</a:t>
            </a:r>
          </a:p>
          <a:p>
            <a:r>
              <a:rPr lang="en-US" dirty="0" smtClean="0"/>
              <a:t>The number of pixels displayed on a screen is called the </a:t>
            </a:r>
            <a:r>
              <a:rPr lang="en-US" b="1" i="1" dirty="0" smtClean="0"/>
              <a:t>screen resolution</a:t>
            </a:r>
            <a:r>
              <a:rPr lang="en-US" dirty="0" smtClean="0"/>
              <a:t>, which determines the amount of information that can be displayed at one time.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37</a:t>
            </a:fld>
            <a:endParaRPr lang="en-US" dirty="0"/>
          </a:p>
        </p:txBody>
      </p:sp>
    </p:spTree>
    <p:extLst>
      <p:ext uri="{BB962C8B-B14F-4D97-AF65-F5344CB8AC3E}">
        <p14:creationId xmlns:p14="http://schemas.microsoft.com/office/powerpoint/2010/main" xmlns="" val="1981057329"/>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Screen Resolution and Size (continued)</a:t>
            </a:r>
          </a:p>
          <a:p>
            <a:r>
              <a:rPr lang="en-US" dirty="0" smtClean="0"/>
              <a:t>Screen resolution is expressed as the number of horizontal pixels by the number of vertical pixels, as in 1366 X 768 screen resolution.</a:t>
            </a:r>
          </a:p>
          <a:p>
            <a:r>
              <a:rPr lang="en-US" dirty="0" smtClean="0"/>
              <a:t>The video card installed in your computer determines the resolutions.</a:t>
            </a:r>
          </a:p>
          <a:p>
            <a:r>
              <a:rPr lang="en-US" dirty="0" smtClean="0"/>
              <a:t>To change the screen resolution in Windows, you use the Screen Resolution window, which is a Control Panel tool.</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38</a:t>
            </a:fld>
            <a:endParaRPr lang="en-US" dirty="0"/>
          </a:p>
        </p:txBody>
      </p:sp>
    </p:spTree>
    <p:extLst>
      <p:ext uri="{BB962C8B-B14F-4D97-AF65-F5344CB8AC3E}">
        <p14:creationId xmlns:p14="http://schemas.microsoft.com/office/powerpoint/2010/main" xmlns="" val="3557120565"/>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25.JPG"/>
          <p:cNvPicPr>
            <a:picLocks noChangeAspect="1"/>
          </p:cNvPicPr>
          <p:nvPr/>
        </p:nvPicPr>
        <p:blipFill>
          <a:blip r:embed="rId3"/>
          <a:stretch>
            <a:fillRect/>
          </a:stretch>
        </p:blipFill>
        <p:spPr>
          <a:xfrm>
            <a:off x="6072198" y="6072206"/>
            <a:ext cx="971550" cy="238125"/>
          </a:xfrm>
          <a:prstGeom prst="rect">
            <a:avLst/>
          </a:prstGeom>
        </p:spPr>
      </p:pic>
      <p:sp>
        <p:nvSpPr>
          <p:cNvPr id="2" name="Title 1"/>
          <p:cNvSpPr>
            <a:spLocks noGrp="1"/>
          </p:cNvSpPr>
          <p:nvPr>
            <p:ph type="title"/>
          </p:nvPr>
        </p:nvSpPr>
        <p:spPr/>
        <p:txBody>
          <a:bodyPr/>
          <a:lstStyle/>
          <a:p>
            <a:r>
              <a:rPr lang="en-US" dirty="0" smtClean="0"/>
              <a:t>Using Output Devices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39</a:t>
            </a:fld>
            <a:endParaRPr lang="en-US" dirty="0"/>
          </a:p>
        </p:txBody>
      </p:sp>
      <p:pic>
        <p:nvPicPr>
          <p:cNvPr id="1026" name="Picture 2"/>
          <p:cNvPicPr>
            <a:picLocks noChangeAspect="1" noChangeArrowheads="1"/>
          </p:cNvPicPr>
          <p:nvPr/>
        </p:nvPicPr>
        <p:blipFill>
          <a:blip r:embed="rId4"/>
          <a:stretch>
            <a:fillRect/>
          </a:stretch>
        </p:blipFill>
        <p:spPr bwMode="auto">
          <a:xfrm>
            <a:off x="1877243" y="2996952"/>
            <a:ext cx="6134448"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838200" y="2362201"/>
            <a:ext cx="7693025" cy="418727"/>
          </a:xfrm>
          <a:prstGeom prst="rect">
            <a:avLst/>
          </a:prstGeom>
        </p:spPr>
        <p:txBody>
          <a:bodyPr>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Screen Resolution and Size (continued)</a:t>
            </a:r>
          </a:p>
        </p:txBody>
      </p:sp>
    </p:spTree>
    <p:extLst>
      <p:ext uri="{BB962C8B-B14F-4D97-AF65-F5344CB8AC3E}">
        <p14:creationId xmlns:p14="http://schemas.microsoft.com/office/powerpoint/2010/main" xmlns="" val="50213021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 (continued)</a:t>
            </a:r>
          </a:p>
        </p:txBody>
      </p:sp>
      <p:sp>
        <p:nvSpPr>
          <p:cNvPr id="20485" name="Rectangle 3"/>
          <p:cNvSpPr>
            <a:spLocks noGrp="1" noChangeArrowheads="1"/>
          </p:cNvSpPr>
          <p:nvPr>
            <p:ph idx="1"/>
          </p:nvPr>
        </p:nvSpPr>
        <p:spPr/>
        <p:txBody>
          <a:bodyPr>
            <a:normAutofit fontScale="92500" lnSpcReduction="10000"/>
          </a:bodyPr>
          <a:lstStyle/>
          <a:p>
            <a:r>
              <a:rPr lang="en-US" dirty="0" smtClean="0"/>
              <a:t>pixel</a:t>
            </a:r>
          </a:p>
          <a:p>
            <a:r>
              <a:rPr lang="en-US" dirty="0" smtClean="0"/>
              <a:t>port</a:t>
            </a:r>
          </a:p>
          <a:p>
            <a:r>
              <a:rPr lang="en-US" dirty="0" smtClean="0"/>
              <a:t>RFID reader</a:t>
            </a:r>
          </a:p>
          <a:p>
            <a:r>
              <a:rPr lang="en-US" dirty="0" smtClean="0"/>
              <a:t>screen resolution</a:t>
            </a:r>
          </a:p>
          <a:p>
            <a:r>
              <a:rPr lang="en-US" dirty="0" smtClean="0"/>
              <a:t>solid-state drive (SSD)</a:t>
            </a:r>
          </a:p>
          <a:p>
            <a:r>
              <a:rPr lang="en-US" dirty="0" smtClean="0"/>
              <a:t>storage device</a:t>
            </a:r>
          </a:p>
          <a:p>
            <a:r>
              <a:rPr lang="en-US" dirty="0" smtClean="0"/>
              <a:t>storage media</a:t>
            </a:r>
          </a:p>
          <a:p>
            <a:r>
              <a:rPr lang="en-US" dirty="0" smtClean="0"/>
              <a:t>Universal Serial Bus (USB)</a:t>
            </a:r>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p14="http://schemas.microsoft.com/office/powerpoint/2010/main" xmlns="" val="2725216977"/>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Projectors</a:t>
            </a:r>
          </a:p>
          <a:p>
            <a:r>
              <a:rPr lang="en-US" dirty="0" smtClean="0"/>
              <a:t>Another type of display device is a </a:t>
            </a:r>
            <a:r>
              <a:rPr lang="en-US" b="1" i="1" dirty="0" smtClean="0"/>
              <a:t>projector</a:t>
            </a:r>
            <a:r>
              <a:rPr lang="en-US" dirty="0" smtClean="0"/>
              <a:t>, also called a data projector, which connects to a computer and projects images onto a wall screen or other large, flat surface.</a:t>
            </a:r>
          </a:p>
          <a:p>
            <a:r>
              <a:rPr lang="en-US" dirty="0" smtClean="0"/>
              <a:t>Small computer projectors use LCD or </a:t>
            </a:r>
            <a:r>
              <a:rPr lang="en-US" b="1" i="1" dirty="0" smtClean="0"/>
              <a:t>digital light processing (DLP)</a:t>
            </a:r>
            <a:r>
              <a:rPr lang="en-US" dirty="0" smtClean="0"/>
              <a:t> technology, which bounces lights off microscopic mirrors on a computer chip.</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40</a:t>
            </a:fld>
            <a:endParaRPr lang="en-US" dirty="0"/>
          </a:p>
        </p:txBody>
      </p:sp>
    </p:spTree>
    <p:extLst>
      <p:ext uri="{BB962C8B-B14F-4D97-AF65-F5344CB8AC3E}">
        <p14:creationId xmlns:p14="http://schemas.microsoft.com/office/powerpoint/2010/main" xmlns="" val="1931824686"/>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Printers </a:t>
            </a:r>
          </a:p>
          <a:p>
            <a:r>
              <a:rPr lang="en-US" dirty="0" smtClean="0"/>
              <a:t>Printers produce a paper copy, or hard copy, of processing results.</a:t>
            </a:r>
          </a:p>
          <a:p>
            <a:r>
              <a:rPr lang="en-US" dirty="0" smtClean="0"/>
              <a:t>When selecting a printer to purchase, consider the following features:</a:t>
            </a:r>
          </a:p>
          <a:p>
            <a:pPr lvl="1">
              <a:buFont typeface="Arial" pitchFamily="34" charset="0"/>
              <a:buChar char="–"/>
            </a:pPr>
            <a:r>
              <a:rPr lang="en-US" i="1" dirty="0" smtClean="0"/>
              <a:t>Speed—</a:t>
            </a:r>
            <a:r>
              <a:rPr lang="en-US" dirty="0" smtClean="0"/>
              <a:t>Measured in pages per minute (ppm)</a:t>
            </a:r>
          </a:p>
          <a:p>
            <a:pPr lvl="1">
              <a:buFont typeface="Arial" pitchFamily="34" charset="0"/>
              <a:buChar char="–"/>
            </a:pPr>
            <a:r>
              <a:rPr lang="en-US" i="1" dirty="0" smtClean="0"/>
              <a:t>Print quality—</a:t>
            </a:r>
            <a:r>
              <a:rPr lang="en-US" dirty="0" smtClean="0"/>
              <a:t>Measured in dots per inch (dpi)</a:t>
            </a:r>
          </a:p>
          <a:p>
            <a:pPr lvl="1">
              <a:buFont typeface="Arial" pitchFamily="34" charset="0"/>
              <a:buChar char="–"/>
            </a:pPr>
            <a:r>
              <a:rPr lang="en-US" i="1" dirty="0" smtClean="0"/>
              <a:t>Price—</a:t>
            </a:r>
            <a:r>
              <a:rPr lang="en-US" dirty="0" smtClean="0"/>
              <a:t>Includes the original cost of the printer and what it costs for the ink or toner</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41</a:t>
            </a:fld>
            <a:endParaRPr lang="en-US" dirty="0"/>
          </a:p>
        </p:txBody>
      </p:sp>
    </p:spTree>
    <p:extLst>
      <p:ext uri="{BB962C8B-B14F-4D97-AF65-F5344CB8AC3E}">
        <p14:creationId xmlns:p14="http://schemas.microsoft.com/office/powerpoint/2010/main" xmlns="" val="630947935"/>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a:bodyPr>
          <a:lstStyle/>
          <a:p>
            <a:r>
              <a:rPr lang="en-US" b="1" dirty="0" smtClean="0"/>
              <a:t>Inkjet Printers</a:t>
            </a:r>
          </a:p>
          <a:p>
            <a:r>
              <a:rPr lang="en-US" dirty="0" smtClean="0"/>
              <a:t>An </a:t>
            </a:r>
            <a:r>
              <a:rPr lang="en-US" b="1" i="1" dirty="0" smtClean="0"/>
              <a:t>inkjet printer</a:t>
            </a:r>
            <a:r>
              <a:rPr lang="en-US" dirty="0" smtClean="0"/>
              <a:t> is a nonimpact printer that creates text and images by spraying ink onto paper.</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42</a:t>
            </a:fld>
            <a:endParaRPr lang="en-US" dirty="0"/>
          </a:p>
        </p:txBody>
      </p:sp>
      <p:pic>
        <p:nvPicPr>
          <p:cNvPr id="2050" name="Picture 2"/>
          <p:cNvPicPr>
            <a:picLocks noChangeAspect="1" noChangeArrowheads="1"/>
          </p:cNvPicPr>
          <p:nvPr/>
        </p:nvPicPr>
        <p:blipFill>
          <a:blip r:embed="rId3"/>
          <a:stretch>
            <a:fillRect/>
          </a:stretch>
        </p:blipFill>
        <p:spPr bwMode="auto">
          <a:xfrm>
            <a:off x="2928926" y="3977097"/>
            <a:ext cx="3744416" cy="2246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28.JPG"/>
          <p:cNvPicPr>
            <a:picLocks noChangeAspect="1"/>
          </p:cNvPicPr>
          <p:nvPr/>
        </p:nvPicPr>
        <p:blipFill>
          <a:blip r:embed="rId4"/>
          <a:stretch>
            <a:fillRect/>
          </a:stretch>
        </p:blipFill>
        <p:spPr>
          <a:xfrm>
            <a:off x="5857884" y="5929330"/>
            <a:ext cx="1019175" cy="276225"/>
          </a:xfrm>
          <a:prstGeom prst="rect">
            <a:avLst/>
          </a:prstGeom>
        </p:spPr>
      </p:pic>
    </p:spTree>
    <p:extLst>
      <p:ext uri="{BB962C8B-B14F-4D97-AF65-F5344CB8AC3E}">
        <p14:creationId xmlns:p14="http://schemas.microsoft.com/office/powerpoint/2010/main" xmlns="" val="4114039431"/>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Laser Printers</a:t>
            </a:r>
          </a:p>
          <a:p>
            <a:r>
              <a:rPr lang="en-US" dirty="0" smtClean="0"/>
              <a:t>A </a:t>
            </a:r>
            <a:r>
              <a:rPr lang="en-US" b="1" i="1" dirty="0" smtClean="0"/>
              <a:t>laser printer</a:t>
            </a:r>
            <a:r>
              <a:rPr lang="en-US" dirty="0" smtClean="0"/>
              <a:t> is a nonimpact printer that creates text and images using the same technology as copier machines.</a:t>
            </a:r>
          </a:p>
          <a:p>
            <a:r>
              <a:rPr lang="en-US" dirty="0" smtClean="0"/>
              <a:t>As a light-sensitive drum revolves in the printer, a laser beam etches text and images on the drum as a pattern of electrical charges.</a:t>
            </a:r>
          </a:p>
          <a:p>
            <a:r>
              <a:rPr lang="en-US" dirty="0" smtClean="0"/>
              <a:t>The printer then coats the drum with toner.</a:t>
            </a:r>
          </a:p>
          <a:p>
            <a:r>
              <a:rPr lang="en-US" dirty="0" smtClean="0"/>
              <a:t>As the drum revolves, it heats up and rolls over a sheet of paper to transfer the toner to the page.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43</a:t>
            </a:fld>
            <a:endParaRPr lang="en-US" dirty="0"/>
          </a:p>
        </p:txBody>
      </p:sp>
    </p:spTree>
    <p:extLst>
      <p:ext uri="{BB962C8B-B14F-4D97-AF65-F5344CB8AC3E}">
        <p14:creationId xmlns:p14="http://schemas.microsoft.com/office/powerpoint/2010/main" xmlns="" val="206133268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Specialized Printers</a:t>
            </a:r>
          </a:p>
          <a:p>
            <a:r>
              <a:rPr lang="en-US" dirty="0" smtClean="0"/>
              <a:t>Other types of printers are available, including the following:</a:t>
            </a:r>
          </a:p>
          <a:p>
            <a:pPr lvl="1"/>
            <a:r>
              <a:rPr lang="en-US" i="1" dirty="0" smtClean="0"/>
              <a:t>Thermal—</a:t>
            </a:r>
            <a:r>
              <a:rPr lang="en-US" dirty="0" smtClean="0"/>
              <a:t>Forms characters by heating special heat-sensitive paper</a:t>
            </a:r>
            <a:endParaRPr lang="en-US" i="1" dirty="0" smtClean="0"/>
          </a:p>
          <a:p>
            <a:pPr lvl="1"/>
            <a:r>
              <a:rPr lang="en-US" i="1" dirty="0" smtClean="0"/>
              <a:t>Mobile—</a:t>
            </a:r>
            <a:r>
              <a:rPr lang="en-US" dirty="0" smtClean="0"/>
              <a:t>A small, battery-powered printer, primarily used to print from a mobile computer</a:t>
            </a:r>
            <a:endParaRPr lang="en-US" i="1" dirty="0" smtClean="0"/>
          </a:p>
          <a:p>
            <a:pPr lvl="1"/>
            <a:r>
              <a:rPr lang="en-US" i="1" dirty="0"/>
              <a:t>L</a:t>
            </a:r>
            <a:r>
              <a:rPr lang="en-US" i="1" dirty="0" smtClean="0"/>
              <a:t>abel and postage—</a:t>
            </a:r>
            <a:r>
              <a:rPr lang="en-US" dirty="0" smtClean="0"/>
              <a:t>Prints labels of various types and sizes on paper that contains adhesive on one side</a:t>
            </a:r>
            <a:endParaRPr lang="en-US" i="1" dirty="0" smtClean="0"/>
          </a:p>
          <a:p>
            <a:pPr lvl="1"/>
            <a:r>
              <a:rPr lang="en-US" i="1" dirty="0"/>
              <a:t>P</a:t>
            </a:r>
            <a:r>
              <a:rPr lang="en-US" i="1" dirty="0" smtClean="0"/>
              <a:t>lotters and large format—</a:t>
            </a:r>
            <a:r>
              <a:rPr lang="en-US" dirty="0" smtClean="0"/>
              <a:t>Used for drawings and drafting output</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44</a:t>
            </a:fld>
            <a:endParaRPr lang="en-US" dirty="0"/>
          </a:p>
        </p:txBody>
      </p:sp>
    </p:spTree>
    <p:extLst>
      <p:ext uri="{BB962C8B-B14F-4D97-AF65-F5344CB8AC3E}">
        <p14:creationId xmlns:p14="http://schemas.microsoft.com/office/powerpoint/2010/main" xmlns="" val="1953780311"/>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a:bodyPr>
          <a:lstStyle/>
          <a:p>
            <a:r>
              <a:rPr lang="en-US" b="1" dirty="0" smtClean="0"/>
              <a:t>Audio Output Devices</a:t>
            </a:r>
          </a:p>
          <a:p>
            <a:r>
              <a:rPr lang="en-US" dirty="0" smtClean="0"/>
              <a:t>Speakers, headphones, and earbuds are other types of output devices.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45</a:t>
            </a:fld>
            <a:endParaRPr lang="en-US" dirty="0"/>
          </a:p>
        </p:txBody>
      </p:sp>
      <p:pic>
        <p:nvPicPr>
          <p:cNvPr id="3074" name="Picture 2"/>
          <p:cNvPicPr>
            <a:picLocks noChangeAspect="1" noChangeArrowheads="1"/>
          </p:cNvPicPr>
          <p:nvPr/>
        </p:nvPicPr>
        <p:blipFill>
          <a:blip r:embed="rId3"/>
          <a:stretch>
            <a:fillRect/>
          </a:stretch>
        </p:blipFill>
        <p:spPr bwMode="auto">
          <a:xfrm>
            <a:off x="1547664" y="4085476"/>
            <a:ext cx="6763474" cy="2143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30.JPG"/>
          <p:cNvPicPr>
            <a:picLocks noChangeAspect="1"/>
          </p:cNvPicPr>
          <p:nvPr/>
        </p:nvPicPr>
        <p:blipFill>
          <a:blip r:embed="rId4"/>
          <a:stretch>
            <a:fillRect/>
          </a:stretch>
        </p:blipFill>
        <p:spPr>
          <a:xfrm>
            <a:off x="1643042" y="5929330"/>
            <a:ext cx="1028700" cy="304800"/>
          </a:xfrm>
          <a:prstGeom prst="rect">
            <a:avLst/>
          </a:prstGeom>
        </p:spPr>
      </p:pic>
    </p:spTree>
    <p:extLst>
      <p:ext uri="{BB962C8B-B14F-4D97-AF65-F5344CB8AC3E}">
        <p14:creationId xmlns:p14="http://schemas.microsoft.com/office/powerpoint/2010/main" xmlns="" val="3835392229"/>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Audio Output Devices (continued)</a:t>
            </a:r>
          </a:p>
          <a:p>
            <a:r>
              <a:rPr lang="en-US" dirty="0" smtClean="0"/>
              <a:t>If a peripheral device doesn’t work when you attach it to your computer, you can use Device Manager to solve the problem in the following ways:</a:t>
            </a:r>
          </a:p>
          <a:p>
            <a:pPr lvl="1"/>
            <a:r>
              <a:rPr lang="en-US" i="1" dirty="0" smtClean="0"/>
              <a:t>Look for a yellow or red problem icon</a:t>
            </a:r>
            <a:r>
              <a:rPr lang="en-US" dirty="0" smtClean="0"/>
              <a:t>—If the device is listed with a yellow warning icon, it means something is wrong with the device or its setting. You can click the icon to learn more about the problem. A red check mark means the device is not working at all.</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46</a:t>
            </a:fld>
            <a:endParaRPr lang="en-US" dirty="0"/>
          </a:p>
        </p:txBody>
      </p:sp>
    </p:spTree>
    <p:extLst>
      <p:ext uri="{BB962C8B-B14F-4D97-AF65-F5344CB8AC3E}">
        <p14:creationId xmlns:p14="http://schemas.microsoft.com/office/powerpoint/2010/main" xmlns="" val="721669358"/>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Audio Output Devices (continued) </a:t>
            </a:r>
          </a:p>
          <a:p>
            <a:pPr lvl="1"/>
            <a:r>
              <a:rPr lang="en-US" i="1" dirty="0" smtClean="0"/>
              <a:t>Open the Properties dialog box for the device</a:t>
            </a:r>
            <a:r>
              <a:rPr lang="en-US" dirty="0" smtClean="0"/>
              <a:t>—If the device has a problem, the Status area of the Properties dialog box often describes it.</a:t>
            </a:r>
          </a:p>
          <a:p>
            <a:pPr lvl="1"/>
            <a:r>
              <a:rPr lang="en-US" i="1" dirty="0" smtClean="0"/>
              <a:t>Check for an updated driver</a:t>
            </a:r>
            <a:r>
              <a:rPr lang="en-US" dirty="0" smtClean="0"/>
              <a:t>—Use the Update Driver Software tool or the Properties dialog box to check a Web site for an updated driver.</a:t>
            </a:r>
          </a:p>
          <a:p>
            <a:pPr lvl="1"/>
            <a:r>
              <a:rPr lang="en-US" i="1" dirty="0" smtClean="0"/>
              <a:t>Scan for hardware changes</a:t>
            </a:r>
            <a:r>
              <a:rPr lang="en-US" dirty="0" smtClean="0"/>
              <a:t>—You can use the Scan for Hardware Changes tool to scan your system for hardware changes, which usually detects and enables the device.</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47</a:t>
            </a:fld>
            <a:endParaRPr lang="en-US" dirty="0"/>
          </a:p>
        </p:txBody>
      </p:sp>
    </p:spTree>
    <p:extLst>
      <p:ext uri="{BB962C8B-B14F-4D97-AF65-F5344CB8AC3E}">
        <p14:creationId xmlns:p14="http://schemas.microsoft.com/office/powerpoint/2010/main" xmlns="" val="2345495641"/>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Output Devices (continued)</a:t>
            </a:r>
            <a:endParaRPr lang="en-US" dirty="0"/>
          </a:p>
        </p:txBody>
      </p:sp>
      <p:sp>
        <p:nvSpPr>
          <p:cNvPr id="3" name="Content Placeholder 2"/>
          <p:cNvSpPr>
            <a:spLocks noGrp="1"/>
          </p:cNvSpPr>
          <p:nvPr>
            <p:ph idx="1"/>
          </p:nvPr>
        </p:nvSpPr>
        <p:spPr/>
        <p:txBody>
          <a:bodyPr>
            <a:normAutofit/>
          </a:bodyPr>
          <a:lstStyle/>
          <a:p>
            <a:r>
              <a:rPr lang="en-US" b="1" dirty="0" smtClean="0"/>
              <a:t>Audio Output Devices (continued) </a:t>
            </a:r>
          </a:p>
          <a:p>
            <a:pPr lvl="1"/>
            <a:r>
              <a:rPr lang="en-US" i="1" dirty="0" smtClean="0"/>
              <a:t>Disable and enable the device</a:t>
            </a:r>
            <a:r>
              <a:rPr lang="en-US" dirty="0" smtClean="0"/>
              <a:t>—You can try to solve a device problem by first disabling it, then enabling it.</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48</a:t>
            </a:fld>
            <a:endParaRPr lang="en-US" dirty="0"/>
          </a:p>
        </p:txBody>
      </p:sp>
      <p:pic>
        <p:nvPicPr>
          <p:cNvPr id="4098" name="Picture 2"/>
          <p:cNvPicPr>
            <a:picLocks noChangeAspect="1" noChangeArrowheads="1"/>
          </p:cNvPicPr>
          <p:nvPr/>
        </p:nvPicPr>
        <p:blipFill>
          <a:blip r:embed="rId3"/>
          <a:stretch>
            <a:fillRect/>
          </a:stretch>
        </p:blipFill>
        <p:spPr bwMode="auto">
          <a:xfrm>
            <a:off x="3643306" y="3869104"/>
            <a:ext cx="3784104" cy="24351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5-32.JPG"/>
          <p:cNvPicPr>
            <a:picLocks noChangeAspect="1"/>
          </p:cNvPicPr>
          <p:nvPr/>
        </p:nvPicPr>
        <p:blipFill>
          <a:blip r:embed="rId4"/>
          <a:stretch>
            <a:fillRect/>
          </a:stretch>
        </p:blipFill>
        <p:spPr>
          <a:xfrm>
            <a:off x="6643702" y="6072206"/>
            <a:ext cx="981075" cy="209550"/>
          </a:xfrm>
          <a:prstGeom prst="rect">
            <a:avLst/>
          </a:prstGeom>
        </p:spPr>
      </p:pic>
    </p:spTree>
    <p:extLst>
      <p:ext uri="{BB962C8B-B14F-4D97-AF65-F5344CB8AC3E}">
        <p14:creationId xmlns:p14="http://schemas.microsoft.com/office/powerpoint/2010/main" xmlns="" val="1006516239"/>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smtClean="0"/>
              <a:t>Storage media</a:t>
            </a:r>
            <a:r>
              <a:rPr lang="en-US" dirty="0" smtClean="0"/>
              <a:t> are the physical materials used to store data, such as disks and DVDs.</a:t>
            </a:r>
          </a:p>
          <a:p>
            <a:r>
              <a:rPr lang="en-US" dirty="0" smtClean="0"/>
              <a:t>Storage media are contained in a </a:t>
            </a:r>
            <a:r>
              <a:rPr lang="en-US" b="1" i="1" dirty="0" smtClean="0"/>
              <a:t>storage device</a:t>
            </a:r>
            <a:r>
              <a:rPr lang="en-US" dirty="0" smtClean="0"/>
              <a:t>, which is the equipment that records and retrieves data from storage media.</a:t>
            </a:r>
          </a:p>
          <a:p>
            <a:r>
              <a:rPr lang="en-US" dirty="0" smtClean="0"/>
              <a:t>Storage devices include hard drives, CD/DVD drives, and USB flash drives.</a:t>
            </a:r>
          </a:p>
          <a:p>
            <a:r>
              <a:rPr lang="en-US" dirty="0" smtClean="0"/>
              <a:t>The term </a:t>
            </a:r>
            <a:r>
              <a:rPr lang="en-US" i="1" dirty="0" smtClean="0"/>
              <a:t>storage technology</a:t>
            </a:r>
            <a:r>
              <a:rPr lang="en-US" dirty="0" smtClean="0"/>
              <a:t> refers to a storage device and the media it uses.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49</a:t>
            </a:fld>
            <a:endParaRPr lang="en-US" dirty="0"/>
          </a:p>
        </p:txBody>
      </p:sp>
    </p:spTree>
    <p:extLst>
      <p:ext uri="{BB962C8B-B14F-4D97-AF65-F5344CB8AC3E}">
        <p14:creationId xmlns:p14="http://schemas.microsoft.com/office/powerpoint/2010/main" xmlns="" val="164823389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a Computer Represents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Computers are </a:t>
            </a:r>
            <a:r>
              <a:rPr lang="en-US" b="1" i="1" dirty="0" smtClean="0"/>
              <a:t>binary </a:t>
            </a:r>
            <a:r>
              <a:rPr lang="en-US" dirty="0" smtClean="0"/>
              <a:t>machines, meaning they only understand two states—on and off, represented by a 0 and a 1, reflecting whether a circuit is receiving electricity (on or 1) or is not receiving electricity (off or 0).</a:t>
            </a:r>
          </a:p>
          <a:p>
            <a:r>
              <a:rPr lang="en-US" dirty="0" smtClean="0"/>
              <a:t>Each of these states is called a </a:t>
            </a:r>
            <a:r>
              <a:rPr lang="en-US" b="1" i="1" dirty="0" smtClean="0"/>
              <a:t>bit</a:t>
            </a:r>
            <a:r>
              <a:rPr lang="en-US" dirty="0" smtClean="0"/>
              <a:t>, short for </a:t>
            </a:r>
            <a:r>
              <a:rPr lang="en-US" i="1" dirty="0" smtClean="0"/>
              <a:t>binary digit</a:t>
            </a:r>
            <a:r>
              <a:rPr lang="en-US" dirty="0" smtClean="0"/>
              <a:t>, which is the smallest unit of data a computer can process.</a:t>
            </a:r>
          </a:p>
          <a:p>
            <a:r>
              <a:rPr lang="en-US" dirty="0" smtClean="0"/>
              <a:t>Eight bits together is called a </a:t>
            </a:r>
            <a:r>
              <a:rPr lang="en-US" i="1" dirty="0" smtClean="0"/>
              <a:t>byte</a:t>
            </a:r>
            <a:r>
              <a:rPr lang="en-US" dirty="0" smtClean="0"/>
              <a:t>, which is roughly equivalent to one character.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a:t>
            </a:fld>
            <a:endParaRPr lang="en-US" dirty="0"/>
          </a:p>
        </p:txBody>
      </p:sp>
    </p:spTree>
    <p:extLst>
      <p:ext uri="{BB962C8B-B14F-4D97-AF65-F5344CB8AC3E}">
        <p14:creationId xmlns:p14="http://schemas.microsoft.com/office/powerpoint/2010/main" xmlns="" val="2605839145"/>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compare storage media based on the following characteristics:</a:t>
            </a:r>
          </a:p>
          <a:p>
            <a:pPr lvl="1"/>
            <a:r>
              <a:rPr lang="en-US" i="1" dirty="0" smtClean="0"/>
              <a:t>Capacity</a:t>
            </a:r>
            <a:r>
              <a:rPr lang="en-US" dirty="0" smtClean="0"/>
              <a:t>—The maximum amount of data a medium can store</a:t>
            </a:r>
          </a:p>
          <a:p>
            <a:pPr lvl="1"/>
            <a:r>
              <a:rPr lang="en-US" i="1" dirty="0" smtClean="0"/>
              <a:t>Speed</a:t>
            </a:r>
            <a:r>
              <a:rPr lang="en-US" dirty="0" smtClean="0"/>
              <a:t>—Measured by access time and the data transfer rate</a:t>
            </a:r>
          </a:p>
          <a:p>
            <a:pPr lvl="2"/>
            <a:r>
              <a:rPr lang="en-US" b="1" i="1" dirty="0" smtClean="0"/>
              <a:t>Access time</a:t>
            </a:r>
            <a:r>
              <a:rPr lang="en-US" dirty="0" smtClean="0"/>
              <a:t> is the average number of milliseconds (ms) it takes a computer to retrieve data from the storage device. </a:t>
            </a:r>
          </a:p>
          <a:p>
            <a:pPr lvl="2"/>
            <a:r>
              <a:rPr lang="en-US" dirty="0" smtClean="0"/>
              <a:t>The </a:t>
            </a:r>
            <a:r>
              <a:rPr lang="en-US" b="1" i="1" dirty="0" smtClean="0"/>
              <a:t>data transfer rate</a:t>
            </a:r>
            <a:r>
              <a:rPr lang="en-US" dirty="0" smtClean="0"/>
              <a:t> determines how much data the storage device can move per second from the storage media to the computer.</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50</a:t>
            </a:fld>
            <a:endParaRPr lang="en-US" dirty="0"/>
          </a:p>
        </p:txBody>
      </p:sp>
    </p:spTree>
    <p:extLst>
      <p:ext uri="{BB962C8B-B14F-4D97-AF65-F5344CB8AC3E}">
        <p14:creationId xmlns:p14="http://schemas.microsoft.com/office/powerpoint/2010/main" xmlns="" val="2810625391"/>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34.JPG"/>
          <p:cNvPicPr>
            <a:picLocks noChangeAspect="1"/>
          </p:cNvPicPr>
          <p:nvPr/>
        </p:nvPicPr>
        <p:blipFill>
          <a:blip r:embed="rId3"/>
          <a:stretch>
            <a:fillRect/>
          </a:stretch>
        </p:blipFill>
        <p:spPr>
          <a:xfrm>
            <a:off x="5429256" y="2714620"/>
            <a:ext cx="1009650" cy="333375"/>
          </a:xfrm>
          <a:prstGeom prst="rect">
            <a:avLst/>
          </a:prstGeom>
        </p:spPr>
      </p:pic>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sz="half" idx="1"/>
          </p:nvPr>
        </p:nvSpPr>
        <p:spPr>
          <a:xfrm>
            <a:off x="838200" y="2362200"/>
            <a:ext cx="3876676" cy="3924320"/>
          </a:xfrm>
        </p:spPr>
        <p:txBody>
          <a:bodyPr>
            <a:normAutofit fontScale="92500" lnSpcReduction="10000"/>
          </a:bodyPr>
          <a:lstStyle/>
          <a:p>
            <a:r>
              <a:rPr lang="en-US" b="1" dirty="0" smtClean="0"/>
              <a:t>Hard Drives </a:t>
            </a:r>
          </a:p>
          <a:p>
            <a:r>
              <a:rPr lang="en-US" dirty="0" smtClean="0"/>
              <a:t>A </a:t>
            </a:r>
            <a:r>
              <a:rPr lang="en-US" b="1" i="1" dirty="0" smtClean="0"/>
              <a:t>hard drive</a:t>
            </a:r>
            <a:r>
              <a:rPr lang="en-US" i="1" dirty="0" smtClean="0"/>
              <a:t> </a:t>
            </a:r>
            <a:r>
              <a:rPr lang="en-US" dirty="0" smtClean="0"/>
              <a:t>is the main storage device in a computer.</a:t>
            </a:r>
          </a:p>
          <a:p>
            <a:r>
              <a:rPr lang="en-US" dirty="0" smtClean="0"/>
              <a:t>Hard drives contain a stack of disks made of aluminum or glass that are coated with magnetic iron oxide particles.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51</a:t>
            </a:fld>
            <a:endParaRPr lang="en-US" dirty="0"/>
          </a:p>
        </p:txBody>
      </p:sp>
      <p:pic>
        <p:nvPicPr>
          <p:cNvPr id="5" name="Picture 2"/>
          <p:cNvPicPr>
            <a:picLocks noChangeAspect="1" noChangeArrowheads="1"/>
          </p:cNvPicPr>
          <p:nvPr/>
        </p:nvPicPr>
        <p:blipFill>
          <a:blip r:embed="rId4"/>
          <a:stretch>
            <a:fillRect/>
          </a:stretch>
        </p:blipFill>
        <p:spPr bwMode="auto">
          <a:xfrm>
            <a:off x="4714876" y="2972573"/>
            <a:ext cx="3615446" cy="20009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2724067"/>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Hard Drives (continued)</a:t>
            </a:r>
          </a:p>
          <a:p>
            <a:r>
              <a:rPr lang="en-US" dirty="0" smtClean="0"/>
              <a:t>The </a:t>
            </a:r>
            <a:r>
              <a:rPr lang="en-US" dirty="0"/>
              <a:t>mounting shaft in the hard </a:t>
            </a:r>
            <a:r>
              <a:rPr lang="en-US" dirty="0" smtClean="0"/>
              <a:t>drive </a:t>
            </a:r>
            <a:r>
              <a:rPr lang="en-US" dirty="0"/>
              <a:t>spins a platter to a storage location so the read/write head can save or retrieve data quickly, </a:t>
            </a:r>
            <a:r>
              <a:rPr lang="en-US" dirty="0" smtClean="0"/>
              <a:t>which is a </a:t>
            </a:r>
            <a:r>
              <a:rPr lang="en-US" dirty="0"/>
              <a:t>method called </a:t>
            </a:r>
            <a:r>
              <a:rPr lang="en-US" b="1" i="1" dirty="0"/>
              <a:t>direct-access storage</a:t>
            </a:r>
            <a:r>
              <a:rPr lang="en-US" dirty="0"/>
              <a:t>.</a:t>
            </a:r>
          </a:p>
          <a:p>
            <a:r>
              <a:rPr lang="en-US" dirty="0" smtClean="0"/>
              <a:t>The </a:t>
            </a:r>
            <a:r>
              <a:rPr lang="en-US" dirty="0"/>
              <a:t>read/write heads in a hard drive use magnetic charges to retrieve and store data, not direct contact</a:t>
            </a:r>
            <a:r>
              <a:rPr lang="en-US" dirty="0" smtClean="0"/>
              <a:t>.</a:t>
            </a:r>
          </a:p>
          <a:p>
            <a:r>
              <a:rPr lang="en-US" dirty="0" smtClean="0"/>
              <a:t>If the read/write heads touch the surface of a platter, they can damage data, which is a condition called a head crash.</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52</a:t>
            </a:fld>
            <a:endParaRPr lang="en-US" dirty="0"/>
          </a:p>
        </p:txBody>
      </p:sp>
    </p:spTree>
    <p:extLst>
      <p:ext uri="{BB962C8B-B14F-4D97-AF65-F5344CB8AC3E}">
        <p14:creationId xmlns:p14="http://schemas.microsoft.com/office/powerpoint/2010/main" xmlns="" val="986335083"/>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Hard Drives (continued)</a:t>
            </a:r>
          </a:p>
          <a:p>
            <a:r>
              <a:rPr lang="en-US" dirty="0" smtClean="0"/>
              <a:t>Hard </a:t>
            </a:r>
            <a:r>
              <a:rPr lang="en-US" dirty="0"/>
              <a:t>drives are the most popular for storing data because of their speed, capacity, and cost.</a:t>
            </a:r>
          </a:p>
          <a:p>
            <a:r>
              <a:rPr lang="en-US" dirty="0"/>
              <a:t>Access times range from </a:t>
            </a:r>
            <a:r>
              <a:rPr lang="en-US" dirty="0" smtClean="0"/>
              <a:t>6 to 11 </a:t>
            </a:r>
            <a:r>
              <a:rPr lang="en-US" dirty="0"/>
              <a:t>ms.</a:t>
            </a:r>
          </a:p>
          <a:p>
            <a:r>
              <a:rPr lang="en-US" dirty="0" smtClean="0"/>
              <a:t>Revolutions per minute (rpm) refers to how fast the platters spin when the read/write head is accessing data.</a:t>
            </a:r>
          </a:p>
          <a:p>
            <a:r>
              <a:rPr lang="en-US" dirty="0" smtClean="0"/>
              <a:t>The higher the rpm, the faster the read/write heads can locate specific data.</a:t>
            </a:r>
          </a:p>
          <a:p>
            <a:r>
              <a:rPr lang="en-US" dirty="0" smtClean="0"/>
              <a:t>Hard drives range from hundreds of gigabytes to a few terabytes of storage.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53</a:t>
            </a:fld>
            <a:endParaRPr lang="en-US" dirty="0"/>
          </a:p>
        </p:txBody>
      </p:sp>
    </p:spTree>
    <p:extLst>
      <p:ext uri="{BB962C8B-B14F-4D97-AF65-F5344CB8AC3E}">
        <p14:creationId xmlns:p14="http://schemas.microsoft.com/office/powerpoint/2010/main" xmlns="" val="791876389"/>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Solid-State Drives</a:t>
            </a:r>
          </a:p>
          <a:p>
            <a:r>
              <a:rPr lang="en-US" dirty="0" smtClean="0"/>
              <a:t>A </a:t>
            </a:r>
            <a:r>
              <a:rPr lang="en-US" b="1" i="1" dirty="0" smtClean="0"/>
              <a:t>solid-state drive (SSD) </a:t>
            </a:r>
            <a:r>
              <a:rPr lang="en-US" dirty="0" smtClean="0"/>
              <a:t>uses flash memory technology to store data as electrical rather than magnetic charges.</a:t>
            </a:r>
          </a:p>
          <a:p>
            <a:r>
              <a:rPr lang="en-US" dirty="0" smtClean="0"/>
              <a:t>SSDs have no moving parts, so they are more durable and reliable than mechanical hard drives.</a:t>
            </a:r>
          </a:p>
          <a:p>
            <a:r>
              <a:rPr lang="en-US" dirty="0" smtClean="0"/>
              <a:t>They consume less power, generate less heat, and retrieve data more quickly, making them a good alternative for tablets and other mobile devices.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54</a:t>
            </a:fld>
            <a:endParaRPr lang="en-US" dirty="0"/>
          </a:p>
        </p:txBody>
      </p:sp>
    </p:spTree>
    <p:extLst>
      <p:ext uri="{BB962C8B-B14F-4D97-AF65-F5344CB8AC3E}">
        <p14:creationId xmlns:p14="http://schemas.microsoft.com/office/powerpoint/2010/main" xmlns="" val="2592665581"/>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36.JPG"/>
          <p:cNvPicPr>
            <a:picLocks noChangeAspect="1"/>
          </p:cNvPicPr>
          <p:nvPr/>
        </p:nvPicPr>
        <p:blipFill>
          <a:blip r:embed="rId3"/>
          <a:stretch>
            <a:fillRect/>
          </a:stretch>
        </p:blipFill>
        <p:spPr>
          <a:xfrm>
            <a:off x="4786314" y="3143248"/>
            <a:ext cx="1038225" cy="314325"/>
          </a:xfrm>
          <a:prstGeom prst="rect">
            <a:avLst/>
          </a:prstGeom>
        </p:spPr>
      </p:pic>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sz="half" idx="1"/>
          </p:nvPr>
        </p:nvSpPr>
        <p:spPr>
          <a:xfrm>
            <a:off x="838200" y="2362200"/>
            <a:ext cx="3876676" cy="3924320"/>
          </a:xfrm>
        </p:spPr>
        <p:txBody>
          <a:bodyPr>
            <a:normAutofit fontScale="92500" lnSpcReduction="20000"/>
          </a:bodyPr>
          <a:lstStyle/>
          <a:p>
            <a:r>
              <a:rPr lang="en-US" b="1" dirty="0" smtClean="0"/>
              <a:t>External Hard Drives</a:t>
            </a:r>
          </a:p>
          <a:p>
            <a:r>
              <a:rPr lang="en-US" dirty="0" smtClean="0"/>
              <a:t>An </a:t>
            </a:r>
            <a:r>
              <a:rPr lang="en-US" b="1" i="1" dirty="0" smtClean="0"/>
              <a:t>external hard drive</a:t>
            </a:r>
            <a:r>
              <a:rPr lang="en-US" dirty="0" smtClean="0"/>
              <a:t> is a separate, freestanding high-capacity storage device that you attach to a computer, usually using a USB port.</a:t>
            </a:r>
          </a:p>
          <a:p>
            <a:r>
              <a:rPr lang="en-US" dirty="0" smtClean="0"/>
              <a:t>External hard drives can use magnetic or solid-state technology.</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55</a:t>
            </a:fld>
            <a:endParaRPr lang="en-US" dirty="0"/>
          </a:p>
        </p:txBody>
      </p:sp>
      <p:pic>
        <p:nvPicPr>
          <p:cNvPr id="2050" name="Picture 2"/>
          <p:cNvPicPr>
            <a:picLocks noChangeAspect="1" noChangeArrowheads="1"/>
          </p:cNvPicPr>
          <p:nvPr/>
        </p:nvPicPr>
        <p:blipFill>
          <a:blip r:embed="rId4"/>
          <a:stretch>
            <a:fillRect/>
          </a:stretch>
        </p:blipFill>
        <p:spPr bwMode="auto">
          <a:xfrm>
            <a:off x="4786314" y="3429000"/>
            <a:ext cx="3472554" cy="1659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1727325"/>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a:xfrm>
            <a:off x="857224" y="2362201"/>
            <a:ext cx="7674001" cy="2638436"/>
          </a:xfrm>
        </p:spPr>
        <p:txBody>
          <a:bodyPr>
            <a:normAutofit fontScale="92500" lnSpcReduction="20000"/>
          </a:bodyPr>
          <a:lstStyle/>
          <a:p>
            <a:r>
              <a:rPr lang="en-US" b="1" dirty="0" smtClean="0"/>
              <a:t>Portable Drives</a:t>
            </a:r>
          </a:p>
          <a:p>
            <a:r>
              <a:rPr lang="en-US" dirty="0" smtClean="0"/>
              <a:t>Removable drives use the same solid-state technology as internal SSDs do.</a:t>
            </a:r>
          </a:p>
          <a:p>
            <a:r>
              <a:rPr lang="en-US" dirty="0" smtClean="0"/>
              <a:t>The smallest types are collectively called memory cards.</a:t>
            </a:r>
          </a:p>
          <a:p>
            <a:r>
              <a:rPr lang="en-US" dirty="0" smtClean="0"/>
              <a:t>USB flash drives are another type of solid-state storage media.</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56</a:t>
            </a:fld>
            <a:endParaRPr lang="en-US" dirty="0"/>
          </a:p>
        </p:txBody>
      </p:sp>
      <p:pic>
        <p:nvPicPr>
          <p:cNvPr id="3074" name="Picture 2"/>
          <p:cNvPicPr>
            <a:picLocks noChangeAspect="1" noChangeArrowheads="1"/>
          </p:cNvPicPr>
          <p:nvPr/>
        </p:nvPicPr>
        <p:blipFill>
          <a:blip r:embed="rId3"/>
          <a:stretch>
            <a:fillRect/>
          </a:stretch>
        </p:blipFill>
        <p:spPr bwMode="auto">
          <a:xfrm>
            <a:off x="2483768" y="4962806"/>
            <a:ext cx="4752528" cy="12837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37.JPG"/>
          <p:cNvPicPr>
            <a:picLocks noChangeAspect="1"/>
          </p:cNvPicPr>
          <p:nvPr/>
        </p:nvPicPr>
        <p:blipFill>
          <a:blip r:embed="rId4"/>
          <a:stretch>
            <a:fillRect/>
          </a:stretch>
        </p:blipFill>
        <p:spPr>
          <a:xfrm>
            <a:off x="1714480" y="5000636"/>
            <a:ext cx="990600" cy="314325"/>
          </a:xfrm>
          <a:prstGeom prst="rect">
            <a:avLst/>
          </a:prstGeom>
        </p:spPr>
      </p:pic>
    </p:spTree>
    <p:extLst>
      <p:ext uri="{BB962C8B-B14F-4D97-AF65-F5344CB8AC3E}">
        <p14:creationId xmlns:p14="http://schemas.microsoft.com/office/powerpoint/2010/main" xmlns="" val="3351494992"/>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5-39.JPG"/>
          <p:cNvPicPr>
            <a:picLocks noChangeAspect="1"/>
          </p:cNvPicPr>
          <p:nvPr/>
        </p:nvPicPr>
        <p:blipFill>
          <a:blip r:embed="rId3"/>
          <a:stretch>
            <a:fillRect/>
          </a:stretch>
        </p:blipFill>
        <p:spPr>
          <a:xfrm>
            <a:off x="5429256" y="2571744"/>
            <a:ext cx="971550" cy="295275"/>
          </a:xfrm>
          <a:prstGeom prst="rect">
            <a:avLst/>
          </a:prstGeom>
        </p:spPr>
      </p:pic>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Optical Storage Devices </a:t>
            </a:r>
          </a:p>
          <a:p>
            <a:r>
              <a:rPr lang="en-US" dirty="0" smtClean="0"/>
              <a:t>An </a:t>
            </a:r>
            <a:r>
              <a:rPr lang="en-US" b="1" i="1" dirty="0" smtClean="0"/>
              <a:t>optical storage device </a:t>
            </a:r>
            <a:r>
              <a:rPr lang="en-US" dirty="0" smtClean="0"/>
              <a:t>uses lasers to read and write data on plastic platters that contain a metal layer, which reflects the laser light back to a sensor in an optical drive.</a:t>
            </a:r>
            <a:endParaRPr lang="en-US" b="1"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57</a:t>
            </a:fld>
            <a:endParaRPr lang="en-US" dirty="0"/>
          </a:p>
        </p:txBody>
      </p:sp>
      <p:pic>
        <p:nvPicPr>
          <p:cNvPr id="4098" name="Picture 2"/>
          <p:cNvPicPr>
            <a:picLocks noChangeAspect="1" noChangeArrowheads="1"/>
          </p:cNvPicPr>
          <p:nvPr/>
        </p:nvPicPr>
        <p:blipFill>
          <a:blip r:embed="rId4"/>
          <a:stretch>
            <a:fillRect/>
          </a:stretch>
        </p:blipFill>
        <p:spPr bwMode="auto">
          <a:xfrm>
            <a:off x="4565848" y="2845091"/>
            <a:ext cx="4038600" cy="2195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24830165"/>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Storage Media and Devices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Optical Storage Devices (continued) </a:t>
            </a:r>
          </a:p>
          <a:p>
            <a:r>
              <a:rPr lang="en-US" dirty="0" smtClean="0"/>
              <a:t>Optical media such as compact discs (CDs) and DVDs are called discs.</a:t>
            </a:r>
          </a:p>
          <a:p>
            <a:r>
              <a:rPr lang="en-US" dirty="0" smtClean="0"/>
              <a:t>DVDs have a much higher storage capacity than CDs.</a:t>
            </a:r>
          </a:p>
          <a:p>
            <a:r>
              <a:rPr lang="en-US" dirty="0" smtClean="0"/>
              <a:t>A more recent type of optical storage media is the Blu-ray disc (BD), which provides more than five times the storage capacity of a traditional DVD.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58</a:t>
            </a:fld>
            <a:endParaRPr lang="en-US" dirty="0"/>
          </a:p>
        </p:txBody>
      </p:sp>
    </p:spTree>
    <p:extLst>
      <p:ext uri="{BB962C8B-B14F-4D97-AF65-F5344CB8AC3E}">
        <p14:creationId xmlns:p14="http://schemas.microsoft.com/office/powerpoint/2010/main" xmlns="" val="3780441082"/>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smtClean="0"/>
              <a:t>In this lesson, you learned:</a:t>
            </a:r>
          </a:p>
          <a:p>
            <a:pPr lvl="0"/>
            <a:r>
              <a:rPr lang="en-US" sz="2400" dirty="0"/>
              <a:t>Computers are binary machines, which means they understand two states: off (0) and on (1). The digits 0 and 1 are each called a bit. Eight bits grouped together make a byte. Data-measurement terms add a prefix to </a:t>
            </a:r>
            <a:r>
              <a:rPr lang="en-US" sz="2400" dirty="0" smtClean="0"/>
              <a:t>“byte” </a:t>
            </a:r>
            <a:r>
              <a:rPr lang="en-US" sz="2400" dirty="0"/>
              <a:t>to indicate amounts. For example, “giga” means one billion, so a gigabyte is a billion bytes.</a:t>
            </a:r>
          </a:p>
          <a:p>
            <a:pPr lvl="0"/>
            <a:r>
              <a:rPr lang="en-US" sz="2400" dirty="0"/>
              <a:t>To use peripheral devices with your computer, they must be connected to the computer in some way, which is the purpose of ports and expansion cards on the motherboard.</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59</a:t>
            </a:fld>
            <a:endParaRPr lang="en-US" dirty="0"/>
          </a:p>
        </p:txBody>
      </p:sp>
    </p:spTree>
    <p:extLst>
      <p:ext uri="{BB962C8B-B14F-4D97-AF65-F5344CB8AC3E}">
        <p14:creationId xmlns:p14="http://schemas.microsoft.com/office/powerpoint/2010/main" xmlns="" val="283529546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a Computer Represents Data (continued)</a:t>
            </a:r>
            <a:endParaRPr lang="en-US" dirty="0"/>
          </a:p>
        </p:txBody>
      </p:sp>
      <p:sp>
        <p:nvSpPr>
          <p:cNvPr id="3" name="Content Placeholder 2"/>
          <p:cNvSpPr>
            <a:spLocks noGrp="1"/>
          </p:cNvSpPr>
          <p:nvPr>
            <p:ph idx="1"/>
          </p:nvPr>
        </p:nvSpPr>
        <p:spPr>
          <a:xfrm>
            <a:off x="857224" y="2362201"/>
            <a:ext cx="7674001" cy="1852618"/>
          </a:xfrm>
        </p:spPr>
        <p:txBody>
          <a:bodyPr>
            <a:normAutofit fontScale="92500" lnSpcReduction="20000"/>
          </a:bodyPr>
          <a:lstStyle/>
          <a:p>
            <a:r>
              <a:rPr lang="en-US" dirty="0" smtClean="0"/>
              <a:t>When you press a key on a computer keyboard, you are sending an electronic signal to the circuitry in the computer.</a:t>
            </a:r>
          </a:p>
          <a:p>
            <a:r>
              <a:rPr lang="en-US" dirty="0" smtClean="0"/>
              <a:t>The circuitry converts the signal into binary form and stores it as a byte in memory for processing.</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a:t>
            </a:fld>
            <a:endParaRPr lang="en-US" dirty="0"/>
          </a:p>
        </p:txBody>
      </p:sp>
      <p:pic>
        <p:nvPicPr>
          <p:cNvPr id="5122" name="Picture 2"/>
          <p:cNvPicPr>
            <a:picLocks noChangeAspect="1" noChangeArrowheads="1"/>
          </p:cNvPicPr>
          <p:nvPr/>
        </p:nvPicPr>
        <p:blipFill>
          <a:blip r:embed="rId3"/>
          <a:stretch>
            <a:fillRect/>
          </a:stretch>
        </p:blipFill>
        <p:spPr bwMode="auto">
          <a:xfrm>
            <a:off x="1928794" y="4347911"/>
            <a:ext cx="5600700" cy="1848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5-1.JPG"/>
          <p:cNvPicPr>
            <a:picLocks noChangeAspect="1"/>
          </p:cNvPicPr>
          <p:nvPr/>
        </p:nvPicPr>
        <p:blipFill>
          <a:blip r:embed="rId4"/>
          <a:stretch>
            <a:fillRect/>
          </a:stretch>
        </p:blipFill>
        <p:spPr>
          <a:xfrm>
            <a:off x="928662" y="4929198"/>
            <a:ext cx="904875" cy="247650"/>
          </a:xfrm>
          <a:prstGeom prst="rect">
            <a:avLst/>
          </a:prstGeom>
        </p:spPr>
      </p:pic>
    </p:spTree>
    <p:extLst>
      <p:ext uri="{BB962C8B-B14F-4D97-AF65-F5344CB8AC3E}">
        <p14:creationId xmlns:p14="http://schemas.microsoft.com/office/powerpoint/2010/main" xmlns="" val="2338375653"/>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a:t>A port is a connecter located on the system case that you use to plug peripheral devices into the computer. Inside the system unit, a port is attached to a bus, </a:t>
            </a:r>
            <a:r>
              <a:rPr lang="en-US" sz="2400" dirty="0" smtClean="0"/>
              <a:t>which is a </a:t>
            </a:r>
            <a:r>
              <a:rPr lang="en-US" sz="2400" dirty="0"/>
              <a:t>sequence of electronic circuitry on the motherboard used to transfer data among computer components. </a:t>
            </a:r>
          </a:p>
          <a:p>
            <a:pPr lvl="0"/>
            <a:r>
              <a:rPr lang="en-US" sz="2400" dirty="0"/>
              <a:t>Expansion cards can be plugged into expansion slots on the motherboard of a desktop or server computer. These cards expand the capabilities of the computer or let you attach a peripheral device. For the same purpose, mobile computers use ExpressCard modules and USB adapters, which are smaller than expansion cards and are plugged into slots or ports that you can access outside of the system unit. </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60</a:t>
            </a:fld>
            <a:endParaRPr lang="en-US" dirty="0"/>
          </a:p>
        </p:txBody>
      </p:sp>
    </p:spTree>
    <p:extLst>
      <p:ext uri="{BB962C8B-B14F-4D97-AF65-F5344CB8AC3E}">
        <p14:creationId xmlns:p14="http://schemas.microsoft.com/office/powerpoint/2010/main" xmlns="" val="4032464744"/>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An input device is a peripheral device you use to enter data and commands into the computer. Typical input devices include keyboards, </a:t>
            </a:r>
            <a:r>
              <a:rPr lang="en-US" sz="2400" dirty="0" smtClean="0"/>
              <a:t>mice </a:t>
            </a:r>
            <a:r>
              <a:rPr lang="en-US" sz="2400" dirty="0"/>
              <a:t>and other pointing devices, touchscreens, and microphones.</a:t>
            </a:r>
          </a:p>
          <a:p>
            <a:pPr lvl="0"/>
            <a:r>
              <a:rPr lang="en-US" sz="2400" dirty="0"/>
              <a:t>The keyboard is the most common input device for entering text and numbers into a computer. Keyboards can be built into the computer, as they are in mobile computers, attached using a cable plugged into a USB port, or connected using a wireless connection. In addition, computers can use onscreen keyboards as input devices</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61</a:t>
            </a:fld>
            <a:endParaRPr lang="en-US" dirty="0"/>
          </a:p>
        </p:txBody>
      </p:sp>
    </p:spTree>
    <p:extLst>
      <p:ext uri="{BB962C8B-B14F-4D97-AF65-F5344CB8AC3E}">
        <p14:creationId xmlns:p14="http://schemas.microsoft.com/office/powerpoint/2010/main" xmlns="" val="2376665212"/>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The mouse is the most common type of pointing device, which is an input device you use to position the pointer on the screen. Popular types of mice include optical, wireless, and touch mice.</a:t>
            </a:r>
          </a:p>
          <a:p>
            <a:pPr lvl="0"/>
            <a:r>
              <a:rPr lang="en-US" sz="2400" dirty="0"/>
              <a:t>Other types of pointing devices include touchpads, pointing sticks, and trackballs.</a:t>
            </a:r>
          </a:p>
          <a:p>
            <a:pPr lvl="0"/>
            <a:r>
              <a:rPr lang="en-US" sz="2400" dirty="0"/>
              <a:t>Touchscreens have a touch-sensitive surface that overlays the screen display and responds to the electrical impulses in your fingertips. Touchscreens are popular because they let you interact with a computer without using an external input device.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62</a:t>
            </a:fld>
            <a:endParaRPr lang="en-US" dirty="0"/>
          </a:p>
        </p:txBody>
      </p:sp>
    </p:spTree>
    <p:extLst>
      <p:ext uri="{BB962C8B-B14F-4D97-AF65-F5344CB8AC3E}">
        <p14:creationId xmlns:p14="http://schemas.microsoft.com/office/powerpoint/2010/main" xmlns="" val="495879150"/>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Many computers with touchscreens accept input from a stylus, which is a pen-like writing instrument. Other types of digital pens capture data as you write or draw on any surface.</a:t>
            </a:r>
          </a:p>
          <a:p>
            <a:pPr lvl="0"/>
            <a:r>
              <a:rPr lang="en-US" sz="2400" dirty="0"/>
              <a:t>Audio input is speech, sound effects, and music entered into a computer. Audio input devices include microphones, portable music players, radios, and other hardware such as electronic piano keyboards.</a:t>
            </a:r>
          </a:p>
          <a:p>
            <a:pPr lvl="0"/>
            <a:r>
              <a:rPr lang="en-US" sz="2400" dirty="0"/>
              <a:t>You use video input devices to enter still and moving images into a computer, often through a camera built into the computer</a:t>
            </a:r>
            <a:r>
              <a:rPr lang="en-US" sz="2400" dirty="0" smtClean="0"/>
              <a:t>. </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63</a:t>
            </a:fld>
            <a:endParaRPr lang="en-US" dirty="0"/>
          </a:p>
        </p:txBody>
      </p:sp>
    </p:spTree>
    <p:extLst>
      <p:ext uri="{BB962C8B-B14F-4D97-AF65-F5344CB8AC3E}">
        <p14:creationId xmlns:p14="http://schemas.microsoft.com/office/powerpoint/2010/main" xmlns="" val="2543914801"/>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smtClean="0"/>
              <a:t>Specialized input devices include game controllers, scanners, and biometric security devices.</a:t>
            </a:r>
          </a:p>
          <a:p>
            <a:pPr lvl="0"/>
            <a:r>
              <a:rPr lang="en-US" sz="2400" dirty="0" smtClean="0"/>
              <a:t>Output </a:t>
            </a:r>
            <a:r>
              <a:rPr lang="en-US" sz="2400" dirty="0"/>
              <a:t>is data processed into a useful format, such as printed text, spoken words, music, pictures, video, and graphics. Output devices include monitors, projectors, printers, and speakers.</a:t>
            </a:r>
          </a:p>
          <a:p>
            <a:pPr lvl="0"/>
            <a:r>
              <a:rPr lang="en-US" sz="2400" dirty="0"/>
              <a:t>Desktop computers typically use a monitor as their display device. Mobile computers use integrated flat-panel screens </a:t>
            </a:r>
            <a:r>
              <a:rPr lang="en-US" sz="2400" dirty="0" smtClean="0"/>
              <a:t>usually called </a:t>
            </a:r>
            <a:r>
              <a:rPr lang="en-US" sz="2400" dirty="0"/>
              <a:t>display screens. </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64</a:t>
            </a:fld>
            <a:endParaRPr lang="en-US" dirty="0"/>
          </a:p>
        </p:txBody>
      </p:sp>
    </p:spTree>
    <p:extLst>
      <p:ext uri="{BB962C8B-B14F-4D97-AF65-F5344CB8AC3E}">
        <p14:creationId xmlns:p14="http://schemas.microsoft.com/office/powerpoint/2010/main" xmlns="" val="2828990251"/>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The amount of information a screen can display at one time is determined by its screen resolution, which is expressed as the number of horizontal pixels by the number of vertical pixels, as in 1366 </a:t>
            </a:r>
            <a:r>
              <a:rPr lang="en-US" sz="2400" dirty="0" smtClean="0"/>
              <a:t>X </a:t>
            </a:r>
            <a:r>
              <a:rPr lang="en-US" sz="2400" dirty="0"/>
              <a:t>768 screen resolution. The video card installed in your computer determines the resolutions available for your display screen.</a:t>
            </a:r>
          </a:p>
          <a:p>
            <a:pPr lvl="0"/>
            <a:r>
              <a:rPr lang="en-US" sz="2400" dirty="0"/>
              <a:t>Display screens are measured diagonally from corner to corner. Size ranges include 17 to 30 inches for desktop computer monitors, 14 to 17 inches for laptop computer screens, and 7 to 10 inches for tablets.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65</a:t>
            </a:fld>
            <a:endParaRPr lang="en-US" dirty="0"/>
          </a:p>
        </p:txBody>
      </p:sp>
    </p:spTree>
    <p:extLst>
      <p:ext uri="{BB962C8B-B14F-4D97-AF65-F5344CB8AC3E}">
        <p14:creationId xmlns:p14="http://schemas.microsoft.com/office/powerpoint/2010/main" xmlns="" val="837123303"/>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A projector, also called a data projector, is an output device that connects to a computer and projects images onto a wall screen or other large, flat surface.</a:t>
            </a:r>
          </a:p>
          <a:p>
            <a:pPr lvl="0"/>
            <a:r>
              <a:rPr lang="en-US" sz="2400" dirty="0"/>
              <a:t>Printers produce a paper copy, or hard copy, of processing results, and are classified as nonimpact or impact printers. Most home and office computer users have nonimpact printers because they print faster and more quietly than impact printers and produce higher quality output.</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66</a:t>
            </a:fld>
            <a:endParaRPr lang="en-US" dirty="0"/>
          </a:p>
        </p:txBody>
      </p:sp>
    </p:spTree>
    <p:extLst>
      <p:ext uri="{BB962C8B-B14F-4D97-AF65-F5344CB8AC3E}">
        <p14:creationId xmlns:p14="http://schemas.microsoft.com/office/powerpoint/2010/main" xmlns="" val="896776320"/>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The two most popular types of printers are inkjet and laser </a:t>
            </a:r>
            <a:r>
              <a:rPr lang="en-US" sz="2400" dirty="0" smtClean="0"/>
              <a:t>printers; </a:t>
            </a:r>
            <a:r>
              <a:rPr lang="en-US" sz="2400" dirty="0"/>
              <a:t>both </a:t>
            </a:r>
            <a:r>
              <a:rPr lang="en-US" sz="2400" dirty="0" smtClean="0"/>
              <a:t>are </a:t>
            </a:r>
            <a:r>
              <a:rPr lang="en-US" sz="2400" dirty="0"/>
              <a:t>nonimpact printers. An inkjet printer creates text and images by spraying ink onto paper. A laser printer produces text and images using the same technology as copier machines.</a:t>
            </a:r>
          </a:p>
          <a:p>
            <a:pPr lvl="0"/>
            <a:r>
              <a:rPr lang="en-US" sz="2400" dirty="0"/>
              <a:t>Impact printers, which include the dot matrix and line printer, were the first type of printer developed for personal computing. Other types include thermal, mobile, label and postage, and plotters and large-format printers.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67</a:t>
            </a:fld>
            <a:endParaRPr lang="en-US" dirty="0"/>
          </a:p>
        </p:txBody>
      </p:sp>
    </p:spTree>
    <p:extLst>
      <p:ext uri="{BB962C8B-B14F-4D97-AF65-F5344CB8AC3E}">
        <p14:creationId xmlns:p14="http://schemas.microsoft.com/office/powerpoint/2010/main" xmlns="" val="595984288"/>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a:bodyPr>
          <a:lstStyle/>
          <a:p>
            <a:pPr lvl="0"/>
            <a:r>
              <a:rPr lang="en-US" sz="2400" dirty="0"/>
              <a:t>Speakers, headphones, and earbuds are output devices that generate sound, such as music or speech. </a:t>
            </a:r>
          </a:p>
          <a:p>
            <a:pPr lvl="0"/>
            <a:r>
              <a:rPr lang="en-US" sz="2400" dirty="0"/>
              <a:t>If you want to keep a permanent copy of the data you enter as input, you must save it on a storage medium, such as a disk or DVD. </a:t>
            </a:r>
          </a:p>
          <a:p>
            <a:pPr lvl="0"/>
            <a:r>
              <a:rPr lang="en-US" sz="2400" dirty="0"/>
              <a:t>Storage media are contained in a storage device, which is the equipment that records and retrieves data from the storage medium. Storage devices include hard drives, CD/DVD drives, and USB flash drives.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68</a:t>
            </a:fld>
            <a:endParaRPr lang="en-US" dirty="0"/>
          </a:p>
        </p:txBody>
      </p:sp>
    </p:spTree>
    <p:extLst>
      <p:ext uri="{BB962C8B-B14F-4D97-AF65-F5344CB8AC3E}">
        <p14:creationId xmlns:p14="http://schemas.microsoft.com/office/powerpoint/2010/main" xmlns="" val="140108612"/>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Storage technology refers to a storage device and the media it uses. Storage technologies include magnetic, optical, and solid-state technologies.</a:t>
            </a:r>
          </a:p>
          <a:p>
            <a:pPr lvl="0"/>
            <a:r>
              <a:rPr lang="en-US" sz="2400" dirty="0"/>
              <a:t>Hard drives are the main storage devices in a computer. Most use magnetic storage technology to retain data. Because hard drives consist of platters that rotate as a read/write head moves to save or retrieve data, they are also considered mechanical storage devices.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69</a:t>
            </a:fld>
            <a:endParaRPr lang="en-US" dirty="0"/>
          </a:p>
        </p:txBody>
      </p:sp>
    </p:spTree>
    <p:extLst>
      <p:ext uri="{BB962C8B-B14F-4D97-AF65-F5344CB8AC3E}">
        <p14:creationId xmlns:p14="http://schemas.microsoft.com/office/powerpoint/2010/main" xmlns="" val="220400936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How a Computer Represents Data (continued)</a:t>
            </a:r>
            <a:endParaRPr lang="en-US" dirty="0"/>
          </a:p>
        </p:txBody>
      </p:sp>
      <p:sp>
        <p:nvSpPr>
          <p:cNvPr id="3" name="Content Placeholder 2"/>
          <p:cNvSpPr>
            <a:spLocks noGrp="1"/>
          </p:cNvSpPr>
          <p:nvPr>
            <p:ph idx="1"/>
          </p:nvPr>
        </p:nvSpPr>
        <p:spPr>
          <a:xfrm>
            <a:off x="857224" y="2362201"/>
            <a:ext cx="7674001" cy="1781180"/>
          </a:xfrm>
        </p:spPr>
        <p:txBody>
          <a:bodyPr>
            <a:normAutofit lnSpcReduction="10000"/>
          </a:bodyPr>
          <a:lstStyle/>
          <a:p>
            <a:r>
              <a:rPr lang="en-US" dirty="0" smtClean="0"/>
              <a:t>Computer users work with much more than a byte of data at a time.</a:t>
            </a:r>
          </a:p>
          <a:p>
            <a:r>
              <a:rPr lang="en-US" dirty="0" smtClean="0"/>
              <a:t>Terms for measuring data combine “byte” with a meaningful prefix.</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a:t>
            </a:fld>
            <a:endParaRPr lang="en-US" dirty="0"/>
          </a:p>
        </p:txBody>
      </p:sp>
      <p:pic>
        <p:nvPicPr>
          <p:cNvPr id="6146" name="Picture 2"/>
          <p:cNvPicPr>
            <a:picLocks noChangeAspect="1" noChangeArrowheads="1"/>
          </p:cNvPicPr>
          <p:nvPr/>
        </p:nvPicPr>
        <p:blipFill>
          <a:blip r:embed="rId3"/>
          <a:stretch>
            <a:fillRect/>
          </a:stretch>
        </p:blipFill>
        <p:spPr bwMode="auto">
          <a:xfrm>
            <a:off x="3500430" y="4238242"/>
            <a:ext cx="4320303" cy="20136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table 5-1.JPG"/>
          <p:cNvPicPr>
            <a:picLocks noChangeAspect="1"/>
          </p:cNvPicPr>
          <p:nvPr/>
        </p:nvPicPr>
        <p:blipFill>
          <a:blip r:embed="rId4"/>
          <a:stretch>
            <a:fillRect/>
          </a:stretch>
        </p:blipFill>
        <p:spPr>
          <a:xfrm>
            <a:off x="2643174" y="4214818"/>
            <a:ext cx="819150" cy="228600"/>
          </a:xfrm>
          <a:prstGeom prst="rect">
            <a:avLst/>
          </a:prstGeom>
        </p:spPr>
      </p:pic>
    </p:spTree>
    <p:extLst>
      <p:ext uri="{BB962C8B-B14F-4D97-AF65-F5344CB8AC3E}">
        <p14:creationId xmlns:p14="http://schemas.microsoft.com/office/powerpoint/2010/main" xmlns="" val="4078214888"/>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Solid-state drives use flash memory technology to store data as electrical rather than magnetic charges. Though they are more expensive, they offer advantages over hard drives because they have no moving parts, consume less power, generate less heat, and retrieve data more quickly. </a:t>
            </a:r>
          </a:p>
          <a:p>
            <a:pPr lvl="0"/>
            <a:r>
              <a:rPr lang="en-US" sz="2400" dirty="0"/>
              <a:t>An external hard drive is a separate, </a:t>
            </a:r>
            <a:r>
              <a:rPr lang="en-US" sz="2400" dirty="0" smtClean="0"/>
              <a:t>freestanding, </a:t>
            </a:r>
            <a:r>
              <a:rPr lang="en-US" sz="2400" dirty="0"/>
              <a:t>high-capacity device that you attach to a computer, usually using a USB port.</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70</a:t>
            </a:fld>
            <a:endParaRPr lang="en-US" dirty="0"/>
          </a:p>
        </p:txBody>
      </p:sp>
    </p:spTree>
    <p:extLst>
      <p:ext uri="{BB962C8B-B14F-4D97-AF65-F5344CB8AC3E}">
        <p14:creationId xmlns:p14="http://schemas.microsoft.com/office/powerpoint/2010/main" xmlns="" val="3665028298"/>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Removable drives such as memory cards and USB flash drives are ideal for transporting data from one computer to another, adding storage capacity to a computer, and securing data </a:t>
            </a:r>
            <a:r>
              <a:rPr lang="en-US" sz="2400" dirty="0" smtClean="0"/>
              <a:t>while away </a:t>
            </a:r>
            <a:r>
              <a:rPr lang="en-US" sz="2400" dirty="0"/>
              <a:t>from a computer</a:t>
            </a:r>
            <a:r>
              <a:rPr lang="en-US" sz="2400" dirty="0" smtClean="0"/>
              <a:t>.</a:t>
            </a:r>
          </a:p>
          <a:p>
            <a:r>
              <a:rPr lang="en-US" sz="2400" dirty="0"/>
              <a:t>Optical storage devices use lasers to read and write data on plastic platters that contain a metal layer, which reflects the laser light back to a sensor in an optical drive. Optical media such as CDs and DVDs are called discs</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71</a:t>
            </a:fld>
            <a:endParaRPr lang="en-US" dirty="0"/>
          </a:p>
        </p:txBody>
      </p:sp>
    </p:spTree>
    <p:extLst>
      <p:ext uri="{BB962C8B-B14F-4D97-AF65-F5344CB8AC3E}">
        <p14:creationId xmlns:p14="http://schemas.microsoft.com/office/powerpoint/2010/main" xmlns="" val="393342731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system unit houses a computer’s processing hardware, including the motherboard.</a:t>
            </a:r>
          </a:p>
          <a:p>
            <a:r>
              <a:rPr lang="en-US" dirty="0" smtClean="0"/>
              <a:t>Components for connecting peripheral devices are attached to the motherboard.</a:t>
            </a:r>
          </a:p>
          <a:p>
            <a:r>
              <a:rPr lang="en-US" dirty="0" smtClean="0"/>
              <a:t>Peripheral devices include keyboards, mice, printers, monitors, and other display screens.</a:t>
            </a:r>
          </a:p>
          <a:p>
            <a:r>
              <a:rPr lang="en-US" dirty="0" smtClean="0"/>
              <a:t>To use peripheral devices with your computer, they must be connected to the computer by using ports and expansion cards on the motherboard.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8</a:t>
            </a:fld>
            <a:endParaRPr lang="en-US" dirty="0"/>
          </a:p>
        </p:txBody>
      </p:sp>
    </p:spTree>
    <p:extLst>
      <p:ext uri="{BB962C8B-B14F-4D97-AF65-F5344CB8AC3E}">
        <p14:creationId xmlns:p14="http://schemas.microsoft.com/office/powerpoint/2010/main" xmlns="" val="186835920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System Components for Input and Output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Ports and Buses </a:t>
            </a:r>
          </a:p>
          <a:p>
            <a:r>
              <a:rPr lang="en-US" dirty="0" smtClean="0"/>
              <a:t>A </a:t>
            </a:r>
            <a:r>
              <a:rPr lang="en-US" b="1" i="1" dirty="0" smtClean="0"/>
              <a:t>port</a:t>
            </a:r>
            <a:r>
              <a:rPr lang="en-US" dirty="0" smtClean="0"/>
              <a:t> is a connector located on the system case that you use to plug peripheral devices into the computer.</a:t>
            </a:r>
          </a:p>
          <a:p>
            <a:r>
              <a:rPr lang="en-US" dirty="0" smtClean="0"/>
              <a:t>Inside the system unit, a port is attached to a bus on the motherboard.</a:t>
            </a:r>
          </a:p>
          <a:p>
            <a:r>
              <a:rPr lang="en-US" dirty="0" smtClean="0"/>
              <a:t>A </a:t>
            </a:r>
            <a:r>
              <a:rPr lang="en-US" b="1" i="1" dirty="0" smtClean="0"/>
              <a:t>bus</a:t>
            </a:r>
            <a:r>
              <a:rPr lang="en-US" dirty="0" smtClean="0"/>
              <a:t> is a sequence of electronic circuitry used to transfer data among computer components.</a:t>
            </a:r>
          </a:p>
          <a:p>
            <a:r>
              <a:rPr lang="en-US" dirty="0" smtClean="0"/>
              <a:t>Peripheral devices use a bus, sometimes called an expansion bus, to exchange data with the motherboard.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spTree>
    <p:extLst>
      <p:ext uri="{BB962C8B-B14F-4D97-AF65-F5344CB8AC3E}">
        <p14:creationId xmlns:p14="http://schemas.microsoft.com/office/powerpoint/2010/main" xmlns="" val="169503365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4640</Words>
  <Application>Microsoft Office PowerPoint</Application>
  <PresentationFormat>On-screen Show (4:3)</PresentationFormat>
  <Paragraphs>460</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1_Capsules</vt:lpstr>
      <vt:lpstr>Lesson 5 Computer Hardware</vt:lpstr>
      <vt:lpstr>Objectives</vt:lpstr>
      <vt:lpstr>Words to Know</vt:lpstr>
      <vt:lpstr>Words to Know (continued)</vt:lpstr>
      <vt:lpstr>Understanding How a Computer Represents Data</vt:lpstr>
      <vt:lpstr>Understanding How a Computer Represents Data (continued)</vt:lpstr>
      <vt:lpstr>Understanding How a Computer Represents Data (continued)</vt:lpstr>
      <vt:lpstr>Identifying System Components for Input and Output</vt:lpstr>
      <vt:lpstr>Identifying System Components for Input and Output (continued)</vt:lpstr>
      <vt:lpstr>Identifying System Components for Input and Output (continued)</vt:lpstr>
      <vt:lpstr>Identifying System Components for Input and Output (continued)</vt:lpstr>
      <vt:lpstr>Identifying System Components for Input and Output (continued)</vt:lpstr>
      <vt:lpstr>Identifying System Components for Input and Output (continued)</vt:lpstr>
      <vt:lpstr>Identifying System Components for Input and Output (continued)</vt:lpstr>
      <vt:lpstr>Identifying System Components for Input and Output (continued)</vt:lpstr>
      <vt:lpstr>Identifying System Components for Input and Output (continued)</vt:lpstr>
      <vt:lpstr>Using Input Devices</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Input Devices (continued)</vt:lpstr>
      <vt:lpstr>Using Output Devices</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Output Devices (continued)</vt:lpstr>
      <vt:lpstr>Using Storage Media and Devices</vt:lpstr>
      <vt:lpstr>Using Storage Media and Devices (continued)</vt:lpstr>
      <vt:lpstr>Using Storage Media and Devices (continued)</vt:lpstr>
      <vt:lpstr>Using Storage Media and Devices (continued)</vt:lpstr>
      <vt:lpstr>Using Storage Media and Devices (continued)</vt:lpstr>
      <vt:lpstr>Using Storage Media and Devices (continued)</vt:lpstr>
      <vt:lpstr>Using Storage Media and Devices (continued)</vt:lpstr>
      <vt:lpstr>Using Storage Media and Devices (continued)</vt:lpstr>
      <vt:lpstr>Using Storage Media and Devices (continued)</vt:lpstr>
      <vt:lpstr>Using Storage Media and Devices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2014-02-03T19:01:28Z</dcterms:created>
  <dcterms:modified xsi:type="dcterms:W3CDTF">2014-02-04T20:44:10Z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