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51"/>
  </p:notesMasterIdLst>
  <p:handoutMasterIdLst>
    <p:handoutMasterId r:id="rId52"/>
  </p:handoutMasterIdLst>
  <p:sldIdLst>
    <p:sldId id="299" r:id="rId2"/>
    <p:sldId id="398" r:id="rId3"/>
    <p:sldId id="399" r:id="rId4"/>
    <p:sldId id="400" r:id="rId5"/>
    <p:sldId id="401" r:id="rId6"/>
    <p:sldId id="449" r:id="rId7"/>
    <p:sldId id="450" r:id="rId8"/>
    <p:sldId id="448" r:id="rId9"/>
    <p:sldId id="451" r:id="rId10"/>
    <p:sldId id="447" r:id="rId11"/>
    <p:sldId id="453" r:id="rId12"/>
    <p:sldId id="452" r:id="rId13"/>
    <p:sldId id="454" r:id="rId14"/>
    <p:sldId id="489" r:id="rId15"/>
    <p:sldId id="456" r:id="rId16"/>
    <p:sldId id="457" r:id="rId17"/>
    <p:sldId id="458" r:id="rId18"/>
    <p:sldId id="459" r:id="rId19"/>
    <p:sldId id="455" r:id="rId20"/>
    <p:sldId id="490" r:id="rId21"/>
    <p:sldId id="461" r:id="rId22"/>
    <p:sldId id="462" r:id="rId23"/>
    <p:sldId id="460" r:id="rId24"/>
    <p:sldId id="464" r:id="rId25"/>
    <p:sldId id="465" r:id="rId26"/>
    <p:sldId id="463" r:id="rId27"/>
    <p:sldId id="467" r:id="rId28"/>
    <p:sldId id="466" r:id="rId29"/>
    <p:sldId id="469" r:id="rId30"/>
    <p:sldId id="470" r:id="rId31"/>
    <p:sldId id="471" r:id="rId32"/>
    <p:sldId id="472" r:id="rId33"/>
    <p:sldId id="473" r:id="rId34"/>
    <p:sldId id="475" r:id="rId35"/>
    <p:sldId id="468" r:id="rId36"/>
    <p:sldId id="321" r:id="rId37"/>
    <p:sldId id="476" r:id="rId38"/>
    <p:sldId id="477" r:id="rId39"/>
    <p:sldId id="478" r:id="rId40"/>
    <p:sldId id="479" r:id="rId41"/>
    <p:sldId id="480" r:id="rId42"/>
    <p:sldId id="482" r:id="rId43"/>
    <p:sldId id="481" r:id="rId44"/>
    <p:sldId id="483" r:id="rId45"/>
    <p:sldId id="484" r:id="rId46"/>
    <p:sldId id="485" r:id="rId47"/>
    <p:sldId id="486" r:id="rId48"/>
    <p:sldId id="487" r:id="rId49"/>
    <p:sldId id="488" r:id="rId5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13" autoAdjust="0"/>
    <p:restoredTop sz="94583" autoAdjust="0"/>
  </p:normalViewPr>
  <p:slideViewPr>
    <p:cSldViewPr>
      <p:cViewPr varScale="1">
        <p:scale>
          <a:sx n="79" d="100"/>
          <a:sy n="79" d="100"/>
        </p:scale>
        <p:origin x="-7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3CB90D1C-9FEA-42CA-8055-8F92FB7402B5}" type="slidenum">
              <a:rPr lang="en-US"/>
              <a:pPr>
                <a:defRPr/>
              </a:pPr>
              <a:t>‹#›</a:t>
            </a:fld>
            <a:endParaRPr lang="en-US" dirty="0"/>
          </a:p>
        </p:txBody>
      </p:sp>
    </p:spTree>
    <p:extLst>
      <p:ext uri="{BB962C8B-B14F-4D97-AF65-F5344CB8AC3E}">
        <p14:creationId xmlns:p14="http://schemas.microsoft.com/office/powerpoint/2010/main" xmlns="" val="775495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mn-ea"/>
                <a:cs typeface="+mn-cs"/>
              </a:defRPr>
            </a:lvl1pPr>
          </a:lstStyle>
          <a:p>
            <a:pPr>
              <a:defRPr/>
            </a:pPr>
            <a:fld id="{FBF707AF-C45B-4E2E-9AE1-FF94212AE441}" type="slidenum">
              <a:rPr lang="en-US"/>
              <a:pPr>
                <a:defRPr/>
              </a:pPr>
              <a:t>‹#›</a:t>
            </a:fld>
            <a:endParaRPr lang="en-US" dirty="0"/>
          </a:p>
        </p:txBody>
      </p:sp>
    </p:spTree>
    <p:extLst>
      <p:ext uri="{BB962C8B-B14F-4D97-AF65-F5344CB8AC3E}">
        <p14:creationId xmlns:p14="http://schemas.microsoft.com/office/powerpoint/2010/main" xmlns="" val="1218935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3052627-18C7-4EA9-828E-58CA057F6A5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CADA150A-C9B9-4419-9C62-DAD1DDB0971F}"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F707AF-C45B-4E2E-9AE1-FF94212AE44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200" y="4889500"/>
            <a:ext cx="4868863" cy="325438"/>
            <a:chOff x="2288" y="3080"/>
            <a:chExt cx="3067" cy="205"/>
          </a:xfrm>
          <a:solidFill>
            <a:srgbClr val="002060"/>
          </a:solidFill>
          <a:effectLst/>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59" cy="205"/>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6</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r>
              <a:rPr lang="en-US" sz="3200" dirty="0" smtClean="0"/>
              <a:t>Lesson </a:t>
            </a:r>
            <a:r>
              <a:rPr lang="en-US" sz="3200" dirty="0"/>
              <a:t>6</a:t>
            </a:r>
            <a:r>
              <a:rPr lang="en-US" sz="3200" dirty="0" smtClean="0"/>
              <a:t/>
            </a:r>
            <a:br>
              <a:rPr lang="en-US" sz="3200" dirty="0" smtClean="0"/>
            </a:br>
            <a:r>
              <a:rPr lang="en-US" sz="3200" dirty="0" smtClean="0"/>
              <a:t>Classifying and Evaluating Computers</a:t>
            </a:r>
          </a:p>
        </p:txBody>
      </p:sp>
      <p:sp>
        <p:nvSpPr>
          <p:cNvPr id="16385" name="Rectangle 11"/>
          <p:cNvSpPr>
            <a:spLocks noGrp="1" noChangeArrowheads="1"/>
          </p:cNvSpPr>
          <p:nvPr>
            <p:ph type="sldNum" sz="quarter" idx="10"/>
          </p:nvPr>
        </p:nvSpPr>
        <p:spPr>
          <a:noFill/>
        </p:spPr>
        <p:txBody>
          <a:bodyPr/>
          <a:lstStyle/>
          <a:p>
            <a:fld id="{3BDF6959-0907-4E37-8108-DA0CDECB6E6C}"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671886"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sz="half" idx="1"/>
          </p:nvPr>
        </p:nvSpPr>
        <p:spPr>
          <a:xfrm>
            <a:off x="838200" y="2362200"/>
            <a:ext cx="3805238" cy="3995758"/>
          </a:xfrm>
        </p:spPr>
        <p:txBody>
          <a:bodyPr>
            <a:normAutofit fontScale="85000" lnSpcReduction="20000"/>
          </a:bodyPr>
          <a:lstStyle/>
          <a:p>
            <a:r>
              <a:rPr lang="en-US" b="1" dirty="0" smtClean="0"/>
              <a:t>Laptop Computers </a:t>
            </a:r>
          </a:p>
          <a:p>
            <a:r>
              <a:rPr lang="en-US" dirty="0" smtClean="0"/>
              <a:t>A </a:t>
            </a:r>
            <a:r>
              <a:rPr lang="en-US" b="1" i="1" dirty="0" smtClean="0"/>
              <a:t>laptop computer</a:t>
            </a:r>
            <a:r>
              <a:rPr lang="en-US" dirty="0" smtClean="0"/>
              <a:t> (sometimes called a </a:t>
            </a:r>
            <a:r>
              <a:rPr lang="en-US" b="1" i="1" dirty="0" smtClean="0"/>
              <a:t>notebook</a:t>
            </a:r>
            <a:r>
              <a:rPr lang="en-US" dirty="0" smtClean="0"/>
              <a:t>) is a lightweight mobile computer about the size of a paper notebook that includes the system components, keyboard, pointing device, and display screen in a single unit.</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10</a:t>
            </a:fld>
            <a:endParaRPr lang="en-US" dirty="0"/>
          </a:p>
        </p:txBody>
      </p:sp>
      <p:pic>
        <p:nvPicPr>
          <p:cNvPr id="6" name="Picture 2"/>
          <p:cNvPicPr>
            <a:picLocks noChangeAspect="1" noChangeArrowheads="1"/>
          </p:cNvPicPr>
          <p:nvPr/>
        </p:nvPicPr>
        <p:blipFill>
          <a:blip r:embed="rId3"/>
          <a:stretch>
            <a:fillRect/>
          </a:stretch>
        </p:blipFill>
        <p:spPr bwMode="auto">
          <a:xfrm>
            <a:off x="5057947" y="3003102"/>
            <a:ext cx="3474102" cy="22260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fig 6-3.JPG"/>
          <p:cNvPicPr>
            <a:picLocks noChangeAspect="1"/>
          </p:cNvPicPr>
          <p:nvPr/>
        </p:nvPicPr>
        <p:blipFill>
          <a:blip r:embed="rId4"/>
          <a:stretch>
            <a:fillRect/>
          </a:stretch>
        </p:blipFill>
        <p:spPr>
          <a:xfrm>
            <a:off x="7643834" y="5214950"/>
            <a:ext cx="971550" cy="304800"/>
          </a:xfrm>
          <a:prstGeom prst="rect">
            <a:avLst/>
          </a:prstGeom>
        </p:spPr>
      </p:pic>
    </p:spTree>
    <p:extLst>
      <p:ext uri="{BB962C8B-B14F-4D97-AF65-F5344CB8AC3E}">
        <p14:creationId xmlns:p14="http://schemas.microsoft.com/office/powerpoint/2010/main" xmlns="" val="422060443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a:xfrm>
            <a:off x="838200" y="2362200"/>
            <a:ext cx="7805766" cy="3924320"/>
          </a:xfrm>
        </p:spPr>
        <p:txBody>
          <a:bodyPr>
            <a:normAutofit fontScale="85000" lnSpcReduction="20000"/>
          </a:bodyPr>
          <a:lstStyle/>
          <a:p>
            <a:r>
              <a:rPr lang="en-US" b="1" dirty="0" smtClean="0"/>
              <a:t>Laptop Computers (continued)</a:t>
            </a:r>
          </a:p>
          <a:p>
            <a:r>
              <a:rPr lang="en-US" b="1" i="1" dirty="0" smtClean="0"/>
              <a:t>Netbook computers</a:t>
            </a:r>
            <a:r>
              <a:rPr lang="en-US" dirty="0" smtClean="0"/>
              <a:t> (also called </a:t>
            </a:r>
            <a:r>
              <a:rPr lang="en-US" b="1" i="1" dirty="0" smtClean="0"/>
              <a:t>ultrabooks</a:t>
            </a:r>
            <a:r>
              <a:rPr lang="en-US" dirty="0" smtClean="0"/>
              <a:t>) look like laptops but are smaller and lighter.</a:t>
            </a:r>
          </a:p>
          <a:p>
            <a:r>
              <a:rPr lang="en-US" dirty="0" smtClean="0"/>
              <a:t>Netbook computers have less power and storage capacity, lack a CD/DVD drive, and provide a smaller keyboard and display screen than laptops, but they include batteries that hold a charge longer.</a:t>
            </a:r>
          </a:p>
          <a:p>
            <a:r>
              <a:rPr lang="en-US" dirty="0" smtClean="0"/>
              <a:t>Netbooks are suitable for mobile users who access the Internet frequently or for long periods of time and don’t need to store a lot of data or software on a hard drive.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11</a:t>
            </a:fld>
            <a:endParaRPr lang="en-US" dirty="0"/>
          </a:p>
        </p:txBody>
      </p:sp>
    </p:spTree>
    <p:extLst>
      <p:ext uri="{BB962C8B-B14F-4D97-AF65-F5344CB8AC3E}">
        <p14:creationId xmlns:p14="http://schemas.microsoft.com/office/powerpoint/2010/main" xmlns="" val="107376360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6-4.JPG"/>
          <p:cNvPicPr>
            <a:picLocks noChangeAspect="1"/>
          </p:cNvPicPr>
          <p:nvPr/>
        </p:nvPicPr>
        <p:blipFill>
          <a:blip r:embed="rId3"/>
          <a:stretch>
            <a:fillRect/>
          </a:stretch>
        </p:blipFill>
        <p:spPr>
          <a:xfrm>
            <a:off x="5643570" y="4786322"/>
            <a:ext cx="923925" cy="314325"/>
          </a:xfrm>
          <a:prstGeom prst="rect">
            <a:avLst/>
          </a:prstGeom>
        </p:spPr>
      </p:pic>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a:xfrm>
            <a:off x="857224" y="2362201"/>
            <a:ext cx="7674001" cy="2495560"/>
          </a:xfrm>
        </p:spPr>
        <p:txBody>
          <a:bodyPr>
            <a:normAutofit fontScale="92500" lnSpcReduction="10000"/>
          </a:bodyPr>
          <a:lstStyle/>
          <a:p>
            <a:r>
              <a:rPr lang="en-US" sz="2400" b="1" dirty="0" smtClean="0"/>
              <a:t>Tablet Computers</a:t>
            </a:r>
          </a:p>
          <a:p>
            <a:r>
              <a:rPr lang="en-US" sz="2400" dirty="0" smtClean="0"/>
              <a:t>A tablet computer is a one-piece handheld computer that typically includes a touchscreen.</a:t>
            </a:r>
          </a:p>
          <a:p>
            <a:r>
              <a:rPr lang="en-US" sz="2400" dirty="0" smtClean="0"/>
              <a:t>True tablets use a slate design; they are rigid and do not fold.</a:t>
            </a:r>
          </a:p>
          <a:p>
            <a:r>
              <a:rPr lang="en-US" sz="2400" b="1" i="1" dirty="0" smtClean="0"/>
              <a:t>Convertible tablets</a:t>
            </a:r>
            <a:r>
              <a:rPr lang="en-US" sz="2400" dirty="0" smtClean="0"/>
              <a:t> use a hybrid design that includes a swivel screen or removable keyboard.</a:t>
            </a:r>
            <a:endParaRPr lang="en-US" sz="2400"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12</a:t>
            </a:fld>
            <a:endParaRPr lang="en-US" dirty="0"/>
          </a:p>
        </p:txBody>
      </p:sp>
      <p:pic>
        <p:nvPicPr>
          <p:cNvPr id="5122" name="Picture 2"/>
          <p:cNvPicPr>
            <a:picLocks noChangeAspect="1" noChangeArrowheads="1"/>
          </p:cNvPicPr>
          <p:nvPr/>
        </p:nvPicPr>
        <p:blipFill>
          <a:blip r:embed="rId4"/>
          <a:stretch>
            <a:fillRect/>
          </a:stretch>
        </p:blipFill>
        <p:spPr bwMode="auto">
          <a:xfrm>
            <a:off x="2415505" y="4974827"/>
            <a:ext cx="4676775" cy="125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438373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a:bodyPr>
          <a:lstStyle/>
          <a:p>
            <a:r>
              <a:rPr lang="en-US" b="1" dirty="0" smtClean="0"/>
              <a:t>Comparing Tablets and Laptops </a:t>
            </a:r>
          </a:p>
          <a:p>
            <a:r>
              <a:rPr lang="en-US" dirty="0" smtClean="0"/>
              <a:t>For many people considering a new computer, the choice is between a tablet and a laptop.</a:t>
            </a:r>
          </a:p>
          <a:p>
            <a:r>
              <a:rPr lang="en-US" dirty="0" smtClean="0"/>
              <a:t>To compare tablets and laptops, consider their input devices, battery life, storage capacity, performance, physical factors, and price as well as your computer usage.</a:t>
            </a:r>
          </a:p>
          <a:p>
            <a:pPr lvl="1"/>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13</a:t>
            </a:fld>
            <a:endParaRPr lang="en-US" dirty="0"/>
          </a:p>
        </p:txBody>
      </p:sp>
    </p:spTree>
    <p:extLst>
      <p:ext uri="{BB962C8B-B14F-4D97-AF65-F5344CB8AC3E}">
        <p14:creationId xmlns:p14="http://schemas.microsoft.com/office/powerpoint/2010/main" xmlns="" val="130222776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6-5.JPG"/>
          <p:cNvPicPr>
            <a:picLocks noChangeAspect="1"/>
          </p:cNvPicPr>
          <p:nvPr/>
        </p:nvPicPr>
        <p:blipFill>
          <a:blip r:embed="rId3"/>
          <a:stretch>
            <a:fillRect/>
          </a:stretch>
        </p:blipFill>
        <p:spPr>
          <a:xfrm>
            <a:off x="7786710" y="2500306"/>
            <a:ext cx="971550" cy="323850"/>
          </a:xfrm>
          <a:prstGeom prst="rect">
            <a:avLst/>
          </a:prstGeom>
        </p:spPr>
      </p:pic>
      <p:pic>
        <p:nvPicPr>
          <p:cNvPr id="6146" name="Picture 2"/>
          <p:cNvPicPr>
            <a:picLocks noChangeAspect="1" noChangeArrowheads="1"/>
          </p:cNvPicPr>
          <p:nvPr/>
        </p:nvPicPr>
        <p:blipFill>
          <a:blip r:embed="rId4"/>
          <a:stretch>
            <a:fillRect/>
          </a:stretch>
        </p:blipFill>
        <p:spPr bwMode="auto">
          <a:xfrm>
            <a:off x="4641809" y="2767346"/>
            <a:ext cx="4133747" cy="2876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sz="half" idx="1"/>
          </p:nvPr>
        </p:nvSpPr>
        <p:spPr>
          <a:xfrm>
            <a:off x="838200" y="2362200"/>
            <a:ext cx="3876676" cy="3852882"/>
          </a:xfrm>
        </p:spPr>
        <p:txBody>
          <a:bodyPr>
            <a:normAutofit fontScale="92500" lnSpcReduction="10000"/>
          </a:bodyPr>
          <a:lstStyle/>
          <a:p>
            <a:r>
              <a:rPr lang="en-US" b="1" dirty="0" smtClean="0"/>
              <a:t>Comparing Tablets and Laptops (continued)</a:t>
            </a:r>
          </a:p>
          <a:p>
            <a:pPr lvl="1"/>
            <a:r>
              <a:rPr lang="en-US" i="1" dirty="0" smtClean="0"/>
              <a:t>Input devices—</a:t>
            </a:r>
            <a:r>
              <a:rPr lang="en-US" dirty="0" smtClean="0"/>
              <a:t>A laptop provides a physical keyboard and pointing device, whereas a tablet using a slate design has a virtual keyboard and touchscreen.</a:t>
            </a:r>
          </a:p>
          <a:p>
            <a:pPr lvl="1"/>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14</a:t>
            </a:fld>
            <a:endParaRPr lang="en-US" dirty="0"/>
          </a:p>
        </p:txBody>
      </p:sp>
    </p:spTree>
    <p:extLst>
      <p:ext uri="{BB962C8B-B14F-4D97-AF65-F5344CB8AC3E}">
        <p14:creationId xmlns:p14="http://schemas.microsoft.com/office/powerpoint/2010/main" xmlns="" val="29214719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a:bodyPr>
          <a:lstStyle/>
          <a:p>
            <a:r>
              <a:rPr lang="en-US" b="1" dirty="0" smtClean="0"/>
              <a:t>Comparing Tablets and Laptops (continued) </a:t>
            </a:r>
          </a:p>
          <a:p>
            <a:pPr lvl="1"/>
            <a:r>
              <a:rPr lang="en-US" i="1" dirty="0" smtClean="0"/>
              <a:t>Battery life—</a:t>
            </a:r>
            <a:r>
              <a:rPr lang="en-US" dirty="0" smtClean="0"/>
              <a:t>Because tablet hardware requires less power than laptops, tablets can run on battery power much longer than laptops.</a:t>
            </a:r>
          </a:p>
          <a:p>
            <a:pPr lvl="1"/>
            <a:r>
              <a:rPr lang="en-US" i="1" dirty="0" smtClean="0"/>
              <a:t>Storage capacity—</a:t>
            </a:r>
            <a:r>
              <a:rPr lang="en-US" dirty="0" smtClean="0"/>
              <a:t>Overall, although tablet storage devices can access data quickly and require less power than laptops, they offer limited storage capacities.</a:t>
            </a:r>
          </a:p>
          <a:p>
            <a:pPr lvl="1"/>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15</a:t>
            </a:fld>
            <a:endParaRPr lang="en-US" dirty="0"/>
          </a:p>
        </p:txBody>
      </p:sp>
    </p:spTree>
    <p:extLst>
      <p:ext uri="{BB962C8B-B14F-4D97-AF65-F5344CB8AC3E}">
        <p14:creationId xmlns:p14="http://schemas.microsoft.com/office/powerpoint/2010/main" xmlns="" val="216426229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Comparing Tablets and Laptops (continued) </a:t>
            </a:r>
          </a:p>
          <a:p>
            <a:pPr lvl="1"/>
            <a:r>
              <a:rPr lang="en-US" i="1" dirty="0" smtClean="0"/>
              <a:t>Performance—</a:t>
            </a:r>
            <a:r>
              <a:rPr lang="en-US" dirty="0" smtClean="0"/>
              <a:t>Most tablets use low-power dual-core processors, so their performance lags behind that of a laptop.</a:t>
            </a:r>
          </a:p>
          <a:p>
            <a:pPr lvl="1"/>
            <a:r>
              <a:rPr lang="en-US" i="1" dirty="0" smtClean="0"/>
              <a:t>Physical factors—</a:t>
            </a:r>
            <a:r>
              <a:rPr lang="en-US" dirty="0" smtClean="0"/>
              <a:t>Tablets are smaller than laptops, ranging from about 7 to 10 inches diagonally. They also weigh less, around 1 pound on average, while laptops range from 2 to 5 pounds.</a:t>
            </a:r>
          </a:p>
          <a:p>
            <a:pPr lvl="1"/>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16</a:t>
            </a:fld>
            <a:endParaRPr lang="en-US" dirty="0"/>
          </a:p>
        </p:txBody>
      </p:sp>
    </p:spTree>
    <p:extLst>
      <p:ext uri="{BB962C8B-B14F-4D97-AF65-F5344CB8AC3E}">
        <p14:creationId xmlns:p14="http://schemas.microsoft.com/office/powerpoint/2010/main" xmlns="" val="28664723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a:bodyPr>
          <a:lstStyle/>
          <a:p>
            <a:r>
              <a:rPr lang="en-US" b="1" dirty="0" smtClean="0"/>
              <a:t>Comparing Tablets and Laptops (continued) </a:t>
            </a:r>
          </a:p>
          <a:p>
            <a:pPr lvl="1"/>
            <a:r>
              <a:rPr lang="en-US" i="1" dirty="0" smtClean="0"/>
              <a:t>Price—</a:t>
            </a:r>
            <a:r>
              <a:rPr lang="en-US" dirty="0" smtClean="0"/>
              <a:t>Entry-level tablet computers are more expensive (about $500) than entry-level laptops. A laptop is the best value because it provides better components at a lower price.</a:t>
            </a:r>
          </a:p>
          <a:p>
            <a:pPr lvl="1"/>
            <a:r>
              <a:rPr lang="en-US" i="1" dirty="0" smtClean="0"/>
              <a:t>Computer usage—</a:t>
            </a:r>
            <a:r>
              <a:rPr lang="en-US" dirty="0" smtClean="0"/>
              <a:t>Laptops are well-suited to productivity tasks; tablets are ideal for consumption tasks.</a:t>
            </a:r>
          </a:p>
          <a:p>
            <a:pPr lvl="1"/>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17</a:t>
            </a:fld>
            <a:endParaRPr lang="en-US" dirty="0"/>
          </a:p>
        </p:txBody>
      </p:sp>
    </p:spTree>
    <p:extLst>
      <p:ext uri="{BB962C8B-B14F-4D97-AF65-F5344CB8AC3E}">
        <p14:creationId xmlns:p14="http://schemas.microsoft.com/office/powerpoint/2010/main" xmlns="" val="292128920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6-6.JPG"/>
          <p:cNvPicPr>
            <a:picLocks noChangeAspect="1"/>
          </p:cNvPicPr>
          <p:nvPr/>
        </p:nvPicPr>
        <p:blipFill>
          <a:blip r:embed="rId3"/>
          <a:stretch>
            <a:fillRect/>
          </a:stretch>
        </p:blipFill>
        <p:spPr>
          <a:xfrm>
            <a:off x="7215206" y="4786322"/>
            <a:ext cx="971550" cy="371475"/>
          </a:xfrm>
          <a:prstGeom prst="rect">
            <a:avLst/>
          </a:prstGeom>
        </p:spPr>
      </p:pic>
      <p:pic>
        <p:nvPicPr>
          <p:cNvPr id="7170" name="Picture 2"/>
          <p:cNvPicPr>
            <a:picLocks noChangeAspect="1" noChangeArrowheads="1"/>
          </p:cNvPicPr>
          <p:nvPr/>
        </p:nvPicPr>
        <p:blipFill>
          <a:blip r:embed="rId4"/>
          <a:stretch>
            <a:fillRect/>
          </a:stretch>
        </p:blipFill>
        <p:spPr bwMode="auto">
          <a:xfrm>
            <a:off x="2857488" y="4786322"/>
            <a:ext cx="4371975" cy="15656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a:xfrm>
            <a:off x="857224" y="2362200"/>
            <a:ext cx="7715304" cy="2709873"/>
          </a:xfrm>
        </p:spPr>
        <p:txBody>
          <a:bodyPr>
            <a:normAutofit fontScale="85000" lnSpcReduction="20000"/>
          </a:bodyPr>
          <a:lstStyle/>
          <a:p>
            <a:r>
              <a:rPr lang="en-US" b="1" dirty="0" smtClean="0"/>
              <a:t>Smartphones</a:t>
            </a:r>
          </a:p>
          <a:p>
            <a:r>
              <a:rPr lang="en-US" dirty="0" smtClean="0"/>
              <a:t>A smartphone is a cell phone that includes many features of a computer.</a:t>
            </a:r>
          </a:p>
          <a:p>
            <a:r>
              <a:rPr lang="en-US" dirty="0" smtClean="0"/>
              <a:t>Smartphones connect wirelessly to the Internet; include built-in cameras, music players, and global positioning systems (GPSs); and let you send and receive phone calls, e-mail, messages, and text messages.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18</a:t>
            </a:fld>
            <a:endParaRPr lang="en-US" dirty="0"/>
          </a:p>
        </p:txBody>
      </p:sp>
    </p:spTree>
    <p:extLst>
      <p:ext uri="{BB962C8B-B14F-4D97-AF65-F5344CB8AC3E}">
        <p14:creationId xmlns:p14="http://schemas.microsoft.com/office/powerpoint/2010/main" xmlns="" val="413810996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b="0" dirty="0"/>
          </a:p>
        </p:txBody>
      </p:sp>
      <p:sp>
        <p:nvSpPr>
          <p:cNvPr id="3" name="Content Placeholder 2"/>
          <p:cNvSpPr>
            <a:spLocks noGrp="1"/>
          </p:cNvSpPr>
          <p:nvPr>
            <p:ph idx="1"/>
          </p:nvPr>
        </p:nvSpPr>
        <p:spPr>
          <a:xfrm>
            <a:off x="838200" y="2362200"/>
            <a:ext cx="7734328" cy="3924320"/>
          </a:xfrm>
        </p:spPr>
        <p:txBody>
          <a:bodyPr>
            <a:normAutofit fontScale="92500" lnSpcReduction="10000"/>
          </a:bodyPr>
          <a:lstStyle/>
          <a:p>
            <a:r>
              <a:rPr lang="en-US" b="1" dirty="0" smtClean="0"/>
              <a:t>Evaluating Smartphones</a:t>
            </a:r>
          </a:p>
          <a:p>
            <a:r>
              <a:rPr lang="en-US" dirty="0" smtClean="0"/>
              <a:t>To evaluate smartphones, use the same set of criteria used to compare laptops and tablets—input devices, battery life, storage capacity, performance, physical factors, price, and computer usage.</a:t>
            </a:r>
          </a:p>
          <a:p>
            <a:pPr lvl="1"/>
            <a:r>
              <a:rPr lang="en-US" i="1" dirty="0" smtClean="0"/>
              <a:t>Input devices</a:t>
            </a:r>
            <a:r>
              <a:rPr lang="en-US" dirty="0" smtClean="0"/>
              <a:t>—The physical keyboards provided with some smartphones are small, and were designed for typing short phrases used in Internet search text and electronic messages. Touchscreens are more common and easier to use.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19</a:t>
            </a:fld>
            <a:endParaRPr lang="en-US" dirty="0"/>
          </a:p>
        </p:txBody>
      </p:sp>
    </p:spTree>
    <p:extLst>
      <p:ext uri="{BB962C8B-B14F-4D97-AF65-F5344CB8AC3E}">
        <p14:creationId xmlns:p14="http://schemas.microsoft.com/office/powerpoint/2010/main" xmlns="" val="4226907221"/>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idx="1"/>
          </p:nvPr>
        </p:nvSpPr>
        <p:spPr/>
        <p:txBody>
          <a:bodyPr>
            <a:normAutofit/>
          </a:bodyPr>
          <a:lstStyle/>
          <a:p>
            <a:r>
              <a:rPr lang="en-US" dirty="0" smtClean="0"/>
              <a:t>Identify types of personal computers.</a:t>
            </a:r>
          </a:p>
          <a:p>
            <a:r>
              <a:rPr lang="en-US" dirty="0" smtClean="0"/>
              <a:t>Describe desktop computers.</a:t>
            </a:r>
          </a:p>
          <a:p>
            <a:r>
              <a:rPr lang="en-US" dirty="0" smtClean="0"/>
              <a:t>Compare laptops and tablets.</a:t>
            </a:r>
          </a:p>
          <a:p>
            <a:r>
              <a:rPr lang="en-US" dirty="0" smtClean="0"/>
              <a:t>Evaluate smartphones.</a:t>
            </a:r>
          </a:p>
          <a:p>
            <a:r>
              <a:rPr lang="en-US" dirty="0" smtClean="0"/>
              <a:t>Describe embedded computers.</a:t>
            </a:r>
          </a:p>
          <a:p>
            <a:r>
              <a:rPr lang="en-US" dirty="0" smtClean="0"/>
              <a:t>Describe servers and other large computers.</a:t>
            </a:r>
          </a:p>
        </p:txBody>
      </p:sp>
      <p:sp>
        <p:nvSpPr>
          <p:cNvPr id="18433" name="Rectangle 13"/>
          <p:cNvSpPr>
            <a:spLocks noGrp="1" noChangeArrowheads="1"/>
          </p:cNvSpPr>
          <p:nvPr>
            <p:ph type="sldNum" sz="quarter" idx="10"/>
          </p:nvPr>
        </p:nvSpPr>
        <p:spPr>
          <a:noFill/>
        </p:spPr>
        <p:txBody>
          <a:bodyPr/>
          <a:lstStyle/>
          <a:p>
            <a:fld id="{1466614D-6FAF-4C76-81BA-EE56D4755892}" type="slidenum">
              <a:rPr lang="en-US" smtClean="0">
                <a:ea typeface="ＭＳ Ｐゴシック" charset="-128"/>
                <a:cs typeface="ＭＳ Ｐゴシック" charset="-128"/>
              </a:rPr>
              <a:pPr/>
              <a:t>2</a:t>
            </a:fld>
            <a:endParaRPr lang="en-US" dirty="0" smtClean="0">
              <a:ea typeface="ＭＳ Ｐゴシック" charset="-128"/>
              <a:cs typeface="ＭＳ Ｐゴシック" charset="-128"/>
            </a:endParaRPr>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7C8F430-C6E1-4A5F-B8EA-40E013AFB43C}"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3A2CAA9-97A5-4512-93B9-1BC0D2CE69B4}" type="slidenum">
              <a:rPr lang="en-US" sz="2600" b="1">
                <a:solidFill>
                  <a:schemeClr val="bg1"/>
                </a:solidFill>
              </a:rPr>
              <a:pPr/>
              <a:t>2</a:t>
            </a:fld>
            <a:endParaRPr lang="en-US" sz="2600" b="1" dirty="0">
              <a:solidFill>
                <a:schemeClr val="bg1"/>
              </a:solidFill>
            </a:endParaRPr>
          </a:p>
        </p:txBody>
      </p:sp>
    </p:spTree>
    <p:extLst>
      <p:ext uri="{BB962C8B-B14F-4D97-AF65-F5344CB8AC3E}">
        <p14:creationId xmlns:p14="http://schemas.microsoft.com/office/powerpoint/2010/main" xmlns="" val="311436159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Evaluating Smartphones (continued)</a:t>
            </a:r>
          </a:p>
          <a:p>
            <a:pPr lvl="1"/>
            <a:r>
              <a:rPr lang="en-US" i="1" dirty="0" smtClean="0"/>
              <a:t>Battery life</a:t>
            </a:r>
            <a:r>
              <a:rPr lang="en-US" dirty="0" smtClean="0"/>
              <a:t>—Battery usage on smartphones varies significantly depending on your activities. Accessing the Internet uses more battery power than having a phone conversation.</a:t>
            </a:r>
          </a:p>
          <a:p>
            <a:pPr lvl="1"/>
            <a:r>
              <a:rPr lang="en-US" i="1" dirty="0"/>
              <a:t>Storage </a:t>
            </a:r>
            <a:r>
              <a:rPr lang="en-US" i="1" dirty="0" smtClean="0"/>
              <a:t>capacity</a:t>
            </a:r>
            <a:r>
              <a:rPr lang="en-US" dirty="0" smtClean="0"/>
              <a:t>—Similar </a:t>
            </a:r>
            <a:r>
              <a:rPr lang="en-US" dirty="0"/>
              <a:t>to tablets, smartphones use solid-state </a:t>
            </a:r>
            <a:r>
              <a:rPr lang="en-US" dirty="0" smtClean="0"/>
              <a:t>drives </a:t>
            </a:r>
            <a:r>
              <a:rPr lang="en-US" dirty="0"/>
              <a:t>to store data, with capacities of </a:t>
            </a:r>
            <a:r>
              <a:rPr lang="en-US" dirty="0" smtClean="0"/>
              <a:t>16 to 64 </a:t>
            </a:r>
            <a:r>
              <a:rPr lang="en-US" dirty="0"/>
              <a:t>GB. In addition, smartphones from some manufacturers include slots for microSD cards that can hold up to </a:t>
            </a:r>
            <a:r>
              <a:rPr lang="en-US" dirty="0" smtClean="0"/>
              <a:t>64 GB </a:t>
            </a:r>
            <a:r>
              <a:rPr lang="en-US" dirty="0"/>
              <a:t>of data</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20</a:t>
            </a:fld>
            <a:endParaRPr lang="en-US" dirty="0"/>
          </a:p>
        </p:txBody>
      </p:sp>
    </p:spTree>
    <p:extLst>
      <p:ext uri="{BB962C8B-B14F-4D97-AF65-F5344CB8AC3E}">
        <p14:creationId xmlns:p14="http://schemas.microsoft.com/office/powerpoint/2010/main" xmlns="" val="119518811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a:bodyPr>
          <a:lstStyle/>
          <a:p>
            <a:r>
              <a:rPr lang="en-US" b="1" dirty="0" smtClean="0"/>
              <a:t>Evaluating Smartphones (continued) </a:t>
            </a:r>
          </a:p>
          <a:p>
            <a:pPr lvl="1"/>
            <a:r>
              <a:rPr lang="en-US" i="1" dirty="0" smtClean="0"/>
              <a:t>Performance</a:t>
            </a:r>
            <a:r>
              <a:rPr lang="en-US" dirty="0" smtClean="0"/>
              <a:t>—Smartphones pack a lot of processing power into a small space, with most models boasting multicore processors and 2 GB of RAM.</a:t>
            </a:r>
          </a:p>
          <a:p>
            <a:pPr lvl="1"/>
            <a:r>
              <a:rPr lang="en-US" i="1" dirty="0"/>
              <a:t>Physical </a:t>
            </a:r>
            <a:r>
              <a:rPr lang="en-US" i="1" dirty="0" smtClean="0"/>
              <a:t>factors</a:t>
            </a:r>
            <a:r>
              <a:rPr lang="en-US" dirty="0" smtClean="0"/>
              <a:t>—Smartphones </a:t>
            </a:r>
            <a:r>
              <a:rPr lang="en-US" dirty="0"/>
              <a:t>are lightweight, about </a:t>
            </a:r>
            <a:r>
              <a:rPr lang="en-US" dirty="0" smtClean="0"/>
              <a:t>4 to 6 </a:t>
            </a:r>
            <a:r>
              <a:rPr lang="en-US" dirty="0"/>
              <a:t>oz. To compensate for small screens, smartphones increase the screen resolution</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21</a:t>
            </a:fld>
            <a:endParaRPr lang="en-US" dirty="0"/>
          </a:p>
        </p:txBody>
      </p:sp>
    </p:spTree>
    <p:extLst>
      <p:ext uri="{BB962C8B-B14F-4D97-AF65-F5344CB8AC3E}">
        <p14:creationId xmlns:p14="http://schemas.microsoft.com/office/powerpoint/2010/main" xmlns="" val="1555224906"/>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lnSpcReduction="10000"/>
          </a:bodyPr>
          <a:lstStyle/>
          <a:p>
            <a:r>
              <a:rPr lang="en-US" b="1" dirty="0" smtClean="0"/>
              <a:t>Evaluating Smartphones (continued) </a:t>
            </a:r>
          </a:p>
          <a:p>
            <a:pPr lvl="1"/>
            <a:r>
              <a:rPr lang="en-US" i="1" dirty="0" smtClean="0"/>
              <a:t>Price</a:t>
            </a:r>
            <a:r>
              <a:rPr lang="en-US" dirty="0" smtClean="0"/>
              <a:t>—Prices for smartphones have been falling recently, with an average price of around $300 expected in 2017.</a:t>
            </a:r>
          </a:p>
          <a:p>
            <a:pPr lvl="1"/>
            <a:r>
              <a:rPr lang="en-US" i="1" dirty="0" smtClean="0"/>
              <a:t>Computer usage</a:t>
            </a:r>
            <a:r>
              <a:rPr lang="en-US" dirty="0" smtClean="0"/>
              <a:t>—If you use a computer only to access the Internet and communicate with others, a smartphone might be the only computer device you need. If you need to use more productive or full-featured software, purchase a smartphone as a supplement to another personal computer.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22</a:t>
            </a:fld>
            <a:endParaRPr lang="en-US" dirty="0"/>
          </a:p>
        </p:txBody>
      </p:sp>
    </p:spTree>
    <p:extLst>
      <p:ext uri="{BB962C8B-B14F-4D97-AF65-F5344CB8AC3E}">
        <p14:creationId xmlns:p14="http://schemas.microsoft.com/office/powerpoint/2010/main" xmlns="" val="103274116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a:xfrm>
            <a:off x="928662" y="2362201"/>
            <a:ext cx="7602563" cy="2066932"/>
          </a:xfrm>
        </p:spPr>
        <p:txBody>
          <a:bodyPr>
            <a:normAutofit fontScale="92500" lnSpcReduction="10000"/>
          </a:bodyPr>
          <a:lstStyle/>
          <a:p>
            <a:r>
              <a:rPr lang="en-US" b="1" dirty="0" smtClean="0"/>
              <a:t>Other Mobile Devices</a:t>
            </a:r>
          </a:p>
          <a:p>
            <a:r>
              <a:rPr lang="en-US" dirty="0" smtClean="0"/>
              <a:t>Mobile devices besides laptops, tablets, and smartphones include electronic book (e-book) readers, portable media players, and handheld game devices.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23</a:t>
            </a:fld>
            <a:endParaRPr lang="en-US" dirty="0"/>
          </a:p>
        </p:txBody>
      </p:sp>
      <p:pic>
        <p:nvPicPr>
          <p:cNvPr id="8194" name="Picture 2"/>
          <p:cNvPicPr>
            <a:picLocks noChangeAspect="1" noChangeArrowheads="1"/>
          </p:cNvPicPr>
          <p:nvPr/>
        </p:nvPicPr>
        <p:blipFill>
          <a:blip r:embed="rId3"/>
          <a:stretch>
            <a:fillRect/>
          </a:stretch>
        </p:blipFill>
        <p:spPr bwMode="auto">
          <a:xfrm>
            <a:off x="2610197" y="4420153"/>
            <a:ext cx="4410075" cy="1873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6-7.JPG"/>
          <p:cNvPicPr>
            <a:picLocks noChangeAspect="1"/>
          </p:cNvPicPr>
          <p:nvPr/>
        </p:nvPicPr>
        <p:blipFill>
          <a:blip r:embed="rId4"/>
          <a:stretch>
            <a:fillRect/>
          </a:stretch>
        </p:blipFill>
        <p:spPr>
          <a:xfrm>
            <a:off x="6786578" y="6000768"/>
            <a:ext cx="923925" cy="266700"/>
          </a:xfrm>
          <a:prstGeom prst="rect">
            <a:avLst/>
          </a:prstGeom>
        </p:spPr>
      </p:pic>
    </p:spTree>
    <p:extLst>
      <p:ext uri="{BB962C8B-B14F-4D97-AF65-F5344CB8AC3E}">
        <p14:creationId xmlns:p14="http://schemas.microsoft.com/office/powerpoint/2010/main" xmlns="" val="83000051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Other Mobile Devices (continued)</a:t>
            </a:r>
          </a:p>
          <a:p>
            <a:r>
              <a:rPr lang="en-US" dirty="0" smtClean="0"/>
              <a:t>Each of these devices is dedicated to a particular purpose, and only lets you perform tasks related to that purpose.</a:t>
            </a:r>
          </a:p>
          <a:p>
            <a:pPr lvl="1"/>
            <a:r>
              <a:rPr lang="en-US" i="1" dirty="0" smtClean="0"/>
              <a:t>E-book readers—</a:t>
            </a:r>
            <a:r>
              <a:rPr lang="en-US" dirty="0" smtClean="0"/>
              <a:t>You use an </a:t>
            </a:r>
            <a:r>
              <a:rPr lang="en-US" b="1" i="1" dirty="0" smtClean="0"/>
              <a:t>e-book reader </a:t>
            </a:r>
            <a:r>
              <a:rPr lang="en-US" dirty="0" smtClean="0"/>
              <a:t>(also called an </a:t>
            </a:r>
            <a:r>
              <a:rPr lang="en-US" i="1" dirty="0" smtClean="0"/>
              <a:t>e-reader</a:t>
            </a:r>
            <a:r>
              <a:rPr lang="en-US" dirty="0" smtClean="0"/>
              <a:t>) to download and read electronic versions of printed books, magazines, and newspapers. E-book readers use </a:t>
            </a:r>
            <a:r>
              <a:rPr lang="en-US" b="1" i="1" dirty="0" smtClean="0"/>
              <a:t>electronic paper displays</a:t>
            </a:r>
            <a:r>
              <a:rPr lang="en-US" dirty="0" smtClean="0"/>
              <a:t>, which consume less power and provide higher contrast in bright lighting than LCDs.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24</a:t>
            </a:fld>
            <a:endParaRPr lang="en-US" dirty="0"/>
          </a:p>
        </p:txBody>
      </p:sp>
    </p:spTree>
    <p:extLst>
      <p:ext uri="{BB962C8B-B14F-4D97-AF65-F5344CB8AC3E}">
        <p14:creationId xmlns:p14="http://schemas.microsoft.com/office/powerpoint/2010/main" xmlns="" val="284779059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idx="1"/>
          </p:nvPr>
        </p:nvSpPr>
        <p:spPr/>
        <p:txBody>
          <a:bodyPr>
            <a:normAutofit fontScale="92500"/>
          </a:bodyPr>
          <a:lstStyle/>
          <a:p>
            <a:r>
              <a:rPr lang="en-US" b="1" dirty="0" smtClean="0"/>
              <a:t>Other Mobile Devices (continued)</a:t>
            </a:r>
          </a:p>
          <a:p>
            <a:pPr lvl="1"/>
            <a:r>
              <a:rPr lang="en-US" i="1" dirty="0" smtClean="0"/>
              <a:t>Portable media players—</a:t>
            </a:r>
            <a:r>
              <a:rPr lang="en-US" dirty="0" smtClean="0"/>
              <a:t>A </a:t>
            </a:r>
            <a:r>
              <a:rPr lang="en-US" b="1" i="1" dirty="0" smtClean="0"/>
              <a:t>portable media player</a:t>
            </a:r>
            <a:r>
              <a:rPr lang="en-US" dirty="0" smtClean="0"/>
              <a:t> is a mobile device that can store digital media such as songs, videos, and photos, typically on a small hard drive. Portable media players are also called MP3 players, a term that refers to the MP3 file format used for many digital audio files.</a:t>
            </a:r>
          </a:p>
          <a:p>
            <a:pPr lvl="1"/>
            <a:r>
              <a:rPr lang="en-US" i="1" dirty="0" smtClean="0"/>
              <a:t>Handheld game device—</a:t>
            </a:r>
            <a:r>
              <a:rPr lang="en-US" dirty="0" smtClean="0"/>
              <a:t>A </a:t>
            </a:r>
            <a:r>
              <a:rPr lang="en-US" b="1" i="1" dirty="0" smtClean="0"/>
              <a:t>handheld game device </a:t>
            </a:r>
            <a:r>
              <a:rPr lang="en-US" dirty="0" smtClean="0"/>
              <a:t>is </a:t>
            </a:r>
            <a:r>
              <a:rPr lang="en-US" dirty="0"/>
              <a:t>a mobile device </a:t>
            </a:r>
            <a:r>
              <a:rPr lang="en-US" dirty="0" smtClean="0"/>
              <a:t>for a single video game player to use one at a time.</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25</a:t>
            </a:fld>
            <a:endParaRPr lang="en-US" dirty="0"/>
          </a:p>
        </p:txBody>
      </p:sp>
    </p:spTree>
    <p:extLst>
      <p:ext uri="{BB962C8B-B14F-4D97-AF65-F5344CB8AC3E}">
        <p14:creationId xmlns:p14="http://schemas.microsoft.com/office/powerpoint/2010/main" xmlns="" val="504504344"/>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Embedded Computers</a:t>
            </a:r>
            <a:endParaRPr lang="en-US" dirty="0"/>
          </a:p>
        </p:txBody>
      </p:sp>
      <p:sp>
        <p:nvSpPr>
          <p:cNvPr id="3" name="Content Placeholder 2"/>
          <p:cNvSpPr>
            <a:spLocks noGrp="1"/>
          </p:cNvSpPr>
          <p:nvPr>
            <p:ph idx="1"/>
          </p:nvPr>
        </p:nvSpPr>
        <p:spPr/>
        <p:txBody>
          <a:bodyPr>
            <a:normAutofit lnSpcReduction="10000"/>
          </a:bodyPr>
          <a:lstStyle/>
          <a:p>
            <a:r>
              <a:rPr lang="en-US" dirty="0" smtClean="0"/>
              <a:t>An </a:t>
            </a:r>
            <a:r>
              <a:rPr lang="en-US" b="1" i="1" dirty="0" smtClean="0"/>
              <a:t>embedded computer</a:t>
            </a:r>
            <a:r>
              <a:rPr lang="en-US" dirty="0" smtClean="0"/>
              <a:t> is a processor built into a household appliance or other device such as an ATM, navigation system, refrigerator, television, or other consumer electronics.</a:t>
            </a:r>
          </a:p>
          <a:p>
            <a:r>
              <a:rPr lang="en-US" dirty="0" smtClean="0"/>
              <a:t>The appeal and strength of an embedded computer are that it adds computing power to a device without needing intervention from a user.</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26</a:t>
            </a:fld>
            <a:endParaRPr lang="en-US" dirty="0"/>
          </a:p>
        </p:txBody>
      </p:sp>
    </p:spTree>
    <p:extLst>
      <p:ext uri="{BB962C8B-B14F-4D97-AF65-F5344CB8AC3E}">
        <p14:creationId xmlns:p14="http://schemas.microsoft.com/office/powerpoint/2010/main" xmlns="" val="366418202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Embedded Computers (continued)</a:t>
            </a:r>
            <a:endParaRPr lang="en-US" dirty="0"/>
          </a:p>
        </p:txBody>
      </p:sp>
      <p:sp>
        <p:nvSpPr>
          <p:cNvPr id="3" name="Content Placeholder 2"/>
          <p:cNvSpPr>
            <a:spLocks noGrp="1"/>
          </p:cNvSpPr>
          <p:nvPr>
            <p:ph idx="1"/>
          </p:nvPr>
        </p:nvSpPr>
        <p:spPr>
          <a:xfrm>
            <a:off x="857224" y="2362201"/>
            <a:ext cx="7674001" cy="1709742"/>
          </a:xfrm>
        </p:spPr>
        <p:txBody>
          <a:bodyPr>
            <a:normAutofit lnSpcReduction="10000"/>
          </a:bodyPr>
          <a:lstStyle/>
          <a:p>
            <a:r>
              <a:rPr lang="en-US" dirty="0" smtClean="0"/>
              <a:t>Features such as your car sensing when it moves out of its lane or when a person or an object is blocking your path as you back up are controlled by embedded computers.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27</a:t>
            </a:fld>
            <a:endParaRPr lang="en-US" dirty="0"/>
          </a:p>
        </p:txBody>
      </p:sp>
      <p:pic>
        <p:nvPicPr>
          <p:cNvPr id="9218" name="Picture 2"/>
          <p:cNvPicPr>
            <a:picLocks noChangeAspect="1" noChangeArrowheads="1"/>
          </p:cNvPicPr>
          <p:nvPr/>
        </p:nvPicPr>
        <p:blipFill>
          <a:blip r:embed="rId3"/>
          <a:stretch>
            <a:fillRect/>
          </a:stretch>
        </p:blipFill>
        <p:spPr bwMode="auto">
          <a:xfrm>
            <a:off x="2699792" y="4005400"/>
            <a:ext cx="4320480" cy="2254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6-14.JPG"/>
          <p:cNvPicPr>
            <a:picLocks noChangeAspect="1"/>
          </p:cNvPicPr>
          <p:nvPr/>
        </p:nvPicPr>
        <p:blipFill>
          <a:blip r:embed="rId4"/>
          <a:stretch>
            <a:fillRect/>
          </a:stretch>
        </p:blipFill>
        <p:spPr>
          <a:xfrm>
            <a:off x="5929322" y="5857892"/>
            <a:ext cx="1047750" cy="371475"/>
          </a:xfrm>
          <a:prstGeom prst="rect">
            <a:avLst/>
          </a:prstGeom>
        </p:spPr>
      </p:pic>
    </p:spTree>
    <p:extLst>
      <p:ext uri="{BB962C8B-B14F-4D97-AF65-F5344CB8AC3E}">
        <p14:creationId xmlns:p14="http://schemas.microsoft.com/office/powerpoint/2010/main" xmlns="" val="3522514744"/>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a:t>
            </a:r>
            <a:endParaRPr lang="en-US" dirty="0"/>
          </a:p>
        </p:txBody>
      </p:sp>
      <p:sp>
        <p:nvSpPr>
          <p:cNvPr id="3" name="Content Placeholder 2"/>
          <p:cNvSpPr>
            <a:spLocks noGrp="1"/>
          </p:cNvSpPr>
          <p:nvPr>
            <p:ph idx="1"/>
          </p:nvPr>
        </p:nvSpPr>
        <p:spPr/>
        <p:txBody>
          <a:bodyPr/>
          <a:lstStyle/>
          <a:p>
            <a:r>
              <a:rPr lang="en-US" dirty="0" smtClean="0"/>
              <a:t>Servers, mainframes, and supercomputers are large computers because they are designed for use by more than one person, up to tens of thousands of people in many cases.</a:t>
            </a:r>
          </a:p>
          <a:p>
            <a:r>
              <a:rPr lang="en-US" dirty="0" smtClean="0"/>
              <a:t>Large computers need much more processing, power, and storage than personal computers.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28</a:t>
            </a:fld>
            <a:endParaRPr lang="en-US" dirty="0"/>
          </a:p>
        </p:txBody>
      </p:sp>
    </p:spTree>
    <p:extLst>
      <p:ext uri="{BB962C8B-B14F-4D97-AF65-F5344CB8AC3E}">
        <p14:creationId xmlns:p14="http://schemas.microsoft.com/office/powerpoint/2010/main" xmlns="" val="3751447929"/>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Servers</a:t>
            </a:r>
          </a:p>
          <a:p>
            <a:r>
              <a:rPr lang="en-US" dirty="0" smtClean="0"/>
              <a:t>Servers are dedicated to handling data with minimal user interaction.</a:t>
            </a:r>
          </a:p>
          <a:p>
            <a:r>
              <a:rPr lang="en-US" dirty="0" smtClean="0"/>
              <a:t>They do not include optical storage devices, speakers, high-end graphic displays, or other peripherals.</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29</a:t>
            </a:fld>
            <a:endParaRPr lang="en-US" dirty="0"/>
          </a:p>
        </p:txBody>
      </p:sp>
      <p:pic>
        <p:nvPicPr>
          <p:cNvPr id="10243" name="Picture 3"/>
          <p:cNvPicPr>
            <a:picLocks noChangeAspect="1" noChangeArrowheads="1"/>
          </p:cNvPicPr>
          <p:nvPr/>
        </p:nvPicPr>
        <p:blipFill>
          <a:blip r:embed="rId3"/>
          <a:stretch>
            <a:fillRect/>
          </a:stretch>
        </p:blipFill>
        <p:spPr bwMode="auto">
          <a:xfrm>
            <a:off x="4929190" y="3071810"/>
            <a:ext cx="3095625" cy="2445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6-16.JPG"/>
          <p:cNvPicPr>
            <a:picLocks noChangeAspect="1"/>
          </p:cNvPicPr>
          <p:nvPr/>
        </p:nvPicPr>
        <p:blipFill>
          <a:blip r:embed="rId4"/>
          <a:stretch>
            <a:fillRect/>
          </a:stretch>
        </p:blipFill>
        <p:spPr>
          <a:xfrm>
            <a:off x="4857752" y="5572140"/>
            <a:ext cx="1019175" cy="333375"/>
          </a:xfrm>
          <a:prstGeom prst="rect">
            <a:avLst/>
          </a:prstGeom>
        </p:spPr>
      </p:pic>
    </p:spTree>
    <p:extLst>
      <p:ext uri="{BB962C8B-B14F-4D97-AF65-F5344CB8AC3E}">
        <p14:creationId xmlns:p14="http://schemas.microsoft.com/office/powerpoint/2010/main" xmlns="" val="3585904343"/>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2"/>
          <p:cNvSpPr>
            <a:spLocks noGrp="1" noChangeArrowheads="1"/>
          </p:cNvSpPr>
          <p:nvPr>
            <p:ph type="title"/>
          </p:nvPr>
        </p:nvSpPr>
        <p:spPr/>
        <p:txBody>
          <a:bodyPr/>
          <a:lstStyle/>
          <a:p>
            <a:pPr eaLnBrk="1" hangingPunct="1"/>
            <a:r>
              <a:rPr lang="en-US" dirty="0" smtClean="0"/>
              <a:t>Words to Know</a:t>
            </a:r>
          </a:p>
        </p:txBody>
      </p:sp>
      <p:sp>
        <p:nvSpPr>
          <p:cNvPr id="20485" name="Rectangle 3"/>
          <p:cNvSpPr>
            <a:spLocks noGrp="1" noChangeArrowheads="1"/>
          </p:cNvSpPr>
          <p:nvPr>
            <p:ph sz="half" idx="1"/>
          </p:nvPr>
        </p:nvSpPr>
        <p:spPr/>
        <p:txBody>
          <a:bodyPr>
            <a:normAutofit fontScale="92500" lnSpcReduction="10000"/>
          </a:bodyPr>
          <a:lstStyle/>
          <a:p>
            <a:r>
              <a:rPr lang="en-US" dirty="0" smtClean="0"/>
              <a:t>all-in-one desktop</a:t>
            </a:r>
          </a:p>
          <a:p>
            <a:r>
              <a:rPr lang="en-US" dirty="0" smtClean="0"/>
              <a:t>convertible tablet</a:t>
            </a:r>
          </a:p>
          <a:p>
            <a:r>
              <a:rPr lang="en-US" dirty="0" smtClean="0"/>
              <a:t>desktop computer</a:t>
            </a:r>
          </a:p>
          <a:p>
            <a:r>
              <a:rPr lang="en-US" dirty="0" smtClean="0"/>
              <a:t>e-book reader</a:t>
            </a:r>
          </a:p>
          <a:p>
            <a:r>
              <a:rPr lang="en-US" dirty="0" smtClean="0"/>
              <a:t>electronic paper display</a:t>
            </a:r>
          </a:p>
          <a:p>
            <a:r>
              <a:rPr lang="en-US" dirty="0" smtClean="0"/>
              <a:t>embedded computer</a:t>
            </a:r>
          </a:p>
          <a:p>
            <a:r>
              <a:rPr lang="en-US" dirty="0" smtClean="0"/>
              <a:t>enterprise server</a:t>
            </a:r>
          </a:p>
          <a:p>
            <a:endParaRPr lang="en-US" dirty="0" smtClean="0"/>
          </a:p>
        </p:txBody>
      </p:sp>
      <p:sp>
        <p:nvSpPr>
          <p:cNvPr id="20486" name="Rectangle 4"/>
          <p:cNvSpPr>
            <a:spLocks noGrp="1" noChangeArrowheads="1"/>
          </p:cNvSpPr>
          <p:nvPr>
            <p:ph sz="half" idx="2"/>
          </p:nvPr>
        </p:nvSpPr>
        <p:spPr/>
        <p:txBody>
          <a:bodyPr>
            <a:normAutofit fontScale="92500" lnSpcReduction="10000"/>
          </a:bodyPr>
          <a:lstStyle/>
          <a:p>
            <a:r>
              <a:rPr lang="en-US" dirty="0" smtClean="0"/>
              <a:t>file server</a:t>
            </a:r>
          </a:p>
          <a:p>
            <a:r>
              <a:rPr lang="en-US" dirty="0" smtClean="0"/>
              <a:t>handheld game device</a:t>
            </a:r>
          </a:p>
          <a:p>
            <a:r>
              <a:rPr lang="en-US" dirty="0" smtClean="0"/>
              <a:t>laptop computer</a:t>
            </a:r>
          </a:p>
          <a:p>
            <a:r>
              <a:rPr lang="en-US" dirty="0" smtClean="0"/>
              <a:t>mainframe computer</a:t>
            </a:r>
          </a:p>
          <a:p>
            <a:r>
              <a:rPr lang="en-US" dirty="0" smtClean="0"/>
              <a:t>netbook computer</a:t>
            </a:r>
          </a:p>
          <a:p>
            <a:r>
              <a:rPr lang="en-US" dirty="0" smtClean="0"/>
              <a:t>network adapter</a:t>
            </a:r>
          </a:p>
          <a:p>
            <a:r>
              <a:rPr lang="en-US" dirty="0" smtClean="0"/>
              <a:t>notebook</a:t>
            </a:r>
            <a:endParaRPr lang="en-US" dirty="0"/>
          </a:p>
        </p:txBody>
      </p:sp>
      <p:sp>
        <p:nvSpPr>
          <p:cNvPr id="20481" name="Rectangle 13"/>
          <p:cNvSpPr>
            <a:spLocks noGrp="1" noChangeArrowheads="1"/>
          </p:cNvSpPr>
          <p:nvPr>
            <p:ph type="sldNum" sz="quarter" idx="10"/>
          </p:nvPr>
        </p:nvSpPr>
        <p:spPr>
          <a:noFill/>
        </p:spPr>
        <p:txBody>
          <a:bodyPr/>
          <a:lstStyle/>
          <a:p>
            <a:fld id="{55149D5B-E631-4EBF-9465-CA81BE5BB956}"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28F7E3-A441-45CC-BF87-FB276588C3B3}" type="slidenum">
              <a:rPr lang="en-US" sz="2600" b="1">
                <a:solidFill>
                  <a:schemeClr val="bg1"/>
                </a:solidFill>
              </a:rPr>
              <a:pPr/>
              <a:t>3</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8039DA21-7AD2-41E6-8F0F-91BD0F665D24}"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33082742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Servers (continued)</a:t>
            </a:r>
          </a:p>
          <a:p>
            <a:r>
              <a:rPr lang="en-US" dirty="0" smtClean="0"/>
              <a:t>A server is usually dedicated to a single type of task.</a:t>
            </a:r>
          </a:p>
          <a:p>
            <a:r>
              <a:rPr lang="en-US" dirty="0" smtClean="0"/>
              <a:t>A </a:t>
            </a:r>
            <a:r>
              <a:rPr lang="en-US" b="1" i="1" dirty="0" smtClean="0"/>
              <a:t>Web server</a:t>
            </a:r>
            <a:r>
              <a:rPr lang="en-US" dirty="0" smtClean="0"/>
              <a:t> handles the exchange of information across the Internet.</a:t>
            </a:r>
          </a:p>
          <a:p>
            <a:r>
              <a:rPr lang="en-US" dirty="0" smtClean="0"/>
              <a:t>Large corporations use </a:t>
            </a:r>
            <a:r>
              <a:rPr lang="en-US" b="1" i="1" dirty="0" smtClean="0"/>
              <a:t>enterprise servers</a:t>
            </a:r>
            <a:r>
              <a:rPr lang="en-US" dirty="0" smtClean="0"/>
              <a:t> to  provide employees access to special software used to run the company’s business.</a:t>
            </a:r>
          </a:p>
          <a:p>
            <a:r>
              <a:rPr lang="en-US" dirty="0" smtClean="0"/>
              <a:t>Smaller businesses use </a:t>
            </a:r>
            <a:r>
              <a:rPr lang="en-US" b="1" i="1" dirty="0" smtClean="0"/>
              <a:t>file servers</a:t>
            </a:r>
            <a:r>
              <a:rPr lang="en-US" dirty="0" smtClean="0"/>
              <a:t> to share files and programs among employees.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30</a:t>
            </a:fld>
            <a:endParaRPr lang="en-US" dirty="0"/>
          </a:p>
        </p:txBody>
      </p:sp>
    </p:spTree>
    <p:extLst>
      <p:ext uri="{BB962C8B-B14F-4D97-AF65-F5344CB8AC3E}">
        <p14:creationId xmlns:p14="http://schemas.microsoft.com/office/powerpoint/2010/main" xmlns="" val="818143541"/>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Servers (continued)</a:t>
            </a:r>
          </a:p>
          <a:p>
            <a:r>
              <a:rPr lang="en-US" dirty="0" smtClean="0"/>
              <a:t>A basic server can have processing, memory, and storage capabilities similar to a powerful desktop computer.</a:t>
            </a:r>
          </a:p>
          <a:p>
            <a:r>
              <a:rPr lang="en-US" dirty="0" smtClean="0"/>
              <a:t>As the number of server users increases, servers must be able to increase their processing capacity to handle the additional data, a feature called </a:t>
            </a:r>
            <a:r>
              <a:rPr lang="en-US" b="1" i="1" dirty="0" smtClean="0"/>
              <a:t>scalability</a:t>
            </a:r>
            <a:r>
              <a:rPr lang="en-US" dirty="0" smtClean="0"/>
              <a:t>.</a:t>
            </a:r>
          </a:p>
          <a:p>
            <a:r>
              <a:rPr lang="en-US" dirty="0" smtClean="0"/>
              <a:t>All servers need a reliable </a:t>
            </a:r>
            <a:r>
              <a:rPr lang="en-US" b="1" i="1" dirty="0" smtClean="0"/>
              <a:t>network adapter</a:t>
            </a:r>
            <a:r>
              <a:rPr lang="en-US" dirty="0" smtClean="0"/>
              <a:t>, which is a card installed on the motherboard that connects the server to a larger network or the Internet.</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31</a:t>
            </a:fld>
            <a:endParaRPr lang="en-US" dirty="0"/>
          </a:p>
        </p:txBody>
      </p:sp>
    </p:spTree>
    <p:extLst>
      <p:ext uri="{BB962C8B-B14F-4D97-AF65-F5344CB8AC3E}">
        <p14:creationId xmlns:p14="http://schemas.microsoft.com/office/powerpoint/2010/main" xmlns="" val="1846783056"/>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sz="half" idx="1"/>
          </p:nvPr>
        </p:nvSpPr>
        <p:spPr>
          <a:xfrm>
            <a:off x="838201" y="2362200"/>
            <a:ext cx="3733800" cy="3924320"/>
          </a:xfrm>
        </p:spPr>
        <p:txBody>
          <a:bodyPr>
            <a:normAutofit fontScale="92500" lnSpcReduction="10000"/>
          </a:bodyPr>
          <a:lstStyle/>
          <a:p>
            <a:r>
              <a:rPr lang="en-US" b="1" dirty="0" smtClean="0"/>
              <a:t>Mainframes</a:t>
            </a:r>
          </a:p>
          <a:p>
            <a:r>
              <a:rPr lang="en-US" dirty="0" smtClean="0"/>
              <a:t>A </a:t>
            </a:r>
            <a:r>
              <a:rPr lang="en-US" b="1" i="1" dirty="0" smtClean="0"/>
              <a:t>mainframe computer</a:t>
            </a:r>
            <a:r>
              <a:rPr lang="en-US" dirty="0" smtClean="0"/>
              <a:t> is a powerful computer designed for processing huge amounts of data for hundreds or thousands of users at the same time.</a:t>
            </a:r>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32</a:t>
            </a:fld>
            <a:endParaRPr lang="en-US" dirty="0"/>
          </a:p>
        </p:txBody>
      </p:sp>
      <p:pic>
        <p:nvPicPr>
          <p:cNvPr id="11266" name="Picture 2"/>
          <p:cNvPicPr>
            <a:picLocks noChangeAspect="1" noChangeArrowheads="1"/>
          </p:cNvPicPr>
          <p:nvPr/>
        </p:nvPicPr>
        <p:blipFill>
          <a:blip r:embed="rId3"/>
          <a:stretch>
            <a:fillRect/>
          </a:stretch>
        </p:blipFill>
        <p:spPr bwMode="auto">
          <a:xfrm>
            <a:off x="4643438" y="2739045"/>
            <a:ext cx="3808834" cy="26308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6-17.JPG"/>
          <p:cNvPicPr>
            <a:picLocks noChangeAspect="1"/>
          </p:cNvPicPr>
          <p:nvPr/>
        </p:nvPicPr>
        <p:blipFill>
          <a:blip r:embed="rId4"/>
          <a:stretch>
            <a:fillRect/>
          </a:stretch>
        </p:blipFill>
        <p:spPr>
          <a:xfrm>
            <a:off x="7500958" y="5357826"/>
            <a:ext cx="1057275" cy="304800"/>
          </a:xfrm>
          <a:prstGeom prst="rect">
            <a:avLst/>
          </a:prstGeom>
        </p:spPr>
      </p:pic>
    </p:spTree>
    <p:extLst>
      <p:ext uri="{BB962C8B-B14F-4D97-AF65-F5344CB8AC3E}">
        <p14:creationId xmlns:p14="http://schemas.microsoft.com/office/powerpoint/2010/main" xmlns="" val="3770647589"/>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Mainframes (continued)</a:t>
            </a:r>
          </a:p>
          <a:p>
            <a:r>
              <a:rPr lang="en-US" dirty="0" smtClean="0"/>
              <a:t>Mainframes are larger and more expensive than servers, and are typically located in climate-controlled, secure data centers to keep the processing components cool and the data safe.</a:t>
            </a:r>
          </a:p>
          <a:p>
            <a:r>
              <a:rPr lang="en-US" dirty="0" smtClean="0"/>
              <a:t>Mainframes are designed to handle extremely large volumes of data on their own, while servers transfer data around a network, responding to requests from client computers to retrieve, send, and store data.</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33</a:t>
            </a:fld>
            <a:endParaRPr lang="en-US" dirty="0"/>
          </a:p>
        </p:txBody>
      </p:sp>
    </p:spTree>
    <p:extLst>
      <p:ext uri="{BB962C8B-B14F-4D97-AF65-F5344CB8AC3E}">
        <p14:creationId xmlns:p14="http://schemas.microsoft.com/office/powerpoint/2010/main" xmlns="" val="204810214"/>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Mainframes (continued)</a:t>
            </a:r>
          </a:p>
          <a:p>
            <a:r>
              <a:rPr lang="en-US" dirty="0" smtClean="0"/>
              <a:t>Large organizations rely on mainframes to process and store records of data that are too large for other computers.</a:t>
            </a:r>
          </a:p>
          <a:p>
            <a:r>
              <a:rPr lang="en-US" dirty="0" smtClean="0"/>
              <a:t>Data storage is one reason mainframes are more expensive than servers, starting at around $75,000 for a mainframe computer compared to $500 for a server.</a:t>
            </a:r>
          </a:p>
          <a:p>
            <a:r>
              <a:rPr lang="en-US" dirty="0" smtClean="0"/>
              <a:t>Most mainframe computers can run without interruption for decades, which is why they are worth the investment to large organizations.</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34</a:t>
            </a:fld>
            <a:endParaRPr lang="en-US" dirty="0"/>
          </a:p>
        </p:txBody>
      </p:sp>
    </p:spTree>
    <p:extLst>
      <p:ext uri="{BB962C8B-B14F-4D97-AF65-F5344CB8AC3E}">
        <p14:creationId xmlns:p14="http://schemas.microsoft.com/office/powerpoint/2010/main" xmlns="" val="401913313"/>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Servers and Other Large Computers (continued)</a:t>
            </a:r>
            <a:endParaRPr lang="en-US" dirty="0"/>
          </a:p>
        </p:txBody>
      </p:sp>
      <p:sp>
        <p:nvSpPr>
          <p:cNvPr id="3" name="Content Placeholder 2"/>
          <p:cNvSpPr>
            <a:spLocks noGrp="1"/>
          </p:cNvSpPr>
          <p:nvPr>
            <p:ph sz="half" idx="1"/>
          </p:nvPr>
        </p:nvSpPr>
        <p:spPr>
          <a:xfrm>
            <a:off x="838200" y="2362200"/>
            <a:ext cx="3948114" cy="3924320"/>
          </a:xfrm>
        </p:spPr>
        <p:txBody>
          <a:bodyPr>
            <a:normAutofit fontScale="70000" lnSpcReduction="20000"/>
          </a:bodyPr>
          <a:lstStyle/>
          <a:p>
            <a:r>
              <a:rPr lang="en-US" b="1" dirty="0" smtClean="0"/>
              <a:t>Supercomputers</a:t>
            </a:r>
          </a:p>
          <a:p>
            <a:r>
              <a:rPr lang="en-US" dirty="0" smtClean="0"/>
              <a:t>A supercomputer is a very powerful computer distinguished by its processing capacity, especially its speed of calculation.</a:t>
            </a:r>
          </a:p>
          <a:p>
            <a:r>
              <a:rPr lang="en-US" dirty="0" smtClean="0"/>
              <a:t>Supercomputers have processors with a million or more cores, and are used primarily for scientific applications that need to perform complex calculations very rapidly.</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35</a:t>
            </a:fld>
            <a:endParaRPr lang="en-US" dirty="0"/>
          </a:p>
        </p:txBody>
      </p:sp>
      <p:pic>
        <p:nvPicPr>
          <p:cNvPr id="12290" name="Picture 2"/>
          <p:cNvPicPr>
            <a:picLocks noChangeAspect="1" noChangeArrowheads="1"/>
          </p:cNvPicPr>
          <p:nvPr/>
        </p:nvPicPr>
        <p:blipFill>
          <a:blip r:embed="rId3"/>
          <a:stretch>
            <a:fillRect/>
          </a:stretch>
        </p:blipFill>
        <p:spPr bwMode="auto">
          <a:xfrm>
            <a:off x="5300728" y="2428868"/>
            <a:ext cx="2238254" cy="3467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6-18.JPG"/>
          <p:cNvPicPr>
            <a:picLocks noChangeAspect="1"/>
          </p:cNvPicPr>
          <p:nvPr/>
        </p:nvPicPr>
        <p:blipFill>
          <a:blip r:embed="rId4"/>
          <a:stretch>
            <a:fillRect/>
          </a:stretch>
        </p:blipFill>
        <p:spPr>
          <a:xfrm>
            <a:off x="6572264" y="5857892"/>
            <a:ext cx="1028700" cy="342900"/>
          </a:xfrm>
          <a:prstGeom prst="rect">
            <a:avLst/>
          </a:prstGeom>
        </p:spPr>
      </p:pic>
    </p:spTree>
    <p:extLst>
      <p:ext uri="{BB962C8B-B14F-4D97-AF65-F5344CB8AC3E}">
        <p14:creationId xmlns:p14="http://schemas.microsoft.com/office/powerpoint/2010/main" xmlns="" val="394379863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a:t>
            </a:r>
          </a:p>
        </p:txBody>
      </p:sp>
      <p:sp>
        <p:nvSpPr>
          <p:cNvPr id="47108" name="Content Placeholder 2"/>
          <p:cNvSpPr>
            <a:spLocks noGrp="1"/>
          </p:cNvSpPr>
          <p:nvPr>
            <p:ph idx="1"/>
          </p:nvPr>
        </p:nvSpPr>
        <p:spPr/>
        <p:txBody>
          <a:bodyPr>
            <a:normAutofit fontScale="92500" lnSpcReduction="10000"/>
          </a:bodyPr>
          <a:lstStyle/>
          <a:p>
            <a:pPr eaLnBrk="1" hangingPunct="1">
              <a:buFont typeface="Wingdings" charset="2"/>
              <a:buNone/>
            </a:pPr>
            <a:r>
              <a:rPr lang="en-US" b="1" dirty="0" smtClean="0"/>
              <a:t>In this lesson, you learned:</a:t>
            </a:r>
          </a:p>
          <a:p>
            <a:r>
              <a:rPr lang="en-US" sz="2600" dirty="0" smtClean="0"/>
              <a:t>A personal computer is a computing device that can perform input, processing, output, and storage activities on its own and is designed to be used by one person at a time.</a:t>
            </a:r>
          </a:p>
          <a:p>
            <a:r>
              <a:rPr lang="en-US" sz="2600" dirty="0" smtClean="0"/>
              <a:t>The personal computer you decide to buy depends on how you plan to use it, your budget, and its value, which is the quality of the computer’s features, construction, and components compared to the price.</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36</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36</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36</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lnSpcReduction="10000"/>
          </a:bodyPr>
          <a:lstStyle/>
          <a:p>
            <a:r>
              <a:rPr lang="en-US" sz="2600" dirty="0" smtClean="0"/>
              <a:t>Computer use can be basic, intermediate, or advanced. Basic usage involves occasionally visiting Web pages and creating word-processing documents. Intermediate usage involves more frequent work on the computer to access the Internet and productivity software. Advanced usage involves tasks that require the maximum or near the maximum amounts available in processing speed, memory usage, or storage capacity.</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37</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37</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37</a:t>
            </a:fld>
            <a:endParaRPr lang="en-US" sz="2600" b="1" dirty="0">
              <a:solidFill>
                <a:schemeClr val="bg1"/>
              </a:solidFill>
            </a:endParaRPr>
          </a:p>
        </p:txBody>
      </p:sp>
    </p:spTree>
    <p:extLst>
      <p:ext uri="{BB962C8B-B14F-4D97-AF65-F5344CB8AC3E}">
        <p14:creationId xmlns:p14="http://schemas.microsoft.com/office/powerpoint/2010/main" xmlns="" val="419774001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The quality of a computer is determined primarily by the performance of its system components, including the capacities and speeds of the processor, RAM, and storage devices.</a:t>
            </a:r>
          </a:p>
          <a:p>
            <a:r>
              <a:rPr lang="en-US" sz="2600" dirty="0" smtClean="0"/>
              <a:t>When considering a personal computer to purchase, you can select from four major types: desktop computers, laptops, tablets, and smartphones.</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38</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38</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38</a:t>
            </a:fld>
            <a:endParaRPr lang="en-US" sz="2600" b="1" dirty="0">
              <a:solidFill>
                <a:schemeClr val="bg1"/>
              </a:solidFill>
            </a:endParaRPr>
          </a:p>
        </p:txBody>
      </p:sp>
    </p:spTree>
    <p:extLst>
      <p:ext uri="{BB962C8B-B14F-4D97-AF65-F5344CB8AC3E}">
        <p14:creationId xmlns:p14="http://schemas.microsoft.com/office/powerpoint/2010/main" xmlns="" val="3302490817"/>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A desktop computer fits on or next to a desk, is designed to be stationary, and runs on power from a wall outlet. With a traditional desktop computer, the system unit, monitor, keyboard, and pointing devices are separate pieces of equipment. The computer case containing the processing components is called a tower.</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39</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39</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39</a:t>
            </a:fld>
            <a:endParaRPr lang="en-US" sz="2600" b="1" dirty="0">
              <a:solidFill>
                <a:schemeClr val="bg1"/>
              </a:solidFill>
            </a:endParaRPr>
          </a:p>
        </p:txBody>
      </p:sp>
    </p:spTree>
    <p:extLst>
      <p:ext uri="{BB962C8B-B14F-4D97-AF65-F5344CB8AC3E}">
        <p14:creationId xmlns:p14="http://schemas.microsoft.com/office/powerpoint/2010/main" xmlns="" val="304879645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p:txBody>
          <a:bodyPr/>
          <a:lstStyle/>
          <a:p>
            <a:pPr eaLnBrk="1" hangingPunct="1"/>
            <a:r>
              <a:rPr lang="en-US" dirty="0" smtClean="0"/>
              <a:t>Words to Know (continued)</a:t>
            </a:r>
          </a:p>
        </p:txBody>
      </p:sp>
      <p:sp>
        <p:nvSpPr>
          <p:cNvPr id="21506" name="Rectangle 3"/>
          <p:cNvSpPr>
            <a:spLocks noGrp="1" noChangeArrowheads="1"/>
          </p:cNvSpPr>
          <p:nvPr>
            <p:ph idx="1"/>
          </p:nvPr>
        </p:nvSpPr>
        <p:spPr/>
        <p:txBody>
          <a:bodyPr>
            <a:normAutofit/>
          </a:bodyPr>
          <a:lstStyle/>
          <a:p>
            <a:r>
              <a:rPr lang="en-US" dirty="0" smtClean="0"/>
              <a:t>personal computer (PC)</a:t>
            </a:r>
          </a:p>
          <a:p>
            <a:r>
              <a:rPr lang="en-US" dirty="0" smtClean="0"/>
              <a:t>portable media player</a:t>
            </a:r>
          </a:p>
          <a:p>
            <a:r>
              <a:rPr lang="en-US" dirty="0" smtClean="0"/>
              <a:t>scalability</a:t>
            </a:r>
          </a:p>
          <a:p>
            <a:r>
              <a:rPr lang="en-US" dirty="0" smtClean="0"/>
              <a:t>supercomputer</a:t>
            </a:r>
          </a:p>
          <a:p>
            <a:r>
              <a:rPr lang="en-US" dirty="0" smtClean="0"/>
              <a:t>tower</a:t>
            </a:r>
          </a:p>
          <a:p>
            <a:r>
              <a:rPr lang="en-US" dirty="0" smtClean="0"/>
              <a:t>ultrabook</a:t>
            </a:r>
          </a:p>
          <a:p>
            <a:r>
              <a:rPr lang="en-US" dirty="0" smtClean="0"/>
              <a:t>Web server</a:t>
            </a:r>
            <a:endParaRPr lang="en-US" dirty="0"/>
          </a:p>
        </p:txBody>
      </p:sp>
      <p:sp>
        <p:nvSpPr>
          <p:cNvPr id="21507" name="Rectangle 13"/>
          <p:cNvSpPr>
            <a:spLocks noGrp="1" noChangeArrowheads="1"/>
          </p:cNvSpPr>
          <p:nvPr>
            <p:ph type="sldNum" sz="quarter" idx="10"/>
          </p:nvPr>
        </p:nvSpPr>
        <p:spPr>
          <a:noFill/>
        </p:spPr>
        <p:txBody>
          <a:bodyPr/>
          <a:lstStyle/>
          <a:p>
            <a:fld id="{A861BC52-B94E-4664-B975-97AE5338E424}" type="slidenum">
              <a:rPr lang="en-US" smtClean="0">
                <a:ea typeface="ＭＳ Ｐゴシック" charset="-128"/>
                <a:cs typeface="ＭＳ Ｐゴシック" charset="-128"/>
              </a:rPr>
              <a:pPr/>
              <a:t>4</a:t>
            </a:fld>
            <a:endParaRPr lang="en-US" dirty="0" smtClean="0">
              <a:ea typeface="ＭＳ Ｐゴシック" charset="-128"/>
              <a:cs typeface="ＭＳ Ｐゴシック" charset="-128"/>
            </a:endParaRPr>
          </a:p>
        </p:txBody>
      </p:sp>
      <p:sp>
        <p:nvSpPr>
          <p:cNvPr id="2150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4390EA01-97A5-4198-A231-DAE1D9257856}" type="slidenum">
              <a:rPr lang="en-US" sz="2600" b="1">
                <a:solidFill>
                  <a:schemeClr val="bg1"/>
                </a:solidFill>
              </a:rPr>
              <a:pPr/>
              <a:t>4</a:t>
            </a:fld>
            <a:endParaRPr lang="en-US" sz="2600" b="1" dirty="0">
              <a:solidFill>
                <a:schemeClr val="bg1"/>
              </a:solidFill>
            </a:endParaRPr>
          </a:p>
        </p:txBody>
      </p:sp>
      <p:sp>
        <p:nvSpPr>
          <p:cNvPr id="21509"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392B4E01-4E09-4029-ADF0-3273885618BE}" type="slidenum">
              <a:rPr lang="en-US" sz="2600" b="1">
                <a:solidFill>
                  <a:schemeClr val="bg1"/>
                </a:solidFill>
              </a:rPr>
              <a:pPr/>
              <a:t>4</a:t>
            </a:fld>
            <a:endParaRPr lang="en-US" sz="2600" b="1" dirty="0">
              <a:solidFill>
                <a:schemeClr val="bg1"/>
              </a:solidFill>
            </a:endParaRPr>
          </a:p>
        </p:txBody>
      </p:sp>
    </p:spTree>
    <p:extLst>
      <p:ext uri="{BB962C8B-B14F-4D97-AF65-F5344CB8AC3E}">
        <p14:creationId xmlns:p14="http://schemas.microsoft.com/office/powerpoint/2010/main" xmlns="" val="3699037848"/>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fontScale="92500" lnSpcReduction="20000"/>
          </a:bodyPr>
          <a:lstStyle/>
          <a:p>
            <a:r>
              <a:rPr lang="en-US" sz="2600" dirty="0"/>
              <a:t>A recently developed type of desktop computer is called an all-in-one desktop, which houses the processing components in the same case that holds the screen, not in a tower.</a:t>
            </a:r>
          </a:p>
          <a:p>
            <a:r>
              <a:rPr lang="en-US" sz="2600" dirty="0" smtClean="0"/>
              <a:t>Traditional desktop computers are preferred by computer enthusiasts who plan to upgrade their systems. People who want a desktop computer but lack enough physical space can consider an all-in-one desktop, which is more compact than a traditional desktop computer, can be moved more easily, often includes a touchscreen, and has a sleek, attractive style.</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40</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40</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40</a:t>
            </a:fld>
            <a:endParaRPr lang="en-US" sz="2600" b="1" dirty="0">
              <a:solidFill>
                <a:schemeClr val="bg1"/>
              </a:solidFill>
            </a:endParaRPr>
          </a:p>
        </p:txBody>
      </p:sp>
    </p:spTree>
    <p:extLst>
      <p:ext uri="{BB962C8B-B14F-4D97-AF65-F5344CB8AC3E}">
        <p14:creationId xmlns:p14="http://schemas.microsoft.com/office/powerpoint/2010/main" xmlns="" val="4178454481"/>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A laptop computer (sometimes called a notebook) is a lightweight mobile computer about the size of a paper notebook that includes the system components, keyboard, pointing device, and display monitor in a single unit.</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41</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41</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41</a:t>
            </a:fld>
            <a:endParaRPr lang="en-US" sz="2600" b="1" dirty="0">
              <a:solidFill>
                <a:schemeClr val="bg1"/>
              </a:solidFill>
            </a:endParaRPr>
          </a:p>
        </p:txBody>
      </p:sp>
    </p:spTree>
    <p:extLst>
      <p:ext uri="{BB962C8B-B14F-4D97-AF65-F5344CB8AC3E}">
        <p14:creationId xmlns:p14="http://schemas.microsoft.com/office/powerpoint/2010/main" xmlns="" val="3679804715"/>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Today’s laptops have as much computing power and perform as well as most desktop computers because laptops can include top-notch processors and large amounts of RAM and hard disk storage capacity. However, because it costs more to produce components that fit a laptop’s compact design, laptops are slightly more expensive than desktop computers with the same power, speed, and storage capacity.</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42</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42</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42</a:t>
            </a:fld>
            <a:endParaRPr lang="en-US" sz="2600" b="1" dirty="0">
              <a:solidFill>
                <a:schemeClr val="bg1"/>
              </a:solidFill>
            </a:endParaRPr>
          </a:p>
        </p:txBody>
      </p:sp>
    </p:spTree>
    <p:extLst>
      <p:ext uri="{BB962C8B-B14F-4D97-AF65-F5344CB8AC3E}">
        <p14:creationId xmlns:p14="http://schemas.microsoft.com/office/powerpoint/2010/main" xmlns="" val="324009358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Netbook computers (also called ultrabooks) look like laptops but are smaller and lighter, have less power and storage capacity, lack a CD/DVD drive, and provide a smaller keyboard and display screen, but include batteries that hold a charge longer.</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43</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43</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43</a:t>
            </a:fld>
            <a:endParaRPr lang="en-US" sz="2600" b="1" dirty="0">
              <a:solidFill>
                <a:schemeClr val="bg1"/>
              </a:solidFill>
            </a:endParaRPr>
          </a:p>
        </p:txBody>
      </p:sp>
    </p:spTree>
    <p:extLst>
      <p:ext uri="{BB962C8B-B14F-4D97-AF65-F5344CB8AC3E}">
        <p14:creationId xmlns:p14="http://schemas.microsoft.com/office/powerpoint/2010/main" xmlns="" val="1595456114"/>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a:bodyPr>
          <a:lstStyle/>
          <a:p>
            <a:r>
              <a:rPr lang="en-US" sz="2600" dirty="0" smtClean="0"/>
              <a:t>Like laptops, tablets run on battery power and can be plugged into a wall outlet as necessary. True tablets use a slate design; they are rigid and do not fold. Convertible tablets use a hybrid design that includes a swivel screen or removable keyboard so you can use the computer as a laptop or tablet.</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44</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44</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44</a:t>
            </a:fld>
            <a:endParaRPr lang="en-US" sz="2600" b="1" dirty="0">
              <a:solidFill>
                <a:schemeClr val="bg1"/>
              </a:solidFill>
            </a:endParaRPr>
          </a:p>
        </p:txBody>
      </p:sp>
    </p:spTree>
    <p:extLst>
      <p:ext uri="{BB962C8B-B14F-4D97-AF65-F5344CB8AC3E}">
        <p14:creationId xmlns:p14="http://schemas.microsoft.com/office/powerpoint/2010/main" xmlns="" val="1922499418"/>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lnSpcReduction="10000"/>
          </a:bodyPr>
          <a:lstStyle/>
          <a:p>
            <a:r>
              <a:rPr lang="en-US" sz="2600" dirty="0" smtClean="0"/>
              <a:t>To compare tablets and laptops in general, consider their input devices, battery life, storage capacity, physical factors, and price as well as your computer usage.</a:t>
            </a:r>
          </a:p>
          <a:p>
            <a:r>
              <a:rPr lang="en-US" sz="2600" dirty="0" smtClean="0"/>
              <a:t>Smartphones connect wirelessly to the Internet; include built-in cameras, music players, and global positioning systems; and let you send and receive phone calls, e-mail messages, and text messages.</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45</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45</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45</a:t>
            </a:fld>
            <a:endParaRPr lang="en-US" sz="2600" b="1" dirty="0">
              <a:solidFill>
                <a:schemeClr val="bg1"/>
              </a:solidFill>
            </a:endParaRPr>
          </a:p>
        </p:txBody>
      </p:sp>
    </p:spTree>
    <p:extLst>
      <p:ext uri="{BB962C8B-B14F-4D97-AF65-F5344CB8AC3E}">
        <p14:creationId xmlns:p14="http://schemas.microsoft.com/office/powerpoint/2010/main" xmlns="" val="1018924849"/>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lnSpcReduction="10000"/>
          </a:bodyPr>
          <a:lstStyle/>
          <a:p>
            <a:r>
              <a:rPr lang="en-US" sz="2600" dirty="0" smtClean="0"/>
              <a:t>To evaluate smartphones, you can use the same set of criteria for comparing laptops and tablets: input devices, battery life, storage capacity, performance, physical factors, price, and computer usage.</a:t>
            </a:r>
          </a:p>
          <a:p>
            <a:r>
              <a:rPr lang="en-US" sz="2600" dirty="0" smtClean="0"/>
              <a:t>Mobile devices besides laptops, tablets, and smartphones include electronic book (e-book) readers, portable media players, and handheld game devices.</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46</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46</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46</a:t>
            </a:fld>
            <a:endParaRPr lang="en-US" sz="2600" b="1" dirty="0">
              <a:solidFill>
                <a:schemeClr val="bg1"/>
              </a:solidFill>
            </a:endParaRPr>
          </a:p>
        </p:txBody>
      </p:sp>
    </p:spTree>
    <p:extLst>
      <p:ext uri="{BB962C8B-B14F-4D97-AF65-F5344CB8AC3E}">
        <p14:creationId xmlns:p14="http://schemas.microsoft.com/office/powerpoint/2010/main" xmlns="" val="2755089226"/>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fontScale="92500" lnSpcReduction="10000"/>
          </a:bodyPr>
          <a:lstStyle/>
          <a:p>
            <a:r>
              <a:rPr lang="en-US" sz="2600" dirty="0" smtClean="0"/>
              <a:t>An embedded computer is a processor built into a household appliance or other device. Its appeal and strength are that it adds computing power to a device without needing intervention from a user.</a:t>
            </a:r>
          </a:p>
          <a:p>
            <a:r>
              <a:rPr lang="en-US" sz="2600" dirty="0" smtClean="0"/>
              <a:t>Servers, mainframes, and supercomputers are large computers because they are designed for use by up to tens of thousands of people in many cases. To support that many users, large computers need much more processing power, memory, and storage capacity than personal computers.</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47</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47</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47</a:t>
            </a:fld>
            <a:endParaRPr lang="en-US" sz="2600" b="1" dirty="0">
              <a:solidFill>
                <a:schemeClr val="bg1"/>
              </a:solidFill>
            </a:endParaRPr>
          </a:p>
        </p:txBody>
      </p:sp>
    </p:spTree>
    <p:extLst>
      <p:ext uri="{BB962C8B-B14F-4D97-AF65-F5344CB8AC3E}">
        <p14:creationId xmlns:p14="http://schemas.microsoft.com/office/powerpoint/2010/main" xmlns="" val="1606219123"/>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fontScale="92500" lnSpcReduction="20000"/>
          </a:bodyPr>
          <a:lstStyle/>
          <a:p>
            <a:r>
              <a:rPr lang="en-US" sz="2600" dirty="0" smtClean="0"/>
              <a:t>Servers are dedicated to handling data with minimal user interaction. Most include system components only—no monitor, keyboard, or other peripherals. Types of servers include Web servers, enterprise servers, and file servers.</a:t>
            </a:r>
          </a:p>
          <a:p>
            <a:r>
              <a:rPr lang="en-US" sz="2600" dirty="0" smtClean="0"/>
              <a:t>A basic server can have processing, memory, and storage capabilities similar to a powerful desktop computer. As the number of server users increases, servers must be able to increase their processing capacity to handle the additional data, a feature called scalability.</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48</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48</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48</a:t>
            </a:fld>
            <a:endParaRPr lang="en-US" sz="2600" b="1" dirty="0">
              <a:solidFill>
                <a:schemeClr val="bg1"/>
              </a:solidFill>
            </a:endParaRPr>
          </a:p>
        </p:txBody>
      </p:sp>
    </p:spTree>
    <p:extLst>
      <p:ext uri="{BB962C8B-B14F-4D97-AF65-F5344CB8AC3E}">
        <p14:creationId xmlns:p14="http://schemas.microsoft.com/office/powerpoint/2010/main" xmlns="" val="3053542490"/>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eaLnBrk="1" hangingPunct="1"/>
            <a:r>
              <a:rPr lang="en-US" dirty="0" smtClean="0"/>
              <a:t>Summary (continued)</a:t>
            </a:r>
          </a:p>
        </p:txBody>
      </p:sp>
      <p:sp>
        <p:nvSpPr>
          <p:cNvPr id="47108" name="Content Placeholder 2"/>
          <p:cNvSpPr>
            <a:spLocks noGrp="1"/>
          </p:cNvSpPr>
          <p:nvPr>
            <p:ph idx="1"/>
          </p:nvPr>
        </p:nvSpPr>
        <p:spPr/>
        <p:txBody>
          <a:bodyPr>
            <a:normAutofit lnSpcReduction="10000"/>
          </a:bodyPr>
          <a:lstStyle/>
          <a:p>
            <a:r>
              <a:rPr lang="en-US" sz="2600" dirty="0" smtClean="0"/>
              <a:t>A mainframe computer is a powerful computer that is larger and more expensive than a server and is designed for processing huge amounts of data with stability, reliability, and accuracy.</a:t>
            </a:r>
          </a:p>
          <a:p>
            <a:r>
              <a:rPr lang="en-US" sz="2600" dirty="0" smtClean="0"/>
              <a:t>To be classified as a supercomputer, a computer must be one of the fastest computers in the world. Supercomputers are used primarily for scientific applications that need to perform complex calculations very rapidly.</a:t>
            </a:r>
          </a:p>
        </p:txBody>
      </p:sp>
      <p:sp>
        <p:nvSpPr>
          <p:cNvPr id="47105" name="Rectangle 13"/>
          <p:cNvSpPr>
            <a:spLocks noGrp="1" noChangeArrowheads="1"/>
          </p:cNvSpPr>
          <p:nvPr>
            <p:ph type="sldNum" sz="quarter" idx="10"/>
          </p:nvPr>
        </p:nvSpPr>
        <p:spPr>
          <a:noFill/>
        </p:spPr>
        <p:txBody>
          <a:bodyPr/>
          <a:lstStyle/>
          <a:p>
            <a:fld id="{10393653-8E21-4268-A801-C6BCA84BA2FE}" type="slidenum">
              <a:rPr lang="en-US" smtClean="0">
                <a:ea typeface="ＭＳ Ｐゴシック" charset="-128"/>
                <a:cs typeface="ＭＳ Ｐゴシック" charset="-128"/>
              </a:rPr>
              <a:pPr/>
              <a:t>49</a:t>
            </a:fld>
            <a:endParaRPr lang="en-US" dirty="0" smtClean="0">
              <a:ea typeface="ＭＳ Ｐゴシック" charset="-128"/>
              <a:cs typeface="ＭＳ Ｐゴシック" charset="-128"/>
            </a:endParaRPr>
          </a:p>
        </p:txBody>
      </p:sp>
      <p:sp>
        <p:nvSpPr>
          <p:cNvPr id="471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80DAAA5-3A73-49B0-9153-48628856B769}" type="slidenum">
              <a:rPr lang="en-US" sz="2600" b="1">
                <a:solidFill>
                  <a:schemeClr val="bg1"/>
                </a:solidFill>
              </a:rPr>
              <a:pPr/>
              <a:t>49</a:t>
            </a:fld>
            <a:endParaRPr lang="en-US" sz="2600" b="1" dirty="0">
              <a:solidFill>
                <a:schemeClr val="bg1"/>
              </a:solidFill>
            </a:endParaRPr>
          </a:p>
        </p:txBody>
      </p:sp>
      <p:sp>
        <p:nvSpPr>
          <p:cNvPr id="47109"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6D5F730A-C571-4568-84A5-D6CEBD430B80}" type="slidenum">
              <a:rPr lang="en-US" sz="2600" b="1">
                <a:solidFill>
                  <a:schemeClr val="bg1"/>
                </a:solidFill>
              </a:rPr>
              <a:pPr/>
              <a:t>49</a:t>
            </a:fld>
            <a:endParaRPr lang="en-US" sz="2600" b="1" dirty="0">
              <a:solidFill>
                <a:schemeClr val="bg1"/>
              </a:solidFill>
            </a:endParaRPr>
          </a:p>
        </p:txBody>
      </p:sp>
    </p:spTree>
    <p:extLst>
      <p:ext uri="{BB962C8B-B14F-4D97-AF65-F5344CB8AC3E}">
        <p14:creationId xmlns:p14="http://schemas.microsoft.com/office/powerpoint/2010/main" xmlns="" val="257384852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a:t>
            </a:r>
            <a:endParaRPr lang="en-US" dirty="0"/>
          </a:p>
        </p:txBody>
      </p:sp>
      <p:sp>
        <p:nvSpPr>
          <p:cNvPr id="6" name="Content Placeholder 5"/>
          <p:cNvSpPr>
            <a:spLocks noGrp="1"/>
          </p:cNvSpPr>
          <p:nvPr>
            <p:ph idx="1"/>
          </p:nvPr>
        </p:nvSpPr>
        <p:spPr/>
        <p:txBody>
          <a:bodyPr>
            <a:normAutofit fontScale="92500"/>
          </a:bodyPr>
          <a:lstStyle/>
          <a:p>
            <a:r>
              <a:rPr lang="en-US" sz="2600" dirty="0" smtClean="0"/>
              <a:t>Computers can be organized into three categories: personal computers, embedded computers (such as ATMs), and large computers (such as servers).</a:t>
            </a:r>
          </a:p>
          <a:p>
            <a:r>
              <a:rPr lang="en-US" sz="2600" dirty="0" smtClean="0"/>
              <a:t>A </a:t>
            </a:r>
            <a:r>
              <a:rPr lang="en-US" sz="2600" b="1" i="1" dirty="0" smtClean="0"/>
              <a:t>personal computer (PC)</a:t>
            </a:r>
            <a:r>
              <a:rPr lang="en-US" sz="2600" dirty="0" smtClean="0"/>
              <a:t> is a computing device than can perform input, processing, output, and storage activities on its own and is designed to be used by one person at a time.</a:t>
            </a:r>
          </a:p>
          <a:p>
            <a:r>
              <a:rPr lang="en-US" sz="2600" dirty="0"/>
              <a:t>The personal computer you decide to buy depends on how </a:t>
            </a:r>
            <a:r>
              <a:rPr lang="en-US" sz="2600" dirty="0" smtClean="0"/>
              <a:t>you </a:t>
            </a:r>
            <a:r>
              <a:rPr lang="en-US" sz="2600" dirty="0"/>
              <a:t>plan to use it, your budget, and </a:t>
            </a:r>
            <a:r>
              <a:rPr lang="en-US" sz="2600" dirty="0" smtClean="0"/>
              <a:t>its </a:t>
            </a:r>
            <a:r>
              <a:rPr lang="en-US" sz="2600" dirty="0"/>
              <a:t>value</a:t>
            </a:r>
            <a:r>
              <a:rPr lang="en-US" sz="2600" dirty="0" smtClean="0"/>
              <a:t>.</a:t>
            </a:r>
            <a:endParaRPr lang="en-US" sz="2600" dirty="0"/>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5</a:t>
            </a:fld>
            <a:endParaRPr lang="en-US" dirty="0"/>
          </a:p>
        </p:txBody>
      </p:sp>
    </p:spTree>
    <p:extLst>
      <p:ext uri="{BB962C8B-B14F-4D97-AF65-F5344CB8AC3E}">
        <p14:creationId xmlns:p14="http://schemas.microsoft.com/office/powerpoint/2010/main" xmlns="" val="145993598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Computer usage typically falls into the following ranges:</a:t>
            </a:r>
          </a:p>
          <a:p>
            <a:pPr lvl="1"/>
            <a:r>
              <a:rPr lang="en-US" i="1" dirty="0" smtClean="0"/>
              <a:t>Basic</a:t>
            </a:r>
            <a:r>
              <a:rPr lang="en-US" dirty="0" smtClean="0"/>
              <a:t>—Occasional use for visiting Web sites, exchanging e-mail, and creating word-processing documents</a:t>
            </a:r>
          </a:p>
          <a:p>
            <a:pPr lvl="1"/>
            <a:r>
              <a:rPr lang="en-US" i="1" dirty="0" smtClean="0"/>
              <a:t>Intermediate</a:t>
            </a:r>
            <a:r>
              <a:rPr lang="en-US" dirty="0" smtClean="0"/>
              <a:t>—Frequent use for a variety of tasks including playing games, watching videos, shopping online, and using productivity software</a:t>
            </a:r>
          </a:p>
          <a:p>
            <a:pPr lvl="1"/>
            <a:r>
              <a:rPr lang="en-US" i="1" dirty="0" smtClean="0"/>
              <a:t>Advanced</a:t>
            </a:r>
            <a:r>
              <a:rPr lang="en-US" dirty="0" smtClean="0"/>
              <a:t>—Performing tasks that require the maximum amounts available in processing speed, memory usage, or storage capacity</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6</a:t>
            </a:fld>
            <a:endParaRPr lang="en-US" dirty="0"/>
          </a:p>
        </p:txBody>
      </p:sp>
    </p:spTree>
    <p:extLst>
      <p:ext uri="{BB962C8B-B14F-4D97-AF65-F5344CB8AC3E}">
        <p14:creationId xmlns:p14="http://schemas.microsoft.com/office/powerpoint/2010/main" xmlns="" val="101656556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6" name="Content Placeholder 5"/>
          <p:cNvSpPr>
            <a:spLocks noGrp="1"/>
          </p:cNvSpPr>
          <p:nvPr>
            <p:ph sz="half" idx="1"/>
          </p:nvPr>
        </p:nvSpPr>
        <p:spPr>
          <a:xfrm>
            <a:off x="838201" y="2362200"/>
            <a:ext cx="3162296" cy="3781444"/>
          </a:xfrm>
        </p:spPr>
        <p:txBody>
          <a:bodyPr>
            <a:normAutofit/>
          </a:bodyPr>
          <a:lstStyle/>
          <a:p>
            <a:r>
              <a:rPr lang="en-US" dirty="0" smtClean="0"/>
              <a:t>The quality of a computer is determined primarily by the performance of its system components.</a:t>
            </a:r>
          </a:p>
        </p:txBody>
      </p:sp>
      <p:sp>
        <p:nvSpPr>
          <p:cNvPr id="5" name="Slide Number Placeholder 4"/>
          <p:cNvSpPr>
            <a:spLocks noGrp="1"/>
          </p:cNvSpPr>
          <p:nvPr>
            <p:ph type="sldNum" sz="quarter" idx="10"/>
          </p:nvPr>
        </p:nvSpPr>
        <p:spPr/>
        <p:txBody>
          <a:bodyPr/>
          <a:lstStyle/>
          <a:p>
            <a:pPr>
              <a:defRPr/>
            </a:pPr>
            <a:fld id="{0CDE1699-014D-48C6-A962-E12D16E2F8AB}" type="slidenum">
              <a:rPr lang="en-US" smtClean="0"/>
              <a:pPr>
                <a:defRPr/>
              </a:pPr>
              <a:t>7</a:t>
            </a:fld>
            <a:endParaRPr lang="en-US" dirty="0"/>
          </a:p>
        </p:txBody>
      </p:sp>
      <p:pic>
        <p:nvPicPr>
          <p:cNvPr id="1026" name="Picture 2"/>
          <p:cNvPicPr>
            <a:picLocks noChangeAspect="1" noChangeArrowheads="1"/>
          </p:cNvPicPr>
          <p:nvPr/>
        </p:nvPicPr>
        <p:blipFill>
          <a:blip r:embed="rId3"/>
          <a:stretch>
            <a:fillRect/>
          </a:stretch>
        </p:blipFill>
        <p:spPr bwMode="auto">
          <a:xfrm>
            <a:off x="3848422" y="2693815"/>
            <a:ext cx="4866982" cy="3574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table 6-1.JPG"/>
          <p:cNvPicPr>
            <a:picLocks noChangeAspect="1"/>
          </p:cNvPicPr>
          <p:nvPr/>
        </p:nvPicPr>
        <p:blipFill>
          <a:blip r:embed="rId4"/>
          <a:stretch>
            <a:fillRect/>
          </a:stretch>
        </p:blipFill>
        <p:spPr>
          <a:xfrm>
            <a:off x="3857620" y="2428868"/>
            <a:ext cx="828675" cy="266700"/>
          </a:xfrm>
          <a:prstGeom prst="rect">
            <a:avLst/>
          </a:prstGeom>
        </p:spPr>
      </p:pic>
    </p:spTree>
    <p:extLst>
      <p:ext uri="{BB962C8B-B14F-4D97-AF65-F5344CB8AC3E}">
        <p14:creationId xmlns:p14="http://schemas.microsoft.com/office/powerpoint/2010/main" xmlns="" val="2664647714"/>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tretch>
            <a:fillRect/>
          </a:stretch>
        </p:blipFill>
        <p:spPr bwMode="auto">
          <a:xfrm>
            <a:off x="4714876" y="3000372"/>
            <a:ext cx="3835514" cy="2970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Desktop Computers</a:t>
            </a:r>
          </a:p>
          <a:p>
            <a:r>
              <a:rPr lang="en-US" dirty="0" smtClean="0"/>
              <a:t>A </a:t>
            </a:r>
            <a:r>
              <a:rPr lang="en-US" b="1" i="1" dirty="0" smtClean="0"/>
              <a:t>desktop computer </a:t>
            </a:r>
            <a:r>
              <a:rPr lang="en-US" dirty="0" smtClean="0"/>
              <a:t>is a computer that fits on or next to a desk.</a:t>
            </a:r>
          </a:p>
          <a:p>
            <a:r>
              <a:rPr lang="en-US" dirty="0" smtClean="0"/>
              <a:t>The system unit containing the processing components is called a </a:t>
            </a:r>
            <a:r>
              <a:rPr lang="en-US" b="1" i="1" dirty="0" smtClean="0"/>
              <a:t>tower</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8</a:t>
            </a:fld>
            <a:endParaRPr lang="en-US" dirty="0"/>
          </a:p>
        </p:txBody>
      </p:sp>
      <p:pic>
        <p:nvPicPr>
          <p:cNvPr id="6" name="Picture 5" descr="fig 6-1.JPG"/>
          <p:cNvPicPr>
            <a:picLocks noChangeAspect="1"/>
          </p:cNvPicPr>
          <p:nvPr/>
        </p:nvPicPr>
        <p:blipFill>
          <a:blip r:embed="rId4"/>
          <a:stretch>
            <a:fillRect/>
          </a:stretch>
        </p:blipFill>
        <p:spPr>
          <a:xfrm>
            <a:off x="4857752" y="2786058"/>
            <a:ext cx="923925" cy="314325"/>
          </a:xfrm>
          <a:prstGeom prst="rect">
            <a:avLst/>
          </a:prstGeom>
        </p:spPr>
      </p:pic>
    </p:spTree>
    <p:extLst>
      <p:ext uri="{BB962C8B-B14F-4D97-AF65-F5344CB8AC3E}">
        <p14:creationId xmlns:p14="http://schemas.microsoft.com/office/powerpoint/2010/main" xmlns="" val="163646400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tretch>
            <a:fillRect/>
          </a:stretch>
        </p:blipFill>
        <p:spPr bwMode="auto">
          <a:xfrm>
            <a:off x="5514399" y="2852936"/>
            <a:ext cx="2451275"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Preparing to Purchase a Computer (continued)</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Desktop Computers (continued)</a:t>
            </a:r>
          </a:p>
          <a:p>
            <a:r>
              <a:rPr lang="en-US" dirty="0" smtClean="0"/>
              <a:t>An </a:t>
            </a:r>
            <a:r>
              <a:rPr lang="en-US" b="1" i="1" dirty="0" smtClean="0"/>
              <a:t>all-in-one</a:t>
            </a:r>
            <a:r>
              <a:rPr lang="en-US" dirty="0" smtClean="0"/>
              <a:t> desktop houses the processing components in the same case that holds the monitor; there is no tower.</a:t>
            </a:r>
            <a:endParaRPr lang="en-US" b="1" i="1" dirty="0"/>
          </a:p>
        </p:txBody>
      </p:sp>
      <p:sp>
        <p:nvSpPr>
          <p:cNvPr id="4" name="Slide Number Placeholder 3"/>
          <p:cNvSpPr>
            <a:spLocks noGrp="1"/>
          </p:cNvSpPr>
          <p:nvPr>
            <p:ph type="sldNum" sz="quarter" idx="10"/>
          </p:nvPr>
        </p:nvSpPr>
        <p:spPr/>
        <p:txBody>
          <a:bodyPr/>
          <a:lstStyle/>
          <a:p>
            <a:pPr>
              <a:defRPr/>
            </a:pPr>
            <a:fld id="{3490134E-5588-47CE-A963-2F267E2CBA5A}" type="slidenum">
              <a:rPr lang="en-US" smtClean="0"/>
              <a:pPr>
                <a:defRPr/>
              </a:pPr>
              <a:t>9</a:t>
            </a:fld>
            <a:endParaRPr lang="en-US" dirty="0"/>
          </a:p>
        </p:txBody>
      </p:sp>
      <p:pic>
        <p:nvPicPr>
          <p:cNvPr id="6" name="Picture 5" descr="fig 6-2.JPG"/>
          <p:cNvPicPr>
            <a:picLocks noChangeAspect="1"/>
          </p:cNvPicPr>
          <p:nvPr/>
        </p:nvPicPr>
        <p:blipFill>
          <a:blip r:embed="rId4"/>
          <a:stretch>
            <a:fillRect/>
          </a:stretch>
        </p:blipFill>
        <p:spPr>
          <a:xfrm>
            <a:off x="7215206" y="5929330"/>
            <a:ext cx="923925" cy="342900"/>
          </a:xfrm>
          <a:prstGeom prst="rect">
            <a:avLst/>
          </a:prstGeom>
        </p:spPr>
      </p:pic>
    </p:spTree>
    <p:extLst>
      <p:ext uri="{BB962C8B-B14F-4D97-AF65-F5344CB8AC3E}">
        <p14:creationId xmlns:p14="http://schemas.microsoft.com/office/powerpoint/2010/main" xmlns="" val="1187136486"/>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3155</Words>
  <Application>Microsoft Office PowerPoint</Application>
  <PresentationFormat>On-screen Show (4:3)</PresentationFormat>
  <Paragraphs>322</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1_Capsules</vt:lpstr>
      <vt:lpstr>Lesson 6 Classifying and Evaluating Computers</vt:lpstr>
      <vt:lpstr>Objectives</vt:lpstr>
      <vt:lpstr>Words to Know</vt:lpstr>
      <vt:lpstr>Words to Know (continued)</vt:lpstr>
      <vt:lpstr>Preparing to Purchase a Computer</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Preparing to Purchase a Computer (continued)</vt:lpstr>
      <vt:lpstr>Understanding Embedded Computers</vt:lpstr>
      <vt:lpstr>Understanding Embedded Computers (continued)</vt:lpstr>
      <vt:lpstr>Understanding Servers and Other Large Computers</vt:lpstr>
      <vt:lpstr>Understanding Servers and Other Large Computers (continued)</vt:lpstr>
      <vt:lpstr>Understanding Servers and Other Large Computers (continued)</vt:lpstr>
      <vt:lpstr>Understanding Servers and Other Large Computers (continued)</vt:lpstr>
      <vt:lpstr>Understanding Servers and Other Large Computers (continued)</vt:lpstr>
      <vt:lpstr>Understanding Servers and Other Large Computers (continued)</vt:lpstr>
      <vt:lpstr>Understanding Servers and Other Large Computers (continued)</vt:lpstr>
      <vt:lpstr>Understanding Servers and Other Large Computers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2014-02-03T19:16:00Z</dcterms:created>
  <dcterms:modified xsi:type="dcterms:W3CDTF">2014-02-03T19:16:09Z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