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41"/>
  </p:notesMasterIdLst>
  <p:handoutMasterIdLst>
    <p:handoutMasterId r:id="rId42"/>
  </p:handoutMasterIdLst>
  <p:sldIdLst>
    <p:sldId id="299" r:id="rId2"/>
    <p:sldId id="398" r:id="rId3"/>
    <p:sldId id="399" r:id="rId4"/>
    <p:sldId id="584" r:id="rId5"/>
    <p:sldId id="593" r:id="rId6"/>
    <p:sldId id="586" r:id="rId7"/>
    <p:sldId id="594" r:id="rId8"/>
    <p:sldId id="595" r:id="rId9"/>
    <p:sldId id="596" r:id="rId10"/>
    <p:sldId id="597" r:id="rId11"/>
    <p:sldId id="598" r:id="rId12"/>
    <p:sldId id="599" r:id="rId13"/>
    <p:sldId id="587" r:id="rId14"/>
    <p:sldId id="600" r:id="rId15"/>
    <p:sldId id="601" r:id="rId16"/>
    <p:sldId id="588" r:id="rId17"/>
    <p:sldId id="602" r:id="rId18"/>
    <p:sldId id="603" r:id="rId19"/>
    <p:sldId id="589" r:id="rId20"/>
    <p:sldId id="590" r:id="rId21"/>
    <p:sldId id="591" r:id="rId22"/>
    <p:sldId id="604" r:id="rId23"/>
    <p:sldId id="605" r:id="rId24"/>
    <p:sldId id="592" r:id="rId25"/>
    <p:sldId id="606" r:id="rId26"/>
    <p:sldId id="607" r:id="rId27"/>
    <p:sldId id="608" r:id="rId28"/>
    <p:sldId id="609" r:id="rId29"/>
    <p:sldId id="610" r:id="rId30"/>
    <p:sldId id="473" r:id="rId31"/>
    <p:sldId id="517" r:id="rId32"/>
    <p:sldId id="518" r:id="rId33"/>
    <p:sldId id="583" r:id="rId34"/>
    <p:sldId id="519" r:id="rId35"/>
    <p:sldId id="520" r:id="rId36"/>
    <p:sldId id="521" r:id="rId37"/>
    <p:sldId id="580" r:id="rId38"/>
    <p:sldId id="581" r:id="rId39"/>
    <p:sldId id="582" r:id="rId4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521415D9-36F7-43E2-AB2F-B90AF26B5E84}">
      <p14:sectionLst xmlns:p14="http://schemas.microsoft.com/office/powerpoint/2010/main" xmlns="">
        <p14:section name="Default Section" id="{749F05E6-9A26-49D9-AC75-51B08C190BF0}">
          <p14:sldIdLst>
            <p14:sldId id="299"/>
            <p14:sldId id="398"/>
            <p14:sldId id="399"/>
            <p14:sldId id="584"/>
            <p14:sldId id="593"/>
            <p14:sldId id="586"/>
            <p14:sldId id="594"/>
            <p14:sldId id="595"/>
            <p14:sldId id="596"/>
            <p14:sldId id="597"/>
            <p14:sldId id="598"/>
            <p14:sldId id="599"/>
            <p14:sldId id="587"/>
            <p14:sldId id="600"/>
            <p14:sldId id="601"/>
            <p14:sldId id="588"/>
            <p14:sldId id="602"/>
            <p14:sldId id="603"/>
            <p14:sldId id="589"/>
            <p14:sldId id="590"/>
            <p14:sldId id="591"/>
            <p14:sldId id="604"/>
            <p14:sldId id="605"/>
            <p14:sldId id="592"/>
            <p14:sldId id="606"/>
            <p14:sldId id="607"/>
            <p14:sldId id="608"/>
            <p14:sldId id="609"/>
            <p14:sldId id="610"/>
          </p14:sldIdLst>
        </p14:section>
        <p14:section name="Untitled Section" id="{7B7BC0AE-0D61-43F3-B688-ED9EC75F9589}">
          <p14:sldIdLst>
            <p14:sldId id="473"/>
            <p14:sldId id="517"/>
            <p14:sldId id="518"/>
            <p14:sldId id="583"/>
            <p14:sldId id="519"/>
            <p14:sldId id="520"/>
            <p14:sldId id="521"/>
            <p14:sldId id="580"/>
            <p14:sldId id="581"/>
            <p14:sldId id="5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19843" autoAdjust="0"/>
    <p:restoredTop sz="94583" autoAdjust="0"/>
  </p:normalViewPr>
  <p:slideViewPr>
    <p:cSldViewPr>
      <p:cViewPr>
        <p:scale>
          <a:sx n="70" d="100"/>
          <a:sy n="70" d="100"/>
        </p:scale>
        <p:origin x="-894"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5299"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dirty="0"/>
          </a:p>
        </p:txBody>
      </p:sp>
      <p:sp>
        <p:nvSpPr>
          <p:cNvPr id="55300"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5301"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ea typeface="+mn-ea"/>
                <a:cs typeface="+mn-cs"/>
              </a:defRPr>
            </a:lvl1pPr>
          </a:lstStyle>
          <a:p>
            <a:pPr>
              <a:defRPr/>
            </a:pPr>
            <a:fld id="{3CB90D1C-9FEA-42CA-8055-8F92FB7402B5}" type="slidenum">
              <a:rPr lang="en-US"/>
              <a:pPr>
                <a:defRPr/>
              </a:pPr>
              <a:t>‹#›</a:t>
            </a:fld>
            <a:endParaRPr lang="en-US" dirty="0"/>
          </a:p>
        </p:txBody>
      </p:sp>
    </p:spTree>
    <p:extLst>
      <p:ext uri="{BB962C8B-B14F-4D97-AF65-F5344CB8AC3E}">
        <p14:creationId xmlns:p14="http://schemas.microsoft.com/office/powerpoint/2010/main" xmlns="" val="775495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73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73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ea typeface="+mn-ea"/>
                <a:cs typeface="+mn-cs"/>
              </a:defRPr>
            </a:lvl1pPr>
          </a:lstStyle>
          <a:p>
            <a:pPr>
              <a:defRPr/>
            </a:pPr>
            <a:fld id="{FBF707AF-C45B-4E2E-9AE1-FF94212AE441}" type="slidenum">
              <a:rPr lang="en-US"/>
              <a:pPr>
                <a:defRPr/>
              </a:pPr>
              <a:t>‹#›</a:t>
            </a:fld>
            <a:endParaRPr lang="en-US" dirty="0"/>
          </a:p>
        </p:txBody>
      </p:sp>
    </p:spTree>
    <p:extLst>
      <p:ext uri="{BB962C8B-B14F-4D97-AF65-F5344CB8AC3E}">
        <p14:creationId xmlns:p14="http://schemas.microsoft.com/office/powerpoint/2010/main" xmlns="" val="1218935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53052627-18C7-4EA9-828E-58CA057F6A57}" type="slidenum">
              <a:rPr lang="en-US" smtClean="0">
                <a:ea typeface="ＭＳ Ｐゴシック" charset="-128"/>
                <a:cs typeface="ＭＳ Ｐゴシック" charset="-128"/>
              </a:rPr>
              <a:pPr/>
              <a:t>1</a:t>
            </a:fld>
            <a:endParaRPr lang="en-US" dirty="0" smtClean="0">
              <a:ea typeface="ＭＳ Ｐゴシック" charset="-128"/>
              <a:cs typeface="ＭＳ Ｐゴシック" charset="-128"/>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CADA150A-C9B9-4419-9C62-DAD1DDB0971F}" type="slidenum">
              <a:rPr lang="en-US" smtClean="0">
                <a:ea typeface="ＭＳ Ｐゴシック" charset="-128"/>
                <a:cs typeface="ＭＳ Ｐゴシック" charset="-128"/>
              </a:rPr>
              <a:pPr/>
              <a:t>2</a:t>
            </a:fld>
            <a:endParaRPr lang="en-US" dirty="0" smtClean="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30</a:t>
            </a:fld>
            <a:endParaRPr lang="en-US" dirty="0"/>
          </a:p>
        </p:txBody>
      </p:sp>
    </p:spTree>
    <p:extLst>
      <p:ext uri="{BB962C8B-B14F-4D97-AF65-F5344CB8AC3E}">
        <p14:creationId xmlns:p14="http://schemas.microsoft.com/office/powerpoint/2010/main" xmlns="" val="949549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C91D"/>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94693" y="0"/>
            <a:ext cx="4684923" cy="6858000"/>
          </a:xfrm>
          <a:prstGeom prst="rect">
            <a:avLst/>
          </a:prstGeom>
          <a:noFill/>
          <a:ln w="9525">
            <a:noFill/>
            <a:miter lim="800000"/>
            <a:headEnd/>
            <a:tailEnd/>
          </a:ln>
          <a:effectLst/>
        </p:spPr>
      </p:pic>
      <p:grpSp>
        <p:nvGrpSpPr>
          <p:cNvPr id="2"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noFill/>
            <a:ln w="9525">
              <a:noFill/>
              <a:miter lim="800000"/>
              <a:headEnd/>
              <a:tailEnd/>
            </a:ln>
            <a:effectLst/>
          </p:spPr>
          <p:txBody>
            <a:bodyPr wrap="none" anchor="ctr"/>
            <a:lstStyle/>
            <a:p>
              <a:pPr algn="ctr">
                <a:defRPr/>
              </a:pPr>
              <a:endParaRPr kumimoji="1" lang="en-US" dirty="0">
                <a:latin typeface="Times New Roman" pitchFamily="18" charset="0"/>
                <a:ea typeface="+mn-ea"/>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latin typeface="Times New Roman" pitchFamily="18" charset="0"/>
                <a:ea typeface="+mn-ea"/>
                <a:cs typeface="+mn-cs"/>
              </a:endParaRPr>
            </a:p>
          </p:txBody>
        </p:sp>
      </p:grpSp>
      <p:grpSp>
        <p:nvGrpSpPr>
          <p:cNvPr id="3" name="Group 5"/>
          <p:cNvGrpSpPr>
            <a:grpSpLocks/>
          </p:cNvGrpSpPr>
          <p:nvPr/>
        </p:nvGrpSpPr>
        <p:grpSpPr bwMode="auto">
          <a:xfrm>
            <a:off x="3632200" y="4889500"/>
            <a:ext cx="4868863" cy="325438"/>
            <a:chOff x="2288" y="3080"/>
            <a:chExt cx="3067" cy="205"/>
          </a:xfrm>
          <a:solidFill>
            <a:srgbClr val="002060"/>
          </a:solidFill>
          <a:effectLst/>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9" name="AutoShape 7"/>
            <p:cNvSpPr>
              <a:spLocks noChangeArrowheads="1"/>
            </p:cNvSpPr>
            <p:nvPr/>
          </p:nvSpPr>
          <p:spPr bwMode="auto">
            <a:xfrm>
              <a:off x="5196" y="3080"/>
              <a:ext cx="159" cy="205"/>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dirty="0"/>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a:solidFill>
            <a:srgbClr val="FFC91D"/>
          </a:solidFill>
        </p:spPr>
        <p:txBody>
          <a:bodyPr anchor="ctr"/>
          <a:lstStyle>
            <a:lvl1pPr algn="ctr">
              <a:defRPr>
                <a:solidFill>
                  <a:schemeClr val="tx1"/>
                </a:solidFill>
              </a:defRPr>
            </a:lvl1pPr>
          </a:lstStyle>
          <a:p>
            <a:r>
              <a:rPr lang="en-US" dirty="0"/>
              <a:t>Click to edit Master title style</a:t>
            </a:r>
          </a:p>
        </p:txBody>
      </p:sp>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0B789208-38E0-4DCD-830D-C58E0260B579}"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9B2E2BB-F49A-468D-A26E-E7EAB42D6543}"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3A68AFE-FB71-4CB5-9DD9-A19123D36A28}"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56A28F00-A70F-494A-BFAF-EACF7AF3DA9C}"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E7D8765-6657-459B-B3B6-029F1A267D9B}"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734E84DF-641A-460B-8C32-9B774E957058}"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7581C5C5-92D5-4D63-BA0F-2EC4CC95820E}"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2C87CFB0-FE84-4059-A4AA-CD397D6FF1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B5FBEBAF-22F5-49A0-8BE5-750EEDBEEA99}"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sz="1800" b="1" dirty="0">
                <a:latin typeface="Arial" pitchFamily="34" charset="0"/>
                <a:ea typeface="+mn-ea"/>
                <a:cs typeface="+mn-cs"/>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latin typeface="Arial" pitchFamily="34" charset="0"/>
                <a:ea typeface="+mn-ea"/>
                <a:cs typeface="+mn-cs"/>
              </a:rPr>
              <a:t>Campbell</a:t>
            </a:r>
          </a:p>
        </p:txBody>
      </p:sp>
      <p:sp>
        <p:nvSpPr>
          <p:cNvPr id="12" name="Slide Number Placeholder 3"/>
          <p:cNvSpPr>
            <a:spLocks noGrp="1"/>
          </p:cNvSpPr>
          <p:nvPr>
            <p:ph type="sldNum" sz="quarter" idx="10"/>
          </p:nvPr>
        </p:nvSpPr>
        <p:spPr/>
        <p:txBody>
          <a:bodyPr/>
          <a:lstStyle>
            <a:lvl1pPr>
              <a:defRPr/>
            </a:lvl1pPr>
          </a:lstStyle>
          <a:p>
            <a:pPr>
              <a:defRPr/>
            </a:pPr>
            <a:fld id="{D646B3B5-8AD3-49FB-8062-6D1EF781C90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55C63A-D46E-4E01-8C0D-FB0EE0E8B68B}"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9E310CB-D7ED-4336-93BF-FEAC71C98850}"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rgbClr val="FFC91D"/>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FFC91D"/>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37"/>
              <a:chOff x="144" y="1248"/>
              <a:chExt cx="4656" cy="237"/>
            </a:xfrm>
          </p:grpSpPr>
          <p:sp>
            <p:nvSpPr>
              <p:cNvPr id="69639" name="AutoShape 7"/>
              <p:cNvSpPr>
                <a:spLocks noChangeArrowheads="1"/>
              </p:cNvSpPr>
              <p:nvPr/>
            </p:nvSpPr>
            <p:spPr bwMode="auto">
              <a:xfrm>
                <a:off x="405" y="1248"/>
                <a:ext cx="4395" cy="237"/>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9640" name="AutoShape 8"/>
              <p:cNvSpPr>
                <a:spLocks noChangeArrowheads="1"/>
              </p:cNvSpPr>
              <p:nvPr/>
            </p:nvSpPr>
            <p:spPr bwMode="auto">
              <a:xfrm flipH="1">
                <a:off x="144" y="1248"/>
                <a:ext cx="261" cy="237"/>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653" name="Text Box 21"/>
          <p:cNvSpPr txBox="1">
            <a:spLocks noChangeArrowheads="1"/>
          </p:cNvSpPr>
          <p:nvPr userDrawn="1"/>
        </p:nvSpPr>
        <p:spPr bwMode="auto">
          <a:xfrm>
            <a:off x="-6469" y="2743200"/>
            <a:ext cx="800219"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
            </a:r>
            <a:br>
              <a:rPr lang="en-US" sz="2000" b="1" dirty="0">
                <a:ea typeface="+mn-ea"/>
                <a:cs typeface="+mn-cs"/>
              </a:rPr>
            </a:br>
            <a:r>
              <a:rPr lang="en-US" sz="2000" b="1" dirty="0">
                <a:ea typeface="+mn-ea"/>
                <a:cs typeface="+mn-cs"/>
              </a:rPr>
              <a:t>Lesson </a:t>
            </a:r>
            <a:r>
              <a:rPr lang="en-US" sz="2000" b="1" dirty="0" smtClean="0">
                <a:ea typeface="+mn-ea"/>
                <a:cs typeface="+mn-cs"/>
              </a:rPr>
              <a:t> 7</a:t>
            </a:r>
            <a:endParaRPr lang="en-US" sz="2000" b="1" dirty="0">
              <a:ea typeface="+mn-ea"/>
              <a:cs typeface="+mn-cs"/>
            </a:endParaRPr>
          </a:p>
        </p:txBody>
      </p:sp>
      <p:sp>
        <p:nvSpPr>
          <p:cNvPr id="1039" name="Text Box 15"/>
          <p:cNvSpPr txBox="1">
            <a:spLocks noChangeArrowheads="1"/>
          </p:cNvSpPr>
          <p:nvPr userDrawn="1"/>
        </p:nvSpPr>
        <p:spPr bwMode="auto">
          <a:xfrm>
            <a:off x="838200" y="6324600"/>
            <a:ext cx="3662362"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a:ea typeface="+mn-ea"/>
                <a:cs typeface="+mn-cs"/>
              </a:rPr>
              <a:t>Morrison / </a:t>
            </a:r>
            <a:r>
              <a:rPr lang="en-US" sz="2000" b="1" dirty="0" smtClean="0">
                <a:ea typeface="+mn-ea"/>
                <a:cs typeface="+mn-cs"/>
              </a:rPr>
              <a:t>Wells / Ruffolo</a:t>
            </a:r>
            <a:endParaRPr lang="en-US" sz="2000" b="1" dirty="0">
              <a:ea typeface="+mn-ea"/>
              <a:cs typeface="+mn-cs"/>
            </a:endParaRPr>
          </a:p>
        </p:txBody>
      </p:sp>
      <p:sp>
        <p:nvSpPr>
          <p:cNvPr id="1040" name="Text Box 16"/>
          <p:cNvSpPr txBox="1">
            <a:spLocks noChangeArrowheads="1"/>
          </p:cNvSpPr>
          <p:nvPr userDrawn="1"/>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ea typeface="+mn-ea"/>
                <a:cs typeface="+mn-cs"/>
              </a:rPr>
              <a:t>CLB: A Comp Guide to IC</a:t>
            </a:r>
            <a:r>
              <a:rPr lang="en-US" sz="2000" b="1" baseline="30000" dirty="0">
                <a:ea typeface="+mn-ea"/>
                <a:cs typeface="+mn-cs"/>
              </a:rPr>
              <a:t>3</a:t>
            </a:r>
            <a:r>
              <a:rPr lang="en-US" sz="2000" b="1" dirty="0">
                <a:ea typeface="+mn-ea"/>
                <a:cs typeface="+mn-cs"/>
              </a:rPr>
              <a:t> </a:t>
            </a:r>
            <a:r>
              <a:rPr lang="en-US" sz="2000" b="1" dirty="0" smtClean="0">
                <a:ea typeface="+mn-ea"/>
                <a:cs typeface="+mn-cs"/>
              </a:rPr>
              <a:t>5E</a:t>
            </a:r>
            <a:endParaRPr lang="en-US" sz="2000" b="1" dirty="0">
              <a:ea typeface="+mn-ea"/>
              <a:cs typeface="+mn-cs"/>
            </a:endParaRP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ea typeface="+mn-ea"/>
                <a:cs typeface="+mn-cs"/>
              </a:defRPr>
            </a:lvl1pPr>
          </a:lstStyle>
          <a:p>
            <a:pPr>
              <a:defRPr/>
            </a:pPr>
            <a:fld id="{3F267C36-09D9-4910-B3A0-DBA686140C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random/>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p:txBody>
          <a:bodyPr/>
          <a:lstStyle/>
          <a:p>
            <a:pPr eaLnBrk="1" hangingPunct="1"/>
            <a:r>
              <a:rPr lang="en-US" b="1" dirty="0" smtClean="0"/>
              <a:t>Computer Literacy BASICS: A Comprehensive Guide to IC</a:t>
            </a:r>
            <a:r>
              <a:rPr lang="en-US" b="1" baseline="30000" dirty="0" smtClean="0"/>
              <a:t>3</a:t>
            </a:r>
            <a:r>
              <a:rPr lang="en-US" b="1" dirty="0" smtClean="0"/>
              <a:t>, 5</a:t>
            </a:r>
            <a:r>
              <a:rPr lang="en-US" b="1" baseline="30000" dirty="0" smtClean="0"/>
              <a:t>th</a:t>
            </a:r>
            <a:r>
              <a:rPr lang="en-US" b="1" dirty="0" smtClean="0"/>
              <a:t> Edition</a:t>
            </a:r>
            <a:endParaRPr lang="en-US" dirty="0" smtClean="0"/>
          </a:p>
        </p:txBody>
      </p:sp>
      <p:sp>
        <p:nvSpPr>
          <p:cNvPr id="16386" name="AutoShape 2"/>
          <p:cNvSpPr>
            <a:spLocks noGrp="1" noChangeArrowheads="1"/>
          </p:cNvSpPr>
          <p:nvPr>
            <p:ph type="ctrTitle" sz="quarter"/>
          </p:nvPr>
        </p:nvSpPr>
        <p:spPr/>
        <p:txBody>
          <a:bodyPr/>
          <a:lstStyle/>
          <a:p>
            <a:r>
              <a:rPr lang="en-US" sz="3200" dirty="0" smtClean="0"/>
              <a:t>Lesson 7</a:t>
            </a:r>
            <a:br>
              <a:rPr lang="en-US" sz="3200" dirty="0" smtClean="0"/>
            </a:br>
            <a:r>
              <a:rPr lang="en-US" sz="3200" dirty="0" smtClean="0"/>
              <a:t>Software Management</a:t>
            </a:r>
          </a:p>
        </p:txBody>
      </p:sp>
      <p:sp>
        <p:nvSpPr>
          <p:cNvPr id="16385" name="Rectangle 11"/>
          <p:cNvSpPr>
            <a:spLocks noGrp="1" noChangeArrowheads="1"/>
          </p:cNvSpPr>
          <p:nvPr>
            <p:ph type="sldNum" sz="quarter" idx="10"/>
          </p:nvPr>
        </p:nvSpPr>
        <p:spPr>
          <a:noFill/>
        </p:spPr>
        <p:txBody>
          <a:bodyPr/>
          <a:lstStyle/>
          <a:p>
            <a:fld id="{3BDF6959-0907-4E37-8108-DA0CDECB6E6C}" type="slidenum">
              <a:rPr lang="en-US" smtClean="0">
                <a:ea typeface="ＭＳ Ｐゴシック" charset="-128"/>
                <a:cs typeface="ＭＳ Ｐゴシック" charset="-128"/>
              </a:rPr>
              <a:pPr/>
              <a:t>1</a:t>
            </a:fld>
            <a:endParaRPr lang="en-US" dirty="0" smtClean="0">
              <a:ea typeface="ＭＳ Ｐゴシック" charset="-128"/>
              <a:cs typeface="ＭＳ Ｐゴシック" charset="-128"/>
            </a:endParaRPr>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endParaRPr lang="en-US" sz="1800" dirty="0"/>
          </a:p>
        </p:txBody>
      </p:sp>
      <p:sp>
        <p:nvSpPr>
          <p:cNvPr id="16389" name="Text Box 7"/>
          <p:cNvSpPr txBox="1">
            <a:spLocks noChangeArrowheads="1"/>
          </p:cNvSpPr>
          <p:nvPr/>
        </p:nvSpPr>
        <p:spPr bwMode="auto">
          <a:xfrm>
            <a:off x="685800" y="6324600"/>
            <a:ext cx="3814762" cy="400110"/>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2000" b="1" dirty="0">
                <a:solidFill>
                  <a:schemeClr val="bg1"/>
                </a:solidFill>
              </a:rPr>
              <a:t>Morrison / </a:t>
            </a:r>
            <a:r>
              <a:rPr lang="en-US" sz="2000" b="1" dirty="0" smtClean="0">
                <a:solidFill>
                  <a:schemeClr val="bg1"/>
                </a:solidFill>
              </a:rPr>
              <a:t>Wells / Ruffolo</a:t>
            </a:r>
            <a:endParaRPr lang="en-US" sz="20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tretch>
            <a:fillRect/>
          </a:stretch>
        </p:blipFill>
        <p:spPr bwMode="auto">
          <a:xfrm>
            <a:off x="2571736" y="4008228"/>
            <a:ext cx="4592552" cy="22076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Installing Software (continued)</a:t>
            </a:r>
            <a:endParaRPr lang="en-US" dirty="0"/>
          </a:p>
        </p:txBody>
      </p:sp>
      <p:sp>
        <p:nvSpPr>
          <p:cNvPr id="3" name="Content Placeholder 2"/>
          <p:cNvSpPr>
            <a:spLocks noGrp="1"/>
          </p:cNvSpPr>
          <p:nvPr>
            <p:ph idx="1"/>
          </p:nvPr>
        </p:nvSpPr>
        <p:spPr>
          <a:xfrm>
            <a:off x="785786" y="2362200"/>
            <a:ext cx="7745439" cy="1924055"/>
          </a:xfrm>
        </p:spPr>
        <p:txBody>
          <a:bodyPr>
            <a:normAutofit fontScale="77500" lnSpcReduction="20000"/>
          </a:bodyPr>
          <a:lstStyle/>
          <a:p>
            <a:r>
              <a:rPr lang="en-US" b="1" dirty="0" smtClean="0"/>
              <a:t>Overview of Installation Steps (continued)</a:t>
            </a:r>
          </a:p>
          <a:p>
            <a:r>
              <a:rPr lang="en-US" dirty="0" smtClean="0"/>
              <a:t>Usually, the setup program starts as soon as the file is downloaded.</a:t>
            </a:r>
          </a:p>
          <a:p>
            <a:r>
              <a:rPr lang="en-US" dirty="0" smtClean="0"/>
              <a:t>If it does not, you use a file manager to extract the files, and then double-click the setup.exe file to start the setup program.</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10</a:t>
            </a:fld>
            <a:endParaRPr lang="en-US" dirty="0"/>
          </a:p>
        </p:txBody>
      </p:sp>
      <p:pic>
        <p:nvPicPr>
          <p:cNvPr id="6" name="Picture 5" descr="fig 7-4.JPG"/>
          <p:cNvPicPr>
            <a:picLocks noChangeAspect="1"/>
          </p:cNvPicPr>
          <p:nvPr/>
        </p:nvPicPr>
        <p:blipFill>
          <a:blip r:embed="rId4"/>
          <a:stretch>
            <a:fillRect/>
          </a:stretch>
        </p:blipFill>
        <p:spPr>
          <a:xfrm>
            <a:off x="2786050" y="6000768"/>
            <a:ext cx="923925" cy="219075"/>
          </a:xfrm>
          <a:prstGeom prst="rect">
            <a:avLst/>
          </a:prstGeom>
        </p:spPr>
      </p:pic>
    </p:spTree>
    <p:extLst>
      <p:ext uri="{BB962C8B-B14F-4D97-AF65-F5344CB8AC3E}">
        <p14:creationId xmlns:p14="http://schemas.microsoft.com/office/powerpoint/2010/main" xmlns="" val="999187568"/>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Software (continued)</a:t>
            </a:r>
            <a:endParaRPr lang="en-US" dirty="0"/>
          </a:p>
        </p:txBody>
      </p:sp>
      <p:sp>
        <p:nvSpPr>
          <p:cNvPr id="3" name="Content Placeholder 2"/>
          <p:cNvSpPr>
            <a:spLocks noGrp="1"/>
          </p:cNvSpPr>
          <p:nvPr>
            <p:ph idx="1"/>
          </p:nvPr>
        </p:nvSpPr>
        <p:spPr>
          <a:xfrm>
            <a:off x="857224" y="2362201"/>
            <a:ext cx="7674001" cy="1638304"/>
          </a:xfrm>
        </p:spPr>
        <p:txBody>
          <a:bodyPr>
            <a:normAutofit fontScale="77500" lnSpcReduction="20000"/>
          </a:bodyPr>
          <a:lstStyle/>
          <a:p>
            <a:r>
              <a:rPr lang="en-US" b="1" dirty="0" smtClean="0"/>
              <a:t>Overview of Installation Steps (continued)</a:t>
            </a:r>
          </a:p>
          <a:p>
            <a:r>
              <a:rPr lang="en-US" dirty="0" smtClean="0"/>
              <a:t>Store apps provide access to apps designed for a particular operating system.</a:t>
            </a:r>
          </a:p>
          <a:p>
            <a:r>
              <a:rPr lang="en-US" dirty="0" smtClean="0"/>
              <a:t>You select the App Store icon to visit the store and display apps available for the operating system.</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11</a:t>
            </a:fld>
            <a:endParaRPr lang="en-US" dirty="0"/>
          </a:p>
        </p:txBody>
      </p:sp>
      <p:pic>
        <p:nvPicPr>
          <p:cNvPr id="3074" name="Picture 2"/>
          <p:cNvPicPr>
            <a:picLocks noChangeAspect="1" noChangeArrowheads="1"/>
          </p:cNvPicPr>
          <p:nvPr/>
        </p:nvPicPr>
        <p:blipFill>
          <a:blip r:embed="rId3"/>
          <a:stretch>
            <a:fillRect/>
          </a:stretch>
        </p:blipFill>
        <p:spPr bwMode="auto">
          <a:xfrm>
            <a:off x="2331570" y="4048988"/>
            <a:ext cx="4832718" cy="22072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7-5.JPG"/>
          <p:cNvPicPr>
            <a:picLocks noChangeAspect="1"/>
          </p:cNvPicPr>
          <p:nvPr/>
        </p:nvPicPr>
        <p:blipFill>
          <a:blip r:embed="rId4"/>
          <a:stretch>
            <a:fillRect/>
          </a:stretch>
        </p:blipFill>
        <p:spPr>
          <a:xfrm>
            <a:off x="2143108" y="5929330"/>
            <a:ext cx="971550" cy="257175"/>
          </a:xfrm>
          <a:prstGeom prst="rect">
            <a:avLst/>
          </a:prstGeom>
        </p:spPr>
      </p:pic>
    </p:spTree>
    <p:extLst>
      <p:ext uri="{BB962C8B-B14F-4D97-AF65-F5344CB8AC3E}">
        <p14:creationId xmlns:p14="http://schemas.microsoft.com/office/powerpoint/2010/main" xmlns="" val="3188531973"/>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Software (continued)</a:t>
            </a:r>
            <a:endParaRPr lang="en-US" dirty="0"/>
          </a:p>
        </p:txBody>
      </p:sp>
      <p:sp>
        <p:nvSpPr>
          <p:cNvPr id="3" name="Content Placeholder 2"/>
          <p:cNvSpPr>
            <a:spLocks noGrp="1"/>
          </p:cNvSpPr>
          <p:nvPr>
            <p:ph sz="half" idx="1"/>
          </p:nvPr>
        </p:nvSpPr>
        <p:spPr/>
        <p:txBody>
          <a:bodyPr>
            <a:normAutofit/>
          </a:bodyPr>
          <a:lstStyle/>
          <a:p>
            <a:r>
              <a:rPr lang="en-US" b="1" dirty="0" smtClean="0"/>
              <a:t>Overview of Installation Steps (continued)</a:t>
            </a:r>
          </a:p>
          <a:p>
            <a:r>
              <a:rPr lang="en-US" dirty="0" smtClean="0"/>
              <a:t>You use a button or link to purchase the app, and then download and install it automatically.</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12</a:t>
            </a:fld>
            <a:endParaRPr lang="en-US" dirty="0"/>
          </a:p>
        </p:txBody>
      </p:sp>
      <p:pic>
        <p:nvPicPr>
          <p:cNvPr id="4098" name="Picture 2"/>
          <p:cNvPicPr>
            <a:picLocks noChangeAspect="1" noChangeArrowheads="1"/>
          </p:cNvPicPr>
          <p:nvPr/>
        </p:nvPicPr>
        <p:blipFill>
          <a:blip r:embed="rId3"/>
          <a:stretch>
            <a:fillRect/>
          </a:stretch>
        </p:blipFill>
        <p:spPr bwMode="auto">
          <a:xfrm>
            <a:off x="4572000" y="2500306"/>
            <a:ext cx="3472206" cy="3352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7-6.JPG"/>
          <p:cNvPicPr>
            <a:picLocks noChangeAspect="1"/>
          </p:cNvPicPr>
          <p:nvPr/>
        </p:nvPicPr>
        <p:blipFill>
          <a:blip r:embed="rId4"/>
          <a:stretch>
            <a:fillRect/>
          </a:stretch>
        </p:blipFill>
        <p:spPr>
          <a:xfrm>
            <a:off x="6072198" y="5786454"/>
            <a:ext cx="962025" cy="276225"/>
          </a:xfrm>
          <a:prstGeom prst="rect">
            <a:avLst/>
          </a:prstGeom>
        </p:spPr>
      </p:pic>
    </p:spTree>
    <p:extLst>
      <p:ext uri="{BB962C8B-B14F-4D97-AF65-F5344CB8AC3E}">
        <p14:creationId xmlns:p14="http://schemas.microsoft.com/office/powerpoint/2010/main" xmlns="" val="1668670794"/>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Software (continued)</a:t>
            </a:r>
            <a:endParaRPr lang="en-US" dirty="0"/>
          </a:p>
        </p:txBody>
      </p:sp>
      <p:sp>
        <p:nvSpPr>
          <p:cNvPr id="3" name="Content Placeholder 2"/>
          <p:cNvSpPr>
            <a:spLocks noGrp="1"/>
          </p:cNvSpPr>
          <p:nvPr>
            <p:ph idx="1"/>
          </p:nvPr>
        </p:nvSpPr>
        <p:spPr>
          <a:xfrm>
            <a:off x="838200" y="2362200"/>
            <a:ext cx="7877204" cy="3995758"/>
          </a:xfrm>
        </p:spPr>
        <p:txBody>
          <a:bodyPr>
            <a:normAutofit fontScale="92500"/>
          </a:bodyPr>
          <a:lstStyle/>
          <a:p>
            <a:r>
              <a:rPr lang="en-US" b="1" dirty="0" smtClean="0"/>
              <a:t>Installation Tasks</a:t>
            </a:r>
          </a:p>
          <a:p>
            <a:r>
              <a:rPr lang="en-US" dirty="0" smtClean="0"/>
              <a:t>If you are installing software on a personal computer, the setup program typically performs the following tasks:</a:t>
            </a:r>
          </a:p>
          <a:p>
            <a:pPr lvl="1"/>
            <a:r>
              <a:rPr lang="en-US" i="1" dirty="0" smtClean="0"/>
              <a:t>Copies files</a:t>
            </a:r>
            <a:r>
              <a:rPr lang="en-US" dirty="0" smtClean="0"/>
              <a:t>—The setup program copies files from the distribution location to the hard disk and creates a log to indicate where it stores the files during installation.</a:t>
            </a:r>
          </a:p>
          <a:p>
            <a:pPr lvl="1"/>
            <a:r>
              <a:rPr lang="en-US" i="1" dirty="0" smtClean="0"/>
              <a:t>Extracts files—</a:t>
            </a:r>
            <a:r>
              <a:rPr lang="en-US" dirty="0" smtClean="0"/>
              <a:t>The setup program extracts the files if they are stored in a compressed file so they can be used in the installation.</a:t>
            </a:r>
            <a:endParaRPr lang="en-US" i="1" dirty="0"/>
          </a:p>
          <a:p>
            <a:pPr lvl="1"/>
            <a:endParaRPr lang="en-US" i="1"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13</a:t>
            </a:fld>
            <a:endParaRPr lang="en-US" dirty="0"/>
          </a:p>
        </p:txBody>
      </p:sp>
    </p:spTree>
    <p:extLst>
      <p:ext uri="{BB962C8B-B14F-4D97-AF65-F5344CB8AC3E}">
        <p14:creationId xmlns:p14="http://schemas.microsoft.com/office/powerpoint/2010/main" xmlns="" val="2188189287"/>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Software (continued)</a:t>
            </a:r>
            <a:endParaRPr lang="en-US" dirty="0"/>
          </a:p>
        </p:txBody>
      </p:sp>
      <p:sp>
        <p:nvSpPr>
          <p:cNvPr id="3" name="Content Placeholder 2"/>
          <p:cNvSpPr>
            <a:spLocks noGrp="1"/>
          </p:cNvSpPr>
          <p:nvPr>
            <p:ph idx="1"/>
          </p:nvPr>
        </p:nvSpPr>
        <p:spPr>
          <a:xfrm>
            <a:off x="838200" y="2362200"/>
            <a:ext cx="7734328" cy="3995758"/>
          </a:xfrm>
        </p:spPr>
        <p:txBody>
          <a:bodyPr>
            <a:normAutofit fontScale="92500" lnSpcReduction="10000"/>
          </a:bodyPr>
          <a:lstStyle/>
          <a:p>
            <a:r>
              <a:rPr lang="en-US" b="1" dirty="0" smtClean="0"/>
              <a:t>Installation Tasks (continued)</a:t>
            </a:r>
          </a:p>
          <a:p>
            <a:pPr lvl="1"/>
            <a:r>
              <a:rPr lang="en-US" i="1" dirty="0" smtClean="0"/>
              <a:t>Checks for existing versions of the software—</a:t>
            </a:r>
            <a:r>
              <a:rPr lang="en-US" dirty="0" smtClean="0"/>
              <a:t>If an earlier version of the software is found, it may need to be uninstalled first; if the current version is found, the setup program stops the installation.</a:t>
            </a:r>
          </a:p>
          <a:p>
            <a:pPr lvl="1"/>
            <a:r>
              <a:rPr lang="en-US" i="1" dirty="0" smtClean="0"/>
              <a:t>Verifies system requirements</a:t>
            </a:r>
            <a:r>
              <a:rPr lang="en-US" dirty="0" smtClean="0"/>
              <a:t>—The setup program checks system components, such as RAM and the hard drive, to make sure they have enough capacity to run and store the software.</a:t>
            </a:r>
          </a:p>
          <a:p>
            <a:pPr lvl="1"/>
            <a:r>
              <a:rPr lang="en-US" i="1" dirty="0" smtClean="0"/>
              <a:t>Finds drivers and other system files</a:t>
            </a:r>
            <a:r>
              <a:rPr lang="en-US" dirty="0" smtClean="0"/>
              <a:t>—The setup program looks for and activates drivers the software uses.</a:t>
            </a:r>
            <a:endParaRPr lang="en-US" dirty="0"/>
          </a:p>
          <a:p>
            <a:pPr lvl="1"/>
            <a:endParaRPr lang="en-US" i="1"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14</a:t>
            </a:fld>
            <a:endParaRPr lang="en-US" dirty="0"/>
          </a:p>
        </p:txBody>
      </p:sp>
    </p:spTree>
    <p:extLst>
      <p:ext uri="{BB962C8B-B14F-4D97-AF65-F5344CB8AC3E}">
        <p14:creationId xmlns:p14="http://schemas.microsoft.com/office/powerpoint/2010/main" xmlns="" val="172029500"/>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Software (continued)</a:t>
            </a:r>
            <a:endParaRPr lang="en-US" dirty="0"/>
          </a:p>
        </p:txBody>
      </p:sp>
      <p:sp>
        <p:nvSpPr>
          <p:cNvPr id="3" name="Content Placeholder 2"/>
          <p:cNvSpPr>
            <a:spLocks noGrp="1"/>
          </p:cNvSpPr>
          <p:nvPr>
            <p:ph idx="1"/>
          </p:nvPr>
        </p:nvSpPr>
        <p:spPr>
          <a:xfrm>
            <a:off x="838200" y="2362200"/>
            <a:ext cx="7734328" cy="3995758"/>
          </a:xfrm>
        </p:spPr>
        <p:txBody>
          <a:bodyPr>
            <a:normAutofit lnSpcReduction="10000"/>
          </a:bodyPr>
          <a:lstStyle/>
          <a:p>
            <a:r>
              <a:rPr lang="en-US" b="1" dirty="0" smtClean="0"/>
              <a:t>Installation Tasks (continued)</a:t>
            </a:r>
          </a:p>
          <a:p>
            <a:pPr lvl="1"/>
            <a:r>
              <a:rPr lang="en-US" i="1" dirty="0" smtClean="0"/>
              <a:t>Updates system files</a:t>
            </a:r>
            <a:r>
              <a:rPr lang="en-US" dirty="0" smtClean="0"/>
              <a:t>—The setup program provides configuration data to the operating system so it can run the software. On a Windows computer, this information is stored in the Windows </a:t>
            </a:r>
            <a:r>
              <a:rPr lang="en-US" b="1" i="1" dirty="0" smtClean="0"/>
              <a:t>registry</a:t>
            </a:r>
            <a:r>
              <a:rPr lang="en-US" dirty="0" smtClean="0"/>
              <a:t>, which is a database of information about your computer’s configuration.</a:t>
            </a:r>
          </a:p>
          <a:p>
            <a:pPr lvl="1"/>
            <a:r>
              <a:rPr lang="en-US" i="1" dirty="0" smtClean="0"/>
              <a:t>Provides a way to start the software</a:t>
            </a:r>
            <a:r>
              <a:rPr lang="en-US" dirty="0" smtClean="0"/>
              <a:t>—The setup program adds a button, an icon, or a tile to the graphical user interface so you can start the software.</a:t>
            </a:r>
            <a:endParaRPr lang="en-US" i="1"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15</a:t>
            </a:fld>
            <a:endParaRPr lang="en-US" dirty="0"/>
          </a:p>
        </p:txBody>
      </p:sp>
    </p:spTree>
    <p:extLst>
      <p:ext uri="{BB962C8B-B14F-4D97-AF65-F5344CB8AC3E}">
        <p14:creationId xmlns:p14="http://schemas.microsoft.com/office/powerpoint/2010/main" xmlns="" val="3026395924"/>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tretch>
            <a:fillRect/>
          </a:stretch>
        </p:blipFill>
        <p:spPr bwMode="auto">
          <a:xfrm>
            <a:off x="3071802" y="4011850"/>
            <a:ext cx="5931584" cy="23127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Uninstalling Software</a:t>
            </a:r>
            <a:endParaRPr lang="en-US" dirty="0"/>
          </a:p>
        </p:txBody>
      </p:sp>
      <p:sp>
        <p:nvSpPr>
          <p:cNvPr id="3" name="Content Placeholder 2"/>
          <p:cNvSpPr>
            <a:spLocks noGrp="1"/>
          </p:cNvSpPr>
          <p:nvPr>
            <p:ph idx="1"/>
          </p:nvPr>
        </p:nvSpPr>
        <p:spPr>
          <a:xfrm>
            <a:off x="857224" y="2362201"/>
            <a:ext cx="7674001" cy="1924056"/>
          </a:xfrm>
        </p:spPr>
        <p:txBody>
          <a:bodyPr>
            <a:normAutofit fontScale="70000" lnSpcReduction="20000"/>
          </a:bodyPr>
          <a:lstStyle/>
          <a:p>
            <a:r>
              <a:rPr lang="en-US" dirty="0" smtClean="0"/>
              <a:t>Uninstalling an application frees up space on your hard disk.</a:t>
            </a:r>
          </a:p>
          <a:p>
            <a:r>
              <a:rPr lang="en-US" dirty="0" smtClean="0"/>
              <a:t>To uninstall a desktop application from a Windows computer, you use an </a:t>
            </a:r>
            <a:r>
              <a:rPr lang="en-US" b="1" i="1" dirty="0" smtClean="0"/>
              <a:t>uninstaller</a:t>
            </a:r>
            <a:r>
              <a:rPr lang="en-US" dirty="0" smtClean="0"/>
              <a:t>, which is a tool similar to a setup program.</a:t>
            </a:r>
          </a:p>
          <a:p>
            <a:r>
              <a:rPr lang="en-US" dirty="0" smtClean="0"/>
              <a:t>To uninstall a Windows 8 app, you can right-click the app’s tile on the Start screen or Apps screen, and then click the Uninstall button on the Apps bar.</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16</a:t>
            </a:fld>
            <a:endParaRPr lang="en-US" dirty="0"/>
          </a:p>
        </p:txBody>
      </p:sp>
      <p:pic>
        <p:nvPicPr>
          <p:cNvPr id="6" name="Picture 5" descr="fig 7-10.JPG"/>
          <p:cNvPicPr>
            <a:picLocks noChangeAspect="1"/>
          </p:cNvPicPr>
          <p:nvPr/>
        </p:nvPicPr>
        <p:blipFill>
          <a:blip r:embed="rId4"/>
          <a:stretch>
            <a:fillRect/>
          </a:stretch>
        </p:blipFill>
        <p:spPr>
          <a:xfrm>
            <a:off x="2928926" y="4357694"/>
            <a:ext cx="1019175" cy="285750"/>
          </a:xfrm>
          <a:prstGeom prst="rect">
            <a:avLst/>
          </a:prstGeom>
        </p:spPr>
      </p:pic>
    </p:spTree>
    <p:extLst>
      <p:ext uri="{BB962C8B-B14F-4D97-AF65-F5344CB8AC3E}">
        <p14:creationId xmlns:p14="http://schemas.microsoft.com/office/powerpoint/2010/main" xmlns="" val="527494171"/>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Uninstalling Software (continued)</a:t>
            </a:r>
            <a:endParaRPr lang="en-US" dirty="0"/>
          </a:p>
        </p:txBody>
      </p:sp>
      <p:sp>
        <p:nvSpPr>
          <p:cNvPr id="3" name="Content Placeholder 2"/>
          <p:cNvSpPr>
            <a:spLocks noGrp="1"/>
          </p:cNvSpPr>
          <p:nvPr>
            <p:ph sz="half" idx="1"/>
          </p:nvPr>
        </p:nvSpPr>
        <p:spPr>
          <a:xfrm>
            <a:off x="838200" y="2362200"/>
            <a:ext cx="3805238" cy="3995758"/>
          </a:xfrm>
        </p:spPr>
        <p:txBody>
          <a:bodyPr>
            <a:normAutofit fontScale="77500" lnSpcReduction="20000"/>
          </a:bodyPr>
          <a:lstStyle/>
          <a:p>
            <a:r>
              <a:rPr lang="en-US" dirty="0" smtClean="0"/>
              <a:t>To uninstall a mobile app from an Android tablet or smartphone, you use the Application manager on the Settings menu.</a:t>
            </a:r>
          </a:p>
          <a:p>
            <a:r>
              <a:rPr lang="en-US" dirty="0" smtClean="0"/>
              <a:t>To uninstall an app from an iPhone, iPad, or iPod Touch, you press and hold the app’s icon until the icon begins to shake and a circled X appears on the icon, and then you tap the X to uninstall the app.</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17</a:t>
            </a:fld>
            <a:endParaRPr lang="en-US" dirty="0"/>
          </a:p>
        </p:txBody>
      </p:sp>
      <p:pic>
        <p:nvPicPr>
          <p:cNvPr id="6146" name="Picture 2"/>
          <p:cNvPicPr>
            <a:picLocks noChangeAspect="1" noChangeArrowheads="1"/>
          </p:cNvPicPr>
          <p:nvPr/>
        </p:nvPicPr>
        <p:blipFill>
          <a:blip r:embed="rId3"/>
          <a:stretch>
            <a:fillRect/>
          </a:stretch>
        </p:blipFill>
        <p:spPr bwMode="auto">
          <a:xfrm>
            <a:off x="4506931" y="2500306"/>
            <a:ext cx="3769106" cy="35343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7-11.JPG"/>
          <p:cNvPicPr>
            <a:picLocks noChangeAspect="1"/>
          </p:cNvPicPr>
          <p:nvPr/>
        </p:nvPicPr>
        <p:blipFill>
          <a:blip r:embed="rId4"/>
          <a:stretch>
            <a:fillRect/>
          </a:stretch>
        </p:blipFill>
        <p:spPr>
          <a:xfrm>
            <a:off x="7358082" y="5929330"/>
            <a:ext cx="1009650" cy="333375"/>
          </a:xfrm>
          <a:prstGeom prst="rect">
            <a:avLst/>
          </a:prstGeom>
        </p:spPr>
      </p:pic>
    </p:spTree>
    <p:extLst>
      <p:ext uri="{BB962C8B-B14F-4D97-AF65-F5344CB8AC3E}">
        <p14:creationId xmlns:p14="http://schemas.microsoft.com/office/powerpoint/2010/main" xmlns="" val="2803653929"/>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Uninstalling Software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 can also uninstall a driver or utility program.</a:t>
            </a:r>
          </a:p>
          <a:p>
            <a:r>
              <a:rPr lang="en-US" dirty="0" smtClean="0"/>
              <a:t>You should use an uninstaller to uninstall the driver or utility program so you can remove the files as safely as possible.</a:t>
            </a:r>
          </a:p>
          <a:p>
            <a:r>
              <a:rPr lang="en-US" dirty="0" smtClean="0"/>
              <a:t>Uninstalling an operating system means deleting it from your computer.</a:t>
            </a:r>
          </a:p>
          <a:p>
            <a:r>
              <a:rPr lang="en-US" dirty="0" smtClean="0"/>
              <a:t>If you don’t immediately replace the deleted operating system with a new one, your computer won’t run.</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18</a:t>
            </a:fld>
            <a:endParaRPr lang="en-US" dirty="0"/>
          </a:p>
        </p:txBody>
      </p:sp>
    </p:spTree>
    <p:extLst>
      <p:ext uri="{BB962C8B-B14F-4D97-AF65-F5344CB8AC3E}">
        <p14:creationId xmlns:p14="http://schemas.microsoft.com/office/powerpoint/2010/main" xmlns="" val="3791485421"/>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Uninstalling Software (continued)</a:t>
            </a:r>
            <a:endParaRPr lang="en-US" dirty="0"/>
          </a:p>
        </p:txBody>
      </p:sp>
      <p:sp>
        <p:nvSpPr>
          <p:cNvPr id="3" name="Content Placeholder 2"/>
          <p:cNvSpPr>
            <a:spLocks noGrp="1"/>
          </p:cNvSpPr>
          <p:nvPr>
            <p:ph idx="1"/>
          </p:nvPr>
        </p:nvSpPr>
        <p:spPr/>
        <p:txBody>
          <a:bodyPr>
            <a:normAutofit fontScale="85000" lnSpcReduction="20000"/>
          </a:bodyPr>
          <a:lstStyle/>
          <a:p>
            <a:r>
              <a:rPr lang="en-US" sz="2600" b="1" dirty="0" smtClean="0"/>
              <a:t>Uninstalling Tasks</a:t>
            </a:r>
          </a:p>
          <a:p>
            <a:r>
              <a:rPr lang="en-US" sz="2600" dirty="0" smtClean="0"/>
              <a:t>If you are uninstalling software other than an operating system on a personal computer, the uninstaller typically performs these tasks:</a:t>
            </a:r>
          </a:p>
          <a:p>
            <a:pPr lvl="1"/>
            <a:r>
              <a:rPr lang="en-US" i="1" dirty="0" smtClean="0"/>
              <a:t>Deletes files—</a:t>
            </a:r>
            <a:r>
              <a:rPr lang="en-US" dirty="0" smtClean="0"/>
              <a:t>The uninstaller refers to the log created by the setup program to locate and then delete the software’s files.</a:t>
            </a:r>
          </a:p>
          <a:p>
            <a:pPr lvl="1"/>
            <a:r>
              <a:rPr lang="en-US" i="1" dirty="0" smtClean="0"/>
              <a:t>Restores system settings—</a:t>
            </a:r>
            <a:r>
              <a:rPr lang="en-US" dirty="0" smtClean="0"/>
              <a:t>If the setup program changed system settings, the uninstaller restores them to their original settings.</a:t>
            </a:r>
          </a:p>
          <a:p>
            <a:pPr lvl="1"/>
            <a:r>
              <a:rPr lang="en-US" i="1" dirty="0" smtClean="0"/>
              <a:t>Restores the graphical user interface—</a:t>
            </a:r>
            <a:r>
              <a:rPr lang="en-US" dirty="0" smtClean="0"/>
              <a:t>The uninstaller removes the button, icon, or file for starting the software from the graphical user interface.</a:t>
            </a:r>
            <a:endParaRPr lang="en-US" i="1"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19</a:t>
            </a:fld>
            <a:endParaRPr lang="en-US" dirty="0"/>
          </a:p>
        </p:txBody>
      </p:sp>
    </p:spTree>
    <p:extLst>
      <p:ext uri="{BB962C8B-B14F-4D97-AF65-F5344CB8AC3E}">
        <p14:creationId xmlns:p14="http://schemas.microsoft.com/office/powerpoint/2010/main" xmlns="" val="2835724116"/>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2"/>
          <p:cNvSpPr>
            <a:spLocks noGrp="1" noChangeArrowheads="1"/>
          </p:cNvSpPr>
          <p:nvPr>
            <p:ph type="title"/>
          </p:nvPr>
        </p:nvSpPr>
        <p:spPr/>
        <p:txBody>
          <a:bodyPr/>
          <a:lstStyle/>
          <a:p>
            <a:pPr eaLnBrk="1" hangingPunct="1"/>
            <a:r>
              <a:rPr lang="en-US" dirty="0" smtClean="0"/>
              <a:t>Objectives</a:t>
            </a:r>
          </a:p>
        </p:txBody>
      </p:sp>
      <p:sp>
        <p:nvSpPr>
          <p:cNvPr id="18437" name="Rectangle 3"/>
          <p:cNvSpPr>
            <a:spLocks noGrp="1" noChangeArrowheads="1"/>
          </p:cNvSpPr>
          <p:nvPr>
            <p:ph idx="1"/>
          </p:nvPr>
        </p:nvSpPr>
        <p:spPr/>
        <p:txBody>
          <a:bodyPr>
            <a:normAutofit lnSpcReduction="10000"/>
          </a:bodyPr>
          <a:lstStyle/>
          <a:p>
            <a:r>
              <a:rPr lang="en-US" dirty="0" smtClean="0"/>
              <a:t>Describe how to install various types of software.</a:t>
            </a:r>
          </a:p>
          <a:p>
            <a:r>
              <a:rPr lang="en-US" dirty="0" smtClean="0"/>
              <a:t>Identify the tasks a setup program performs during installation.</a:t>
            </a:r>
          </a:p>
          <a:p>
            <a:r>
              <a:rPr lang="en-US" dirty="0" smtClean="0"/>
              <a:t>Explain when and how to uninstall software.</a:t>
            </a:r>
          </a:p>
          <a:p>
            <a:r>
              <a:rPr lang="en-US" dirty="0" smtClean="0"/>
              <a:t>Describe how to reinstall software, including operating systems.</a:t>
            </a:r>
          </a:p>
          <a:p>
            <a:r>
              <a:rPr lang="en-US" dirty="0" smtClean="0"/>
              <a:t>Identify types of software licenses.</a:t>
            </a:r>
          </a:p>
        </p:txBody>
      </p:sp>
      <p:sp>
        <p:nvSpPr>
          <p:cNvPr id="18433" name="Rectangle 13"/>
          <p:cNvSpPr>
            <a:spLocks noGrp="1" noChangeArrowheads="1"/>
          </p:cNvSpPr>
          <p:nvPr>
            <p:ph type="sldNum" sz="quarter" idx="10"/>
          </p:nvPr>
        </p:nvSpPr>
        <p:spPr>
          <a:noFill/>
        </p:spPr>
        <p:txBody>
          <a:bodyPr/>
          <a:lstStyle/>
          <a:p>
            <a:fld id="{1466614D-6FAF-4C76-81BA-EE56D4755892}" type="slidenum">
              <a:rPr lang="en-US" smtClean="0">
                <a:ea typeface="ＭＳ Ｐゴシック" charset="-128"/>
                <a:cs typeface="ＭＳ Ｐゴシック" charset="-128"/>
              </a:rPr>
              <a:pPr/>
              <a:t>2</a:t>
            </a:fld>
            <a:endParaRPr lang="en-US" dirty="0" smtClean="0">
              <a:ea typeface="ＭＳ Ｐゴシック" charset="-128"/>
              <a:cs typeface="ＭＳ Ｐゴシック" charset="-128"/>
            </a:endParaRPr>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7C8F430-C6E1-4A5F-B8EA-40E013AFB43C}" type="slidenum">
              <a:rPr lang="en-US" sz="2600" b="1">
                <a:solidFill>
                  <a:schemeClr val="bg1"/>
                </a:solidFill>
              </a:rPr>
              <a:pPr/>
              <a:t>2</a:t>
            </a:fld>
            <a:endParaRPr lang="en-US" sz="2600" b="1" dirty="0">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33A2CAA9-97A5-4512-93B9-1BC0D2CE69B4}" type="slidenum">
              <a:rPr lang="en-US" sz="2600" b="1">
                <a:solidFill>
                  <a:schemeClr val="bg1"/>
                </a:solidFill>
              </a:rPr>
              <a:pPr/>
              <a:t>2</a:t>
            </a:fld>
            <a:endParaRPr lang="en-US" sz="2600" b="1" dirty="0">
              <a:solidFill>
                <a:schemeClr val="bg1"/>
              </a:solidFill>
            </a:endParaRPr>
          </a:p>
        </p:txBody>
      </p:sp>
    </p:spTree>
    <p:extLst>
      <p:ext uri="{BB962C8B-B14F-4D97-AF65-F5344CB8AC3E}">
        <p14:creationId xmlns:p14="http://schemas.microsoft.com/office/powerpoint/2010/main" xmlns="" val="3114361594"/>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Reinstalling Software</a:t>
            </a:r>
            <a:endParaRPr lang="en-US" dirty="0"/>
          </a:p>
        </p:txBody>
      </p:sp>
      <p:sp>
        <p:nvSpPr>
          <p:cNvPr id="3" name="Content Placeholder 2"/>
          <p:cNvSpPr>
            <a:spLocks noGrp="1"/>
          </p:cNvSpPr>
          <p:nvPr>
            <p:ph idx="1"/>
          </p:nvPr>
        </p:nvSpPr>
        <p:spPr>
          <a:xfrm>
            <a:off x="838200" y="2362200"/>
            <a:ext cx="7734328" cy="3924320"/>
          </a:xfrm>
        </p:spPr>
        <p:txBody>
          <a:bodyPr>
            <a:normAutofit fontScale="92500" lnSpcReduction="10000"/>
          </a:bodyPr>
          <a:lstStyle/>
          <a:p>
            <a:r>
              <a:rPr lang="en-US" dirty="0" smtClean="0"/>
              <a:t>If you’ve installed software but it’s not running properly, you can reinstall it.</a:t>
            </a:r>
          </a:p>
          <a:p>
            <a:r>
              <a:rPr lang="en-US" dirty="0" smtClean="0"/>
              <a:t>To reinstall a desktop application, Windows 8 app, or mobile app on the same device as the original software, you can complete the following general steps:</a:t>
            </a:r>
          </a:p>
          <a:p>
            <a:pPr marL="914400" lvl="1" indent="-457200">
              <a:buFont typeface="+mj-lt"/>
              <a:buAutoNum type="arabicPeriod"/>
            </a:pPr>
            <a:r>
              <a:rPr lang="en-US" dirty="0" smtClean="0"/>
              <a:t>Uninstall the software.</a:t>
            </a:r>
          </a:p>
          <a:p>
            <a:pPr marL="914400" lvl="1" indent="-457200">
              <a:buFont typeface="+mj-lt"/>
              <a:buAutoNum type="arabicPeriod"/>
            </a:pPr>
            <a:r>
              <a:rPr lang="en-US" dirty="0" smtClean="0"/>
              <a:t>Restart the computer.</a:t>
            </a:r>
          </a:p>
          <a:p>
            <a:pPr marL="914400" lvl="1" indent="-457200">
              <a:buFont typeface="+mj-lt"/>
              <a:buAutoNum type="arabicPeriod"/>
            </a:pPr>
            <a:r>
              <a:rPr lang="en-US" dirty="0" smtClean="0"/>
              <a:t>Install the software.</a:t>
            </a:r>
          </a:p>
          <a:p>
            <a:pPr marL="914400" lvl="1" indent="-457200">
              <a:buFont typeface="+mj-lt"/>
              <a:buAutoNum type="arabicPeriod"/>
            </a:pPr>
            <a:r>
              <a:rPr lang="en-US" dirty="0" smtClean="0"/>
              <a:t>Install updates if prompted to do so.</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20</a:t>
            </a:fld>
            <a:endParaRPr lang="en-US" dirty="0"/>
          </a:p>
        </p:txBody>
      </p:sp>
    </p:spTree>
    <p:extLst>
      <p:ext uri="{BB962C8B-B14F-4D97-AF65-F5344CB8AC3E}">
        <p14:creationId xmlns:p14="http://schemas.microsoft.com/office/powerpoint/2010/main" xmlns="" val="1839187965"/>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Reinstalling Software (continued)</a:t>
            </a:r>
            <a:endParaRPr lang="en-US" dirty="0"/>
          </a:p>
        </p:txBody>
      </p:sp>
      <p:sp>
        <p:nvSpPr>
          <p:cNvPr id="3" name="Content Placeholder 2"/>
          <p:cNvSpPr>
            <a:spLocks noGrp="1"/>
          </p:cNvSpPr>
          <p:nvPr>
            <p:ph idx="1"/>
          </p:nvPr>
        </p:nvSpPr>
        <p:spPr>
          <a:xfrm>
            <a:off x="857224" y="2362200"/>
            <a:ext cx="7715304" cy="1995493"/>
          </a:xfrm>
        </p:spPr>
        <p:txBody>
          <a:bodyPr>
            <a:normAutofit fontScale="70000" lnSpcReduction="20000"/>
          </a:bodyPr>
          <a:lstStyle/>
          <a:p>
            <a:r>
              <a:rPr lang="en-US" b="1" dirty="0" smtClean="0"/>
              <a:t>Reinstalling an Operating System</a:t>
            </a:r>
          </a:p>
          <a:p>
            <a:r>
              <a:rPr lang="en-US" dirty="0" smtClean="0"/>
              <a:t>Most setup programs or the operating systems provide an option to install a fresh copy of the operating system while retaining your data and settings.</a:t>
            </a:r>
          </a:p>
          <a:p>
            <a:r>
              <a:rPr lang="en-US" dirty="0" smtClean="0"/>
              <a:t>You can reinstall Windows 8 using a Refresh option that retains your original Windows 8 apps, though not your desktop applications.</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21</a:t>
            </a:fld>
            <a:endParaRPr lang="en-US" dirty="0"/>
          </a:p>
        </p:txBody>
      </p:sp>
      <p:pic>
        <p:nvPicPr>
          <p:cNvPr id="7170" name="Picture 2"/>
          <p:cNvPicPr>
            <a:picLocks noChangeAspect="1" noChangeArrowheads="1"/>
          </p:cNvPicPr>
          <p:nvPr/>
        </p:nvPicPr>
        <p:blipFill>
          <a:blip r:embed="rId3"/>
          <a:stretch>
            <a:fillRect/>
          </a:stretch>
        </p:blipFill>
        <p:spPr bwMode="auto">
          <a:xfrm>
            <a:off x="3152618" y="4077072"/>
            <a:ext cx="5125439" cy="2223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7-13.JPG"/>
          <p:cNvPicPr>
            <a:picLocks noChangeAspect="1"/>
          </p:cNvPicPr>
          <p:nvPr/>
        </p:nvPicPr>
        <p:blipFill>
          <a:blip r:embed="rId4"/>
          <a:stretch>
            <a:fillRect/>
          </a:stretch>
        </p:blipFill>
        <p:spPr>
          <a:xfrm>
            <a:off x="2071670" y="6072206"/>
            <a:ext cx="1000125" cy="209550"/>
          </a:xfrm>
          <a:prstGeom prst="rect">
            <a:avLst/>
          </a:prstGeom>
        </p:spPr>
      </p:pic>
    </p:spTree>
    <p:extLst>
      <p:ext uri="{BB962C8B-B14F-4D97-AF65-F5344CB8AC3E}">
        <p14:creationId xmlns:p14="http://schemas.microsoft.com/office/powerpoint/2010/main" xmlns="" val="1786848298"/>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Reinstalling Software (continued)</a:t>
            </a:r>
            <a:endParaRPr lang="en-US" dirty="0"/>
          </a:p>
        </p:txBody>
      </p:sp>
      <p:sp>
        <p:nvSpPr>
          <p:cNvPr id="3" name="Content Placeholder 2"/>
          <p:cNvSpPr>
            <a:spLocks noGrp="1"/>
          </p:cNvSpPr>
          <p:nvPr>
            <p:ph idx="1"/>
          </p:nvPr>
        </p:nvSpPr>
        <p:spPr>
          <a:xfrm>
            <a:off x="838200" y="2362200"/>
            <a:ext cx="7805766" cy="3995758"/>
          </a:xfrm>
        </p:spPr>
        <p:txBody>
          <a:bodyPr>
            <a:normAutofit fontScale="92500"/>
          </a:bodyPr>
          <a:lstStyle/>
          <a:p>
            <a:r>
              <a:rPr lang="en-US" b="1" dirty="0" smtClean="0"/>
              <a:t>Reinstalling an Operating System (continued)</a:t>
            </a:r>
          </a:p>
          <a:p>
            <a:r>
              <a:rPr lang="en-US" dirty="0" smtClean="0"/>
              <a:t>You can reinstall other operating systems as follows:</a:t>
            </a:r>
          </a:p>
          <a:p>
            <a:pPr lvl="1"/>
            <a:r>
              <a:rPr lang="en-US" i="1" dirty="0" smtClean="0"/>
              <a:t>Mac OS X—</a:t>
            </a:r>
            <a:r>
              <a:rPr lang="en-US" dirty="0" smtClean="0"/>
              <a:t>Choose the Restart command on the Apple menu, and then hold down the Command+R keys. When an option to reinstall Mac OS X appears on the screen, click it. Follow the on-screen instructions.</a:t>
            </a:r>
          </a:p>
          <a:p>
            <a:pPr lvl="1"/>
            <a:r>
              <a:rPr lang="en-US" i="1" dirty="0" smtClean="0"/>
              <a:t>Linux—</a:t>
            </a:r>
            <a:r>
              <a:rPr lang="en-US" dirty="0" smtClean="0"/>
              <a:t>The method varies depending on the Linux distribution. For most distributions, you reinstall using your original installation media.</a:t>
            </a:r>
            <a:endParaRPr lang="en-US" i="1" dirty="0" smtClean="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22</a:t>
            </a:fld>
            <a:endParaRPr lang="en-US" dirty="0"/>
          </a:p>
        </p:txBody>
      </p:sp>
    </p:spTree>
    <p:extLst>
      <p:ext uri="{BB962C8B-B14F-4D97-AF65-F5344CB8AC3E}">
        <p14:creationId xmlns:p14="http://schemas.microsoft.com/office/powerpoint/2010/main" xmlns="" val="379787696"/>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Reinstalling Software (continued)</a:t>
            </a:r>
            <a:endParaRPr lang="en-US" dirty="0"/>
          </a:p>
        </p:txBody>
      </p:sp>
      <p:sp>
        <p:nvSpPr>
          <p:cNvPr id="3" name="Content Placeholder 2"/>
          <p:cNvSpPr>
            <a:spLocks noGrp="1"/>
          </p:cNvSpPr>
          <p:nvPr>
            <p:ph idx="1"/>
          </p:nvPr>
        </p:nvSpPr>
        <p:spPr>
          <a:xfrm>
            <a:off x="838200" y="2362200"/>
            <a:ext cx="7734328" cy="3924320"/>
          </a:xfrm>
        </p:spPr>
        <p:txBody>
          <a:bodyPr>
            <a:normAutofit fontScale="92500"/>
          </a:bodyPr>
          <a:lstStyle/>
          <a:p>
            <a:r>
              <a:rPr lang="en-US" b="1" dirty="0" smtClean="0"/>
              <a:t>Reinstalling an Operating System (continued)</a:t>
            </a:r>
          </a:p>
          <a:p>
            <a:pPr lvl="1"/>
            <a:r>
              <a:rPr lang="en-US" i="1" dirty="0" smtClean="0"/>
              <a:t>iOS—</a:t>
            </a:r>
            <a:r>
              <a:rPr lang="en-US" dirty="0" smtClean="0"/>
              <a:t>You can reinstall or update iOS by connecting your smartphone or tablet to the Internet or to a computer where iTunes software is installed. On the iTunes menu, click Check for Updates and then follow the on-screen instructions to reinstall iOS.</a:t>
            </a:r>
            <a:endParaRPr lang="en-US" dirty="0"/>
          </a:p>
          <a:p>
            <a:pPr lvl="1"/>
            <a:r>
              <a:rPr lang="en-US" i="1" dirty="0" smtClean="0"/>
              <a:t>Android—</a:t>
            </a:r>
            <a:r>
              <a:rPr lang="en-US" dirty="0" smtClean="0"/>
              <a:t>You can reinstall or update Android by using the Settings app. Select a command called About Tablet (or something similar), and then choose System Updates to check for an update or to reinstall Android.</a:t>
            </a:r>
            <a:endParaRPr lang="en-US" i="1" dirty="0" smtClean="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23</a:t>
            </a:fld>
            <a:endParaRPr lang="en-US" dirty="0"/>
          </a:p>
        </p:txBody>
      </p:sp>
    </p:spTree>
    <p:extLst>
      <p:ext uri="{BB962C8B-B14F-4D97-AF65-F5344CB8AC3E}">
        <p14:creationId xmlns:p14="http://schemas.microsoft.com/office/powerpoint/2010/main" xmlns="" val="772652144"/>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Software Licenses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a:t>
            </a:r>
            <a:r>
              <a:rPr lang="en-US" b="1" i="1" dirty="0" smtClean="0"/>
              <a:t>software license</a:t>
            </a:r>
            <a:r>
              <a:rPr lang="en-US" dirty="0" smtClean="0"/>
              <a:t> is a legal agreement that specifies how you can install and use the software you purchase.</a:t>
            </a:r>
          </a:p>
          <a:p>
            <a:r>
              <a:rPr lang="en-US" dirty="0" smtClean="0"/>
              <a:t>A </a:t>
            </a:r>
            <a:r>
              <a:rPr lang="en-US" b="1" i="1" dirty="0" smtClean="0"/>
              <a:t>single-user license </a:t>
            </a:r>
            <a:r>
              <a:rPr lang="en-US" dirty="0" smtClean="0"/>
              <a:t>gives only one person the right to install and use the software.</a:t>
            </a:r>
          </a:p>
          <a:p>
            <a:r>
              <a:rPr lang="en-US" dirty="0" smtClean="0"/>
              <a:t>With a </a:t>
            </a:r>
            <a:r>
              <a:rPr lang="en-US" b="1" i="1" dirty="0" smtClean="0"/>
              <a:t>site license</a:t>
            </a:r>
            <a:r>
              <a:rPr lang="en-US" dirty="0" smtClean="0"/>
              <a:t>,</a:t>
            </a:r>
            <a:r>
              <a:rPr lang="en-US" b="1" i="1" dirty="0" smtClean="0"/>
              <a:t> </a:t>
            </a:r>
            <a:r>
              <a:rPr lang="en-US" dirty="0" smtClean="0"/>
              <a:t>multiple users can access the software at the same time.</a:t>
            </a:r>
          </a:p>
          <a:p>
            <a:r>
              <a:rPr lang="en-US" dirty="0" smtClean="0"/>
              <a:t>The software license is summarized in the </a:t>
            </a:r>
            <a:r>
              <a:rPr lang="en-US" b="1" i="1" dirty="0" smtClean="0"/>
              <a:t>end user license agreement (EULA)</a:t>
            </a:r>
            <a:r>
              <a:rPr lang="en-US" dirty="0" smtClean="0"/>
              <a:t>, which outlines the terms and guidelines for legal use of the software.</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24</a:t>
            </a:fld>
            <a:endParaRPr lang="en-US" dirty="0"/>
          </a:p>
        </p:txBody>
      </p:sp>
    </p:spTree>
    <p:extLst>
      <p:ext uri="{BB962C8B-B14F-4D97-AF65-F5344CB8AC3E}">
        <p14:creationId xmlns:p14="http://schemas.microsoft.com/office/powerpoint/2010/main" xmlns="" val="1941421503"/>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Software Licenses (continued)</a:t>
            </a:r>
            <a:endParaRPr lang="en-US" dirty="0"/>
          </a:p>
        </p:txBody>
      </p:sp>
      <p:sp>
        <p:nvSpPr>
          <p:cNvPr id="3" name="Content Placeholder 2"/>
          <p:cNvSpPr>
            <a:spLocks noGrp="1"/>
          </p:cNvSpPr>
          <p:nvPr>
            <p:ph idx="1"/>
          </p:nvPr>
        </p:nvSpPr>
        <p:spPr>
          <a:xfrm>
            <a:off x="838200" y="2362200"/>
            <a:ext cx="7734328" cy="3924320"/>
          </a:xfrm>
        </p:spPr>
        <p:txBody>
          <a:bodyPr>
            <a:normAutofit fontScale="85000" lnSpcReduction="10000"/>
          </a:bodyPr>
          <a:lstStyle/>
          <a:p>
            <a:r>
              <a:rPr lang="en-US" dirty="0" smtClean="0"/>
              <a:t>Some EULAs state that you can install the software on up to two computers that belong to the same person; some indicate you are installing a student or academic edition and cannot use it for commercial or revenue-generating activities.</a:t>
            </a:r>
          </a:p>
          <a:p>
            <a:r>
              <a:rPr lang="en-US" dirty="0" smtClean="0"/>
              <a:t>You might also need to register or activate software after installing it.</a:t>
            </a:r>
          </a:p>
          <a:p>
            <a:r>
              <a:rPr lang="en-US" b="1" i="1" dirty="0" smtClean="0"/>
              <a:t>Software registration </a:t>
            </a:r>
            <a:r>
              <a:rPr lang="en-US" dirty="0" smtClean="0"/>
              <a:t>involves identifying yourself to the software manufacturer so you can receive product support and upgrade information.</a:t>
            </a:r>
            <a:endParaRPr lang="en-US" b="1" i="1"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25</a:t>
            </a:fld>
            <a:endParaRPr lang="en-US" dirty="0"/>
          </a:p>
        </p:txBody>
      </p:sp>
    </p:spTree>
    <p:extLst>
      <p:ext uri="{BB962C8B-B14F-4D97-AF65-F5344CB8AC3E}">
        <p14:creationId xmlns:p14="http://schemas.microsoft.com/office/powerpoint/2010/main" xmlns="" val="2839967658"/>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Software Licenses (continued)</a:t>
            </a:r>
            <a:endParaRPr lang="en-US" dirty="0"/>
          </a:p>
        </p:txBody>
      </p:sp>
      <p:sp>
        <p:nvSpPr>
          <p:cNvPr id="3" name="Content Placeholder 2"/>
          <p:cNvSpPr>
            <a:spLocks noGrp="1"/>
          </p:cNvSpPr>
          <p:nvPr>
            <p:ph idx="1"/>
          </p:nvPr>
        </p:nvSpPr>
        <p:spPr>
          <a:xfrm>
            <a:off x="838200" y="2362200"/>
            <a:ext cx="7734328" cy="3995758"/>
          </a:xfrm>
        </p:spPr>
        <p:txBody>
          <a:bodyPr>
            <a:normAutofit fontScale="92500" lnSpcReduction="20000"/>
          </a:bodyPr>
          <a:lstStyle/>
          <a:p>
            <a:r>
              <a:rPr lang="en-US" dirty="0" smtClean="0"/>
              <a:t>Some software companies require you to </a:t>
            </a:r>
            <a:r>
              <a:rPr lang="en-US" b="1" i="1" dirty="0" smtClean="0"/>
              <a:t>activate</a:t>
            </a:r>
            <a:r>
              <a:rPr lang="en-US" dirty="0" smtClean="0"/>
              <a:t> your copy of the software, which involves entering a serial number or an activation key.</a:t>
            </a:r>
          </a:p>
          <a:p>
            <a:r>
              <a:rPr lang="en-US" dirty="0" smtClean="0"/>
              <a:t>Activation is a way software developers can ensure you install the software only on the number of computers specified in the license.</a:t>
            </a:r>
          </a:p>
          <a:p>
            <a:r>
              <a:rPr lang="en-US" dirty="0" smtClean="0"/>
              <a:t>Many software developers let you use their software for a trial period; after the trial period, you must pay to activate the software or it will stop working.</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26</a:t>
            </a:fld>
            <a:endParaRPr lang="en-US" dirty="0"/>
          </a:p>
        </p:txBody>
      </p:sp>
    </p:spTree>
    <p:extLst>
      <p:ext uri="{BB962C8B-B14F-4D97-AF65-F5344CB8AC3E}">
        <p14:creationId xmlns:p14="http://schemas.microsoft.com/office/powerpoint/2010/main" xmlns="" val="2009537625"/>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Software Licenses (continued)</a:t>
            </a:r>
            <a:endParaRPr lang="en-US" dirty="0"/>
          </a:p>
        </p:txBody>
      </p:sp>
      <p:sp>
        <p:nvSpPr>
          <p:cNvPr id="3" name="Content Placeholder 2"/>
          <p:cNvSpPr>
            <a:spLocks noGrp="1"/>
          </p:cNvSpPr>
          <p:nvPr>
            <p:ph idx="1"/>
          </p:nvPr>
        </p:nvSpPr>
        <p:spPr>
          <a:xfrm>
            <a:off x="838200" y="2362200"/>
            <a:ext cx="7734328" cy="3924320"/>
          </a:xfrm>
        </p:spPr>
        <p:txBody>
          <a:bodyPr>
            <a:normAutofit/>
          </a:bodyPr>
          <a:lstStyle/>
          <a:p>
            <a:r>
              <a:rPr lang="en-US" dirty="0" smtClean="0"/>
              <a:t>Developers can make software available to users in the following forms, and each of these forms has a specific software license:</a:t>
            </a:r>
          </a:p>
          <a:p>
            <a:pPr lvl="1"/>
            <a:r>
              <a:rPr lang="en-US" i="1" dirty="0" smtClean="0"/>
              <a:t>Commercial software—</a:t>
            </a:r>
            <a:r>
              <a:rPr lang="en-US" dirty="0" smtClean="0"/>
              <a:t>Commercial software is developed and sold for profit. Custom software is a type of commercial software that is not sold in retail outlets; it is developed for an organization’s unique needs and cannot be resold or distributed outside of the organization.</a:t>
            </a:r>
            <a:endParaRPr lang="en-US" i="1"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27</a:t>
            </a:fld>
            <a:endParaRPr lang="en-US" dirty="0"/>
          </a:p>
        </p:txBody>
      </p:sp>
    </p:spTree>
    <p:extLst>
      <p:ext uri="{BB962C8B-B14F-4D97-AF65-F5344CB8AC3E}">
        <p14:creationId xmlns:p14="http://schemas.microsoft.com/office/powerpoint/2010/main" xmlns="" val="3186376140"/>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Software Licenses (continued)</a:t>
            </a:r>
            <a:endParaRPr lang="en-US" dirty="0"/>
          </a:p>
        </p:txBody>
      </p:sp>
      <p:sp>
        <p:nvSpPr>
          <p:cNvPr id="3" name="Content Placeholder 2"/>
          <p:cNvSpPr>
            <a:spLocks noGrp="1"/>
          </p:cNvSpPr>
          <p:nvPr>
            <p:ph idx="1"/>
          </p:nvPr>
        </p:nvSpPr>
        <p:spPr>
          <a:xfrm>
            <a:off x="838200" y="2362200"/>
            <a:ext cx="7734328" cy="3995758"/>
          </a:xfrm>
        </p:spPr>
        <p:txBody>
          <a:bodyPr>
            <a:normAutofit lnSpcReduction="10000"/>
          </a:bodyPr>
          <a:lstStyle/>
          <a:p>
            <a:pPr lvl="1"/>
            <a:r>
              <a:rPr lang="en-US" i="1" dirty="0" smtClean="0"/>
              <a:t>Shareware—</a:t>
            </a:r>
            <a:r>
              <a:rPr lang="en-US" b="1" i="1" dirty="0" smtClean="0"/>
              <a:t>Shareware</a:t>
            </a:r>
            <a:r>
              <a:rPr lang="en-US" dirty="0" smtClean="0"/>
              <a:t> is distributed free of charge as a download on the Web by programmers who want to distribute their software independently. After using shareware for a trial period, you pay the developer a small fee to continue using it.</a:t>
            </a:r>
          </a:p>
          <a:p>
            <a:pPr lvl="1"/>
            <a:r>
              <a:rPr lang="en-US" i="1" dirty="0" smtClean="0"/>
              <a:t>Freeware—</a:t>
            </a:r>
            <a:r>
              <a:rPr lang="en-US" b="1" i="1" dirty="0" smtClean="0"/>
              <a:t>Freeware</a:t>
            </a:r>
            <a:r>
              <a:rPr lang="en-US" dirty="0" smtClean="0"/>
              <a:t> is software a developer makes available to users free of charge. The developer still owns the rights to the software, so you cannot sell or modify it unless the license permits you to do so.</a:t>
            </a:r>
            <a:endParaRPr lang="en-US" i="1"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28</a:t>
            </a:fld>
            <a:endParaRPr lang="en-US" dirty="0"/>
          </a:p>
        </p:txBody>
      </p:sp>
    </p:spTree>
    <p:extLst>
      <p:ext uri="{BB962C8B-B14F-4D97-AF65-F5344CB8AC3E}">
        <p14:creationId xmlns:p14="http://schemas.microsoft.com/office/powerpoint/2010/main" xmlns="" val="3828815277"/>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Software Licenses (continued)</a:t>
            </a:r>
            <a:endParaRPr lang="en-US" dirty="0"/>
          </a:p>
        </p:txBody>
      </p:sp>
      <p:sp>
        <p:nvSpPr>
          <p:cNvPr id="3" name="Content Placeholder 2"/>
          <p:cNvSpPr>
            <a:spLocks noGrp="1"/>
          </p:cNvSpPr>
          <p:nvPr>
            <p:ph idx="1"/>
          </p:nvPr>
        </p:nvSpPr>
        <p:spPr>
          <a:xfrm>
            <a:off x="838200" y="2362200"/>
            <a:ext cx="7734328" cy="4067196"/>
          </a:xfrm>
        </p:spPr>
        <p:txBody>
          <a:bodyPr>
            <a:normAutofit fontScale="92500"/>
          </a:bodyPr>
          <a:lstStyle/>
          <a:p>
            <a:pPr lvl="1"/>
            <a:r>
              <a:rPr lang="en-US" i="1" dirty="0" smtClean="0"/>
              <a:t>Open-source software—</a:t>
            </a:r>
            <a:r>
              <a:rPr lang="en-US" dirty="0" smtClean="0"/>
              <a:t>Open-source software is created in a collaborative programming effort and released under a license that allows anyone to use, modify, and distribute the software. Linux and Android are examples of open-source operating systems.</a:t>
            </a:r>
          </a:p>
          <a:p>
            <a:pPr lvl="1"/>
            <a:r>
              <a:rPr lang="en-US" i="1" dirty="0" smtClean="0"/>
              <a:t>Public domain software—</a:t>
            </a:r>
            <a:r>
              <a:rPr lang="en-US" b="1" i="1" dirty="0" smtClean="0"/>
              <a:t>Public domain software </a:t>
            </a:r>
            <a:r>
              <a:rPr lang="en-US" dirty="0" smtClean="0"/>
              <a:t>is the only type of software that is not copyright-protected. Either the software developer has donated it for public use or the copyright has expired. You can copy, distribute, or resell the software, but you cannot apply for a copyright on it.</a:t>
            </a:r>
            <a:endParaRPr lang="en-US" i="1"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29</a:t>
            </a:fld>
            <a:endParaRPr lang="en-US" dirty="0"/>
          </a:p>
        </p:txBody>
      </p:sp>
    </p:spTree>
    <p:extLst>
      <p:ext uri="{BB962C8B-B14F-4D97-AF65-F5344CB8AC3E}">
        <p14:creationId xmlns:p14="http://schemas.microsoft.com/office/powerpoint/2010/main" xmlns="" val="3180884905"/>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2"/>
          <p:cNvSpPr>
            <a:spLocks noGrp="1" noChangeArrowheads="1"/>
          </p:cNvSpPr>
          <p:nvPr>
            <p:ph type="title"/>
          </p:nvPr>
        </p:nvSpPr>
        <p:spPr/>
        <p:txBody>
          <a:bodyPr/>
          <a:lstStyle/>
          <a:p>
            <a:pPr eaLnBrk="1" hangingPunct="1"/>
            <a:r>
              <a:rPr lang="en-US" dirty="0" smtClean="0"/>
              <a:t>Words to Know</a:t>
            </a:r>
          </a:p>
        </p:txBody>
      </p:sp>
      <p:sp>
        <p:nvSpPr>
          <p:cNvPr id="20485" name="Rectangle 3"/>
          <p:cNvSpPr>
            <a:spLocks noGrp="1" noChangeArrowheads="1"/>
          </p:cNvSpPr>
          <p:nvPr>
            <p:ph sz="half" idx="1"/>
          </p:nvPr>
        </p:nvSpPr>
        <p:spPr/>
        <p:txBody>
          <a:bodyPr>
            <a:normAutofit fontScale="92500" lnSpcReduction="20000"/>
          </a:bodyPr>
          <a:lstStyle/>
          <a:p>
            <a:r>
              <a:rPr lang="en-US" dirty="0" smtClean="0"/>
              <a:t>activate</a:t>
            </a:r>
          </a:p>
          <a:p>
            <a:r>
              <a:rPr lang="en-US" dirty="0" smtClean="0"/>
              <a:t>end user license agreement (EULA)</a:t>
            </a:r>
          </a:p>
          <a:p>
            <a:r>
              <a:rPr lang="en-US" dirty="0" smtClean="0"/>
              <a:t>freeware</a:t>
            </a:r>
          </a:p>
          <a:p>
            <a:r>
              <a:rPr lang="en-US" dirty="0" smtClean="0"/>
              <a:t>mobile app</a:t>
            </a:r>
          </a:p>
          <a:p>
            <a:r>
              <a:rPr lang="en-US" dirty="0" smtClean="0"/>
              <a:t>public domain software</a:t>
            </a:r>
          </a:p>
          <a:p>
            <a:r>
              <a:rPr lang="en-US" dirty="0" smtClean="0"/>
              <a:t>registry</a:t>
            </a:r>
          </a:p>
          <a:p>
            <a:r>
              <a:rPr lang="en-US" dirty="0" smtClean="0"/>
              <a:t>setup program</a:t>
            </a:r>
          </a:p>
          <a:p>
            <a:endParaRPr lang="en-US" dirty="0" smtClean="0"/>
          </a:p>
        </p:txBody>
      </p:sp>
      <p:sp>
        <p:nvSpPr>
          <p:cNvPr id="20486" name="Rectangle 4"/>
          <p:cNvSpPr>
            <a:spLocks noGrp="1" noChangeArrowheads="1"/>
          </p:cNvSpPr>
          <p:nvPr>
            <p:ph sz="half" idx="2"/>
          </p:nvPr>
        </p:nvSpPr>
        <p:spPr/>
        <p:txBody>
          <a:bodyPr>
            <a:normAutofit fontScale="92500" lnSpcReduction="20000"/>
          </a:bodyPr>
          <a:lstStyle/>
          <a:p>
            <a:r>
              <a:rPr lang="en-US" dirty="0" smtClean="0"/>
              <a:t>shareware</a:t>
            </a:r>
          </a:p>
          <a:p>
            <a:r>
              <a:rPr lang="en-US" dirty="0" smtClean="0"/>
              <a:t>single-user license</a:t>
            </a:r>
          </a:p>
          <a:p>
            <a:r>
              <a:rPr lang="en-US" dirty="0" smtClean="0"/>
              <a:t>site license</a:t>
            </a:r>
          </a:p>
          <a:p>
            <a:r>
              <a:rPr lang="en-US" dirty="0" smtClean="0"/>
              <a:t>software license</a:t>
            </a:r>
          </a:p>
          <a:p>
            <a:r>
              <a:rPr lang="en-US" dirty="0" smtClean="0"/>
              <a:t>software registration</a:t>
            </a:r>
          </a:p>
          <a:p>
            <a:r>
              <a:rPr lang="en-US" dirty="0" smtClean="0"/>
              <a:t>system recovery disk</a:t>
            </a:r>
          </a:p>
          <a:p>
            <a:r>
              <a:rPr lang="en-US" dirty="0" smtClean="0"/>
              <a:t>uninstaller</a:t>
            </a:r>
          </a:p>
        </p:txBody>
      </p:sp>
      <p:sp>
        <p:nvSpPr>
          <p:cNvPr id="20481" name="Rectangle 13"/>
          <p:cNvSpPr>
            <a:spLocks noGrp="1" noChangeArrowheads="1"/>
          </p:cNvSpPr>
          <p:nvPr>
            <p:ph type="sldNum" sz="quarter" idx="10"/>
          </p:nvPr>
        </p:nvSpPr>
        <p:spPr>
          <a:noFill/>
        </p:spPr>
        <p:txBody>
          <a:bodyPr/>
          <a:lstStyle/>
          <a:p>
            <a:fld id="{55149D5B-E631-4EBF-9465-CA81BE5BB956}" type="slidenum">
              <a:rPr lang="en-US" smtClean="0">
                <a:ea typeface="ＭＳ Ｐゴシック" charset="-128"/>
                <a:cs typeface="ＭＳ Ｐゴシック" charset="-128"/>
              </a:rPr>
              <a:pPr/>
              <a:t>3</a:t>
            </a:fld>
            <a:endParaRPr lang="en-US" dirty="0" smtClean="0">
              <a:ea typeface="ＭＳ Ｐゴシック" charset="-128"/>
              <a:cs typeface="ＭＳ Ｐゴシック" charset="-128"/>
            </a:endParaRPr>
          </a:p>
        </p:txBody>
      </p:sp>
      <p:sp>
        <p:nvSpPr>
          <p:cNvPr id="204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028F7E3-A441-45CC-BF87-FB276588C3B3}" type="slidenum">
              <a:rPr lang="en-US" sz="2600" b="1">
                <a:solidFill>
                  <a:schemeClr val="bg1"/>
                </a:solidFill>
              </a:rPr>
              <a:pPr/>
              <a:t>3</a:t>
            </a:fld>
            <a:endParaRPr lang="en-US" sz="2600" b="1" dirty="0">
              <a:solidFill>
                <a:schemeClr val="bg1"/>
              </a:solidFill>
            </a:endParaRPr>
          </a:p>
        </p:txBody>
      </p:sp>
      <p:sp>
        <p:nvSpPr>
          <p:cNvPr id="20483"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8039DA21-7AD2-41E6-8F0F-91BD0F665D24}" type="slidenum">
              <a:rPr lang="en-US" sz="2600" b="1">
                <a:solidFill>
                  <a:schemeClr val="bg1"/>
                </a:solidFill>
              </a:rPr>
              <a:pPr/>
              <a:t>3</a:t>
            </a:fld>
            <a:endParaRPr lang="en-US" sz="2600" b="1" dirty="0">
              <a:solidFill>
                <a:schemeClr val="bg1"/>
              </a:solidFill>
            </a:endParaRPr>
          </a:p>
        </p:txBody>
      </p:sp>
    </p:spTree>
    <p:extLst>
      <p:ext uri="{BB962C8B-B14F-4D97-AF65-F5344CB8AC3E}">
        <p14:creationId xmlns:p14="http://schemas.microsoft.com/office/powerpoint/2010/main" xmlns="" val="3308274225"/>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838201" y="2362200"/>
            <a:ext cx="7662890" cy="3924320"/>
          </a:xfrm>
        </p:spPr>
        <p:txBody>
          <a:bodyPr>
            <a:normAutofit fontScale="92500" lnSpcReduction="20000"/>
          </a:bodyPr>
          <a:lstStyle/>
          <a:p>
            <a:pPr marL="0" indent="0">
              <a:buNone/>
            </a:pPr>
            <a:r>
              <a:rPr lang="en-US" sz="3000" b="1" dirty="0" smtClean="0"/>
              <a:t>In this lesson, you learned:</a:t>
            </a:r>
          </a:p>
          <a:p>
            <a:pPr lvl="0"/>
            <a:r>
              <a:rPr lang="en-US" sz="2400" dirty="0"/>
              <a:t>When you install software, you use a setup program to guide you through the steps of copying the software from its distribution location to your computer, and then preparing the software so you can use it.</a:t>
            </a:r>
          </a:p>
          <a:p>
            <a:pPr lvl="0"/>
            <a:r>
              <a:rPr lang="en-US" sz="2400" dirty="0"/>
              <a:t>The method you use to install software varies depending on the type of personal computer you are using, the type of software you are installing, and how you access it. You typically install four types of software: desktop applications, Windows 8 apps, mobile apps, and utility programs such as drivers. You obtain the software </a:t>
            </a:r>
            <a:r>
              <a:rPr lang="en-US" sz="2400" dirty="0" smtClean="0"/>
              <a:t>in one </a:t>
            </a:r>
            <a:r>
              <a:rPr lang="en-US" sz="2400" dirty="0"/>
              <a:t>of three ways: </a:t>
            </a:r>
            <a:r>
              <a:rPr lang="en-US" sz="2400" dirty="0" smtClean="0"/>
              <a:t>a CD </a:t>
            </a:r>
            <a:r>
              <a:rPr lang="en-US" sz="2400" dirty="0"/>
              <a:t>or DVD, a compressed file on a Web site, or a store app.</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30</a:t>
            </a:fld>
            <a:endParaRPr lang="en-US" dirty="0"/>
          </a:p>
        </p:txBody>
      </p:sp>
    </p:spTree>
    <p:extLst>
      <p:ext uri="{BB962C8B-B14F-4D97-AF65-F5344CB8AC3E}">
        <p14:creationId xmlns:p14="http://schemas.microsoft.com/office/powerpoint/2010/main" xmlns="" val="2835295465"/>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a:xfrm>
            <a:off x="838200" y="2362200"/>
            <a:ext cx="7734328" cy="3924320"/>
          </a:xfrm>
        </p:spPr>
        <p:txBody>
          <a:bodyPr>
            <a:normAutofit/>
          </a:bodyPr>
          <a:lstStyle/>
          <a:p>
            <a:pPr lvl="0"/>
            <a:r>
              <a:rPr lang="en-US" sz="2400" dirty="0"/>
              <a:t>To install software, a setup program copies and extracts files, checks for existing versions of the software, verifies system requirements, finds drivers and other system files, updates system files, and provides a way to start the software.</a:t>
            </a:r>
          </a:p>
          <a:p>
            <a:pPr lvl="0"/>
            <a:r>
              <a:rPr lang="en-US" sz="2400" dirty="0"/>
              <a:t>To uninstall a desktop application from a Windows computer, you use an uninstaller, which is a tool similar to a setup program that completely removes software from your system. To uninstall a Windows 8 app or mobile app, you use an Uninstall command.</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31</a:t>
            </a:fld>
            <a:endParaRPr lang="en-US" dirty="0"/>
          </a:p>
        </p:txBody>
      </p:sp>
    </p:spTree>
    <p:extLst>
      <p:ext uri="{BB962C8B-B14F-4D97-AF65-F5344CB8AC3E}">
        <p14:creationId xmlns:p14="http://schemas.microsoft.com/office/powerpoint/2010/main" xmlns="" val="4032464744"/>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a:xfrm>
            <a:off x="838200" y="2362200"/>
            <a:ext cx="7734328" cy="3924320"/>
          </a:xfrm>
        </p:spPr>
        <p:txBody>
          <a:bodyPr>
            <a:normAutofit fontScale="92500"/>
          </a:bodyPr>
          <a:lstStyle/>
          <a:p>
            <a:pPr lvl="0"/>
            <a:r>
              <a:rPr lang="en-US" sz="2400" dirty="0"/>
              <a:t>You might need to uninstall a driver if a hardware manufacturer instructs you to do so. You can also uninstall utility programs if you no longer use them. In these cases, you should use an uninstaller provided by the software to uninstall the software from your computer so you can remove the files as safely as possible.</a:t>
            </a:r>
          </a:p>
          <a:p>
            <a:pPr lvl="0"/>
            <a:r>
              <a:rPr lang="en-US" sz="2400" dirty="0"/>
              <a:t>You rarely need to uninstall an operating system, though you might want to uninstall one when you are preparing to recycle a computer and need to remove any personal information such as passwords stored in system files.</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32</a:t>
            </a:fld>
            <a:endParaRPr lang="en-US" dirty="0"/>
          </a:p>
        </p:txBody>
      </p:sp>
    </p:spTree>
    <p:extLst>
      <p:ext uri="{BB962C8B-B14F-4D97-AF65-F5344CB8AC3E}">
        <p14:creationId xmlns:p14="http://schemas.microsoft.com/office/powerpoint/2010/main" xmlns="" val="2376665212"/>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a:xfrm>
            <a:off x="838200" y="2362200"/>
            <a:ext cx="7734328" cy="3995758"/>
          </a:xfrm>
        </p:spPr>
        <p:txBody>
          <a:bodyPr>
            <a:normAutofit/>
          </a:bodyPr>
          <a:lstStyle/>
          <a:p>
            <a:pPr lvl="0"/>
            <a:r>
              <a:rPr lang="en-US" sz="2400" dirty="0" smtClean="0"/>
              <a:t>When you use an uninstaller, it deletes the software’s files, restores system settings, and restores the graphical user interface.</a:t>
            </a:r>
          </a:p>
          <a:p>
            <a:pPr lvl="0"/>
            <a:r>
              <a:rPr lang="en-US" sz="2400" dirty="0" smtClean="0"/>
              <a:t>If you’ve installed software but it’s not running properly, you can reinstall it. Reinstalling can replace files that might have become corrupted during or shortly after installation.</a:t>
            </a:r>
            <a:endParaRPr lang="en-US" sz="2400"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33</a:t>
            </a:fld>
            <a:endParaRPr lang="en-US" dirty="0"/>
          </a:p>
        </p:txBody>
      </p:sp>
    </p:spTree>
    <p:extLst>
      <p:ext uri="{BB962C8B-B14F-4D97-AF65-F5344CB8AC3E}">
        <p14:creationId xmlns:p14="http://schemas.microsoft.com/office/powerpoint/2010/main" xmlns="" val="1120568599"/>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a:xfrm>
            <a:off x="838200" y="2362200"/>
            <a:ext cx="7805766" cy="3924320"/>
          </a:xfrm>
        </p:spPr>
        <p:txBody>
          <a:bodyPr>
            <a:normAutofit fontScale="92500"/>
          </a:bodyPr>
          <a:lstStyle/>
          <a:p>
            <a:pPr lvl="0"/>
            <a:r>
              <a:rPr lang="en-US" sz="2400" dirty="0"/>
              <a:t>If a threat such as an electrical storm causes problems severe enough to prevent your operating system from running normally, you can reinstall the operating system. In most cases, you can use an option to install a fresh copy of the operating system while retaining your data and settings.</a:t>
            </a:r>
          </a:p>
          <a:p>
            <a:pPr lvl="0"/>
            <a:r>
              <a:rPr lang="en-US" sz="2400" dirty="0"/>
              <a:t>To reinstall an operating system, the computer needs to access setup files stored on the installation or recovery medium. Most desktop operating systems let you create a system recovery disk, which contains tools and files to help restore a computer if a serious system error occurs.</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34</a:t>
            </a:fld>
            <a:endParaRPr lang="en-US" dirty="0"/>
          </a:p>
        </p:txBody>
      </p:sp>
    </p:spTree>
    <p:extLst>
      <p:ext uri="{BB962C8B-B14F-4D97-AF65-F5344CB8AC3E}">
        <p14:creationId xmlns:p14="http://schemas.microsoft.com/office/powerpoint/2010/main" xmlns="" val="495879150"/>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a:xfrm>
            <a:off x="838200" y="2362200"/>
            <a:ext cx="7805766" cy="3995758"/>
          </a:xfrm>
        </p:spPr>
        <p:txBody>
          <a:bodyPr>
            <a:normAutofit fontScale="92500" lnSpcReduction="10000"/>
          </a:bodyPr>
          <a:lstStyle/>
          <a:p>
            <a:pPr lvl="0"/>
            <a:r>
              <a:rPr lang="en-US" sz="2400" dirty="0"/>
              <a:t>When you purchase software, you do not actually own the software. Instead, you are purchasing a software license, </a:t>
            </a:r>
            <a:r>
              <a:rPr lang="en-US" sz="2400" dirty="0" smtClean="0"/>
              <a:t>which is a </a:t>
            </a:r>
            <a:r>
              <a:rPr lang="en-US" sz="2400" dirty="0"/>
              <a:t>legal agreement that specifies how you can install and use the software. Most software is distributed using a single-user license, which gives only one person the right to install and use the </a:t>
            </a:r>
            <a:r>
              <a:rPr lang="en-US" sz="2400" dirty="0" smtClean="0"/>
              <a:t>software.</a:t>
            </a:r>
          </a:p>
          <a:p>
            <a:r>
              <a:rPr lang="en-US" sz="2400" dirty="0"/>
              <a:t>Some software is distributed using a site license, which allows multiple users to work with the software at the same time. An organization might purchase a site license to install copies of the software on many computers or one copy on a server that can be accessed by many computers</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35</a:t>
            </a:fld>
            <a:endParaRPr lang="en-US" dirty="0"/>
          </a:p>
        </p:txBody>
      </p:sp>
    </p:spTree>
    <p:extLst>
      <p:ext uri="{BB962C8B-B14F-4D97-AF65-F5344CB8AC3E}">
        <p14:creationId xmlns:p14="http://schemas.microsoft.com/office/powerpoint/2010/main" xmlns="" val="2543914801"/>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a:bodyPr>
          <a:lstStyle/>
          <a:p>
            <a:r>
              <a:rPr lang="en-US" sz="2400" dirty="0" smtClean="0"/>
              <a:t>The </a:t>
            </a:r>
            <a:r>
              <a:rPr lang="en-US" sz="2400" dirty="0"/>
              <a:t>software license is summarized in the end user license agreement (EULA), which is displayed as you install software. If you accept the terms of the agreement, you can continue to install the software. If you reject the terms, the installation does not continue. You should read the EULA carefully so you understand your obligations as a user of the software you are installing.</a:t>
            </a:r>
          </a:p>
          <a:p>
            <a:pPr marL="0" lvl="0" indent="0">
              <a:buNone/>
            </a:pPr>
            <a:endParaRPr lang="en-US" sz="2400"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36</a:t>
            </a:fld>
            <a:endParaRPr lang="en-US" dirty="0"/>
          </a:p>
        </p:txBody>
      </p:sp>
    </p:spTree>
    <p:extLst>
      <p:ext uri="{BB962C8B-B14F-4D97-AF65-F5344CB8AC3E}">
        <p14:creationId xmlns:p14="http://schemas.microsoft.com/office/powerpoint/2010/main" xmlns="" val="2828990251"/>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a:xfrm>
            <a:off x="838200" y="2362200"/>
            <a:ext cx="7734328" cy="3924320"/>
          </a:xfrm>
        </p:spPr>
        <p:txBody>
          <a:bodyPr>
            <a:normAutofit/>
          </a:bodyPr>
          <a:lstStyle/>
          <a:p>
            <a:pPr lvl="0"/>
            <a:r>
              <a:rPr lang="en-US" sz="2400" dirty="0"/>
              <a:t>After installing software, you might need to register or activate it. Software registration is optional and involves identifying yourself to the software manufacturer as the person who purchased a copy of the software. You can then receive product support and notices about upgrades. Software activation might be required, and involves entering a serial number or </a:t>
            </a:r>
            <a:r>
              <a:rPr lang="en-US" sz="2400" dirty="0" smtClean="0"/>
              <a:t>an activation </a:t>
            </a:r>
            <a:r>
              <a:rPr lang="en-US" sz="2400" dirty="0"/>
              <a:t>key to ensure that you install the software only on the number of computers specified in the license</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37</a:t>
            </a:fld>
            <a:endParaRPr lang="en-US" dirty="0"/>
          </a:p>
        </p:txBody>
      </p:sp>
    </p:spTree>
    <p:extLst>
      <p:ext uri="{BB962C8B-B14F-4D97-AF65-F5344CB8AC3E}">
        <p14:creationId xmlns:p14="http://schemas.microsoft.com/office/powerpoint/2010/main" xmlns="" val="837123303"/>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a:xfrm>
            <a:off x="838200" y="2362200"/>
            <a:ext cx="7734328" cy="3924320"/>
          </a:xfrm>
        </p:spPr>
        <p:txBody>
          <a:bodyPr>
            <a:normAutofit/>
          </a:bodyPr>
          <a:lstStyle/>
          <a:p>
            <a:pPr lvl="0"/>
            <a:r>
              <a:rPr lang="en-US" sz="2400" dirty="0"/>
              <a:t>Many software developers let you use their software for a trial period to determine whether you want to purchase it. After the trial period, you must pay to continue using the software.</a:t>
            </a:r>
          </a:p>
          <a:p>
            <a:pPr lvl="0"/>
            <a:r>
              <a:rPr lang="en-US" sz="2400" dirty="0"/>
              <a:t>Software developers can make the software available to users in many forms, including as commercial software, shareware, freeware, and open-source software. Each of these forms has a specific software license.</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38</a:t>
            </a:fld>
            <a:endParaRPr lang="en-US" dirty="0"/>
          </a:p>
        </p:txBody>
      </p:sp>
    </p:spTree>
    <p:extLst>
      <p:ext uri="{BB962C8B-B14F-4D97-AF65-F5344CB8AC3E}">
        <p14:creationId xmlns:p14="http://schemas.microsoft.com/office/powerpoint/2010/main" xmlns="" val="896776320"/>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a:bodyPr>
          <a:lstStyle/>
          <a:p>
            <a:pPr lvl="0"/>
            <a:r>
              <a:rPr lang="en-US" sz="2400" dirty="0"/>
              <a:t>Public domain software is the only type of software that is not copyright-protected, which means that you can freely copy, distribute, and even resell public domain software, though you cannot apply for a copyright on it.</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39</a:t>
            </a:fld>
            <a:endParaRPr lang="en-US" dirty="0"/>
          </a:p>
        </p:txBody>
      </p:sp>
    </p:spTree>
    <p:extLst>
      <p:ext uri="{BB962C8B-B14F-4D97-AF65-F5344CB8AC3E}">
        <p14:creationId xmlns:p14="http://schemas.microsoft.com/office/powerpoint/2010/main" xmlns="" val="595984288"/>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Software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When you install software, you move a copy of the software from its distribution location to your computer.</a:t>
            </a:r>
          </a:p>
          <a:p>
            <a:r>
              <a:rPr lang="en-US" dirty="0" smtClean="0"/>
              <a:t>A </a:t>
            </a:r>
            <a:r>
              <a:rPr lang="en-US" b="1" i="1" dirty="0" smtClean="0"/>
              <a:t>setup program</a:t>
            </a:r>
            <a:r>
              <a:rPr lang="en-US" dirty="0" smtClean="0"/>
              <a:t> is included with the software to guide you through the installation steps and prepare the software so you can use it on your computer.</a:t>
            </a:r>
          </a:p>
          <a:p>
            <a:r>
              <a:rPr lang="en-US" dirty="0" smtClean="0"/>
              <a:t>The method you use to install software depends on the type of personal computer you are using, the type of software you are installing, and how it is distributed.</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4</a:t>
            </a:fld>
            <a:endParaRPr lang="en-US" dirty="0"/>
          </a:p>
        </p:txBody>
      </p:sp>
    </p:spTree>
    <p:extLst>
      <p:ext uri="{BB962C8B-B14F-4D97-AF65-F5344CB8AC3E}">
        <p14:creationId xmlns:p14="http://schemas.microsoft.com/office/powerpoint/2010/main" xmlns="" val="1056404681"/>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 7-1.JPG"/>
          <p:cNvPicPr>
            <a:picLocks noChangeAspect="1"/>
          </p:cNvPicPr>
          <p:nvPr/>
        </p:nvPicPr>
        <p:blipFill>
          <a:blip r:embed="rId3"/>
          <a:stretch>
            <a:fillRect/>
          </a:stretch>
        </p:blipFill>
        <p:spPr>
          <a:xfrm>
            <a:off x="2357422" y="3929066"/>
            <a:ext cx="828675" cy="266700"/>
          </a:xfrm>
          <a:prstGeom prst="rect">
            <a:avLst/>
          </a:prstGeom>
        </p:spPr>
      </p:pic>
      <p:sp>
        <p:nvSpPr>
          <p:cNvPr id="2" name="Title 1"/>
          <p:cNvSpPr>
            <a:spLocks noGrp="1"/>
          </p:cNvSpPr>
          <p:nvPr>
            <p:ph type="title"/>
          </p:nvPr>
        </p:nvSpPr>
        <p:spPr/>
        <p:txBody>
          <a:bodyPr/>
          <a:lstStyle/>
          <a:p>
            <a:r>
              <a:rPr lang="en-US" dirty="0" smtClean="0"/>
              <a:t>Installing Software (continued)</a:t>
            </a:r>
            <a:endParaRPr lang="en-US" dirty="0"/>
          </a:p>
        </p:txBody>
      </p:sp>
      <p:sp>
        <p:nvSpPr>
          <p:cNvPr id="3" name="Content Placeholder 2"/>
          <p:cNvSpPr>
            <a:spLocks noGrp="1"/>
          </p:cNvSpPr>
          <p:nvPr>
            <p:ph idx="1"/>
          </p:nvPr>
        </p:nvSpPr>
        <p:spPr>
          <a:xfrm>
            <a:off x="785786" y="2362201"/>
            <a:ext cx="7745439" cy="1781180"/>
          </a:xfrm>
        </p:spPr>
        <p:txBody>
          <a:bodyPr>
            <a:normAutofit lnSpcReduction="10000"/>
          </a:bodyPr>
          <a:lstStyle/>
          <a:p>
            <a:r>
              <a:rPr lang="en-US" dirty="0" smtClean="0"/>
              <a:t>You typically install four types of software: desktop applications, Windows 8 apps, </a:t>
            </a:r>
            <a:r>
              <a:rPr lang="en-US" b="1" i="1" dirty="0" smtClean="0"/>
              <a:t>mobile apps</a:t>
            </a:r>
            <a:r>
              <a:rPr lang="en-US" dirty="0" smtClean="0"/>
              <a:t>, and utility programs such as drivers and system tools.</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5</a:t>
            </a:fld>
            <a:endParaRPr lang="en-US" dirty="0"/>
          </a:p>
        </p:txBody>
      </p:sp>
      <p:pic>
        <p:nvPicPr>
          <p:cNvPr id="1026" name="Picture 2"/>
          <p:cNvPicPr>
            <a:picLocks noChangeAspect="1" noChangeArrowheads="1"/>
          </p:cNvPicPr>
          <p:nvPr/>
        </p:nvPicPr>
        <p:blipFill>
          <a:blip r:embed="rId4"/>
          <a:stretch>
            <a:fillRect/>
          </a:stretch>
        </p:blipFill>
        <p:spPr bwMode="auto">
          <a:xfrm>
            <a:off x="2428860" y="4144432"/>
            <a:ext cx="4731954" cy="2016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41137094"/>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Software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Overview of Installation Steps</a:t>
            </a:r>
          </a:p>
          <a:p>
            <a:r>
              <a:rPr lang="en-US" dirty="0" smtClean="0"/>
              <a:t>You can install software using one of three distribution methods: a CD or DVD, a compressed file on a Web site, or a store app.</a:t>
            </a:r>
          </a:p>
          <a:p>
            <a:r>
              <a:rPr lang="en-US" dirty="0" smtClean="0"/>
              <a:t>If you receive software on a CD or DVD, you insert the disc in a CD/DVD drive on your computer and wait for the setup program to start.</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6</a:t>
            </a:fld>
            <a:endParaRPr lang="en-US" dirty="0"/>
          </a:p>
        </p:txBody>
      </p:sp>
    </p:spTree>
    <p:extLst>
      <p:ext uri="{BB962C8B-B14F-4D97-AF65-F5344CB8AC3E}">
        <p14:creationId xmlns:p14="http://schemas.microsoft.com/office/powerpoint/2010/main" xmlns="" val="1912331974"/>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tretch>
            <a:fillRect/>
          </a:stretch>
        </p:blipFill>
        <p:spPr bwMode="auto">
          <a:xfrm>
            <a:off x="3071802" y="3786190"/>
            <a:ext cx="5184576" cy="25233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Installing Software (continued)</a:t>
            </a:r>
            <a:endParaRPr lang="en-US" dirty="0"/>
          </a:p>
        </p:txBody>
      </p:sp>
      <p:sp>
        <p:nvSpPr>
          <p:cNvPr id="3" name="Content Placeholder 2"/>
          <p:cNvSpPr>
            <a:spLocks noGrp="1"/>
          </p:cNvSpPr>
          <p:nvPr>
            <p:ph idx="1"/>
          </p:nvPr>
        </p:nvSpPr>
        <p:spPr>
          <a:xfrm>
            <a:off x="857224" y="2362201"/>
            <a:ext cx="7674001" cy="1709742"/>
          </a:xfrm>
        </p:spPr>
        <p:txBody>
          <a:bodyPr>
            <a:normAutofit fontScale="85000" lnSpcReduction="20000"/>
          </a:bodyPr>
          <a:lstStyle/>
          <a:p>
            <a:r>
              <a:rPr lang="en-US" b="1" dirty="0" smtClean="0"/>
              <a:t>Overview of Installation Steps (continued)</a:t>
            </a:r>
          </a:p>
          <a:p>
            <a:r>
              <a:rPr lang="en-US" dirty="0" smtClean="0"/>
              <a:t>If the setup program does not start automatically, display the files on the disc using a file manager such as File Explorer and then double-click the setup program file.</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7</a:t>
            </a:fld>
            <a:endParaRPr lang="en-US" dirty="0"/>
          </a:p>
        </p:txBody>
      </p:sp>
      <p:pic>
        <p:nvPicPr>
          <p:cNvPr id="6" name="Picture 5" descr="fig 7-1.JPG"/>
          <p:cNvPicPr>
            <a:picLocks noChangeAspect="1"/>
          </p:cNvPicPr>
          <p:nvPr/>
        </p:nvPicPr>
        <p:blipFill>
          <a:blip r:embed="rId4"/>
          <a:stretch>
            <a:fillRect/>
          </a:stretch>
        </p:blipFill>
        <p:spPr>
          <a:xfrm>
            <a:off x="1928794" y="5000636"/>
            <a:ext cx="933450" cy="314325"/>
          </a:xfrm>
          <a:prstGeom prst="rect">
            <a:avLst/>
          </a:prstGeom>
        </p:spPr>
      </p:pic>
    </p:spTree>
    <p:extLst>
      <p:ext uri="{BB962C8B-B14F-4D97-AF65-F5344CB8AC3E}">
        <p14:creationId xmlns:p14="http://schemas.microsoft.com/office/powerpoint/2010/main" xmlns="" val="3301447741"/>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tretch>
            <a:fillRect/>
          </a:stretch>
        </p:blipFill>
        <p:spPr bwMode="auto">
          <a:xfrm>
            <a:off x="3714744" y="3782734"/>
            <a:ext cx="4992783" cy="25706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Installing Software (continued)</a:t>
            </a:r>
            <a:endParaRPr lang="en-US" dirty="0"/>
          </a:p>
        </p:txBody>
      </p:sp>
      <p:sp>
        <p:nvSpPr>
          <p:cNvPr id="3" name="Content Placeholder 2"/>
          <p:cNvSpPr>
            <a:spLocks noGrp="1"/>
          </p:cNvSpPr>
          <p:nvPr>
            <p:ph idx="1"/>
          </p:nvPr>
        </p:nvSpPr>
        <p:spPr>
          <a:xfrm>
            <a:off x="785786" y="2362201"/>
            <a:ext cx="7786742" cy="1709741"/>
          </a:xfrm>
        </p:spPr>
        <p:txBody>
          <a:bodyPr>
            <a:normAutofit fontScale="85000" lnSpcReduction="20000"/>
          </a:bodyPr>
          <a:lstStyle/>
          <a:p>
            <a:r>
              <a:rPr lang="en-US" b="1" dirty="0" smtClean="0"/>
              <a:t>Overview of Installation Steps (continued)</a:t>
            </a:r>
          </a:p>
          <a:p>
            <a:r>
              <a:rPr lang="en-US" dirty="0" smtClean="0"/>
              <a:t>The setup program guides you through the steps to install the software, including choosing the components you want to install and selecting the folder for the software.</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8</a:t>
            </a:fld>
            <a:endParaRPr lang="en-US" dirty="0"/>
          </a:p>
        </p:txBody>
      </p:sp>
      <p:pic>
        <p:nvPicPr>
          <p:cNvPr id="6" name="Picture 5" descr="fig 7-2.JPG"/>
          <p:cNvPicPr>
            <a:picLocks noChangeAspect="1"/>
          </p:cNvPicPr>
          <p:nvPr/>
        </p:nvPicPr>
        <p:blipFill>
          <a:blip r:embed="rId4"/>
          <a:stretch>
            <a:fillRect/>
          </a:stretch>
        </p:blipFill>
        <p:spPr>
          <a:xfrm>
            <a:off x="3500430" y="4071942"/>
            <a:ext cx="962025" cy="333375"/>
          </a:xfrm>
          <a:prstGeom prst="rect">
            <a:avLst/>
          </a:prstGeom>
        </p:spPr>
      </p:pic>
    </p:spTree>
    <p:extLst>
      <p:ext uri="{BB962C8B-B14F-4D97-AF65-F5344CB8AC3E}">
        <p14:creationId xmlns:p14="http://schemas.microsoft.com/office/powerpoint/2010/main" xmlns="" val="3670323382"/>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Software (continued)</a:t>
            </a:r>
            <a:endParaRPr lang="en-US" dirty="0"/>
          </a:p>
        </p:txBody>
      </p:sp>
      <p:sp>
        <p:nvSpPr>
          <p:cNvPr id="3" name="Content Placeholder 2"/>
          <p:cNvSpPr>
            <a:spLocks noGrp="1"/>
          </p:cNvSpPr>
          <p:nvPr>
            <p:ph idx="1"/>
          </p:nvPr>
        </p:nvSpPr>
        <p:spPr>
          <a:xfrm>
            <a:off x="838200" y="2362200"/>
            <a:ext cx="7805766" cy="3924320"/>
          </a:xfrm>
        </p:spPr>
        <p:txBody>
          <a:bodyPr>
            <a:normAutofit fontScale="92500" lnSpcReduction="20000"/>
          </a:bodyPr>
          <a:lstStyle/>
          <a:p>
            <a:r>
              <a:rPr lang="en-US" b="1" dirty="0" smtClean="0"/>
              <a:t>Overview of Installation Steps (continued)</a:t>
            </a:r>
          </a:p>
          <a:p>
            <a:r>
              <a:rPr lang="en-US" dirty="0" smtClean="0"/>
              <a:t>Another way to install software is from a Web site.</a:t>
            </a:r>
          </a:p>
          <a:p>
            <a:r>
              <a:rPr lang="en-US" dirty="0" smtClean="0"/>
              <a:t>The software and a setup program are contained in a single compressed file available on the Web site.</a:t>
            </a:r>
          </a:p>
          <a:p>
            <a:r>
              <a:rPr lang="en-US" dirty="0" smtClean="0"/>
              <a:t>You select options on a Web page such as the operating system you are using and the language for the software, and then click a link or button to download and save the compressed file on your hard disk.</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9</a:t>
            </a:fld>
            <a:endParaRPr lang="en-US" dirty="0"/>
          </a:p>
        </p:txBody>
      </p:sp>
    </p:spTree>
    <p:extLst>
      <p:ext uri="{BB962C8B-B14F-4D97-AF65-F5344CB8AC3E}">
        <p14:creationId xmlns:p14="http://schemas.microsoft.com/office/powerpoint/2010/main" xmlns="" val="181031838"/>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0</TotalTime>
  <Words>2920</Words>
  <Application>Microsoft Office PowerPoint</Application>
  <PresentationFormat>On-screen Show (4:3)</PresentationFormat>
  <Paragraphs>240</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1_Capsules</vt:lpstr>
      <vt:lpstr>Lesson 7 Software Management</vt:lpstr>
      <vt:lpstr>Objectives</vt:lpstr>
      <vt:lpstr>Words to Know</vt:lpstr>
      <vt:lpstr>Installing Software</vt:lpstr>
      <vt:lpstr>Installing Software (continued)</vt:lpstr>
      <vt:lpstr>Installing Software (continued)</vt:lpstr>
      <vt:lpstr>Installing Software (continued)</vt:lpstr>
      <vt:lpstr>Installing Software (continued)</vt:lpstr>
      <vt:lpstr>Installing Software (continued)</vt:lpstr>
      <vt:lpstr>Installing Software (continued)</vt:lpstr>
      <vt:lpstr>Installing Software (continued)</vt:lpstr>
      <vt:lpstr>Installing Software (continued)</vt:lpstr>
      <vt:lpstr>Installing Software (continued)</vt:lpstr>
      <vt:lpstr>Installing Software (continued)</vt:lpstr>
      <vt:lpstr>Installing Software (continued)</vt:lpstr>
      <vt:lpstr>Uninstalling Software</vt:lpstr>
      <vt:lpstr>Uninstalling Software (continued)</vt:lpstr>
      <vt:lpstr>Uninstalling Software (continued)</vt:lpstr>
      <vt:lpstr>Uninstalling Software (continued)</vt:lpstr>
      <vt:lpstr>Reinstalling Software</vt:lpstr>
      <vt:lpstr>Reinstalling Software (continued)</vt:lpstr>
      <vt:lpstr>Reinstalling Software (continued)</vt:lpstr>
      <vt:lpstr>Reinstalling Software (continued)</vt:lpstr>
      <vt:lpstr>Understanding Software Licenses</vt:lpstr>
      <vt:lpstr>Understanding Software Licenses (continued)</vt:lpstr>
      <vt:lpstr>Understanding Software Licenses (continued)</vt:lpstr>
      <vt:lpstr>Understanding Software Licenses (continued)</vt:lpstr>
      <vt:lpstr>Understanding Software Licenses (continued)</vt:lpstr>
      <vt:lpstr>Understanding Software Licenses (continued)</vt:lpstr>
      <vt:lpstr>Summary</vt:lpstr>
      <vt:lpstr>Summary (continued)</vt:lpstr>
      <vt:lpstr>Summary (continued)</vt:lpstr>
      <vt:lpstr>Summary (continued)</vt:lpstr>
      <vt:lpstr>Summary (continued)</vt:lpstr>
      <vt:lpstr>Summary (continued)</vt:lpstr>
      <vt:lpstr>Summary (continued)</vt:lpstr>
      <vt:lpstr>Summary (continued)</vt:lpstr>
      <vt:lpstr>Summary (continued)</vt:lpstr>
      <vt:lpstr>Summary (continued)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2014-02-03T19:40:48Z</dcterms:created>
  <dcterms:modified xsi:type="dcterms:W3CDTF">2014-02-04T20:45:32Z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