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63"/>
  </p:notesMasterIdLst>
  <p:handoutMasterIdLst>
    <p:handoutMasterId r:id="rId64"/>
  </p:handoutMasterIdLst>
  <p:sldIdLst>
    <p:sldId id="299" r:id="rId2"/>
    <p:sldId id="325" r:id="rId3"/>
    <p:sldId id="300" r:id="rId4"/>
    <p:sldId id="600" r:id="rId5"/>
    <p:sldId id="582" r:id="rId6"/>
    <p:sldId id="606" r:id="rId7"/>
    <p:sldId id="586" r:id="rId8"/>
    <p:sldId id="655" r:id="rId9"/>
    <p:sldId id="610" r:id="rId10"/>
    <p:sldId id="652" r:id="rId11"/>
    <p:sldId id="613" r:id="rId12"/>
    <p:sldId id="585" r:id="rId13"/>
    <p:sldId id="614" r:id="rId14"/>
    <p:sldId id="616" r:id="rId15"/>
    <p:sldId id="587" r:id="rId16"/>
    <p:sldId id="618" r:id="rId17"/>
    <p:sldId id="619" r:id="rId18"/>
    <p:sldId id="592" r:id="rId19"/>
    <p:sldId id="620" r:id="rId20"/>
    <p:sldId id="621" r:id="rId21"/>
    <p:sldId id="622" r:id="rId22"/>
    <p:sldId id="624" r:id="rId23"/>
    <p:sldId id="625" r:id="rId24"/>
    <p:sldId id="593" r:id="rId25"/>
    <p:sldId id="628" r:id="rId26"/>
    <p:sldId id="626" r:id="rId27"/>
    <p:sldId id="629" r:id="rId28"/>
    <p:sldId id="633" r:id="rId29"/>
    <p:sldId id="632" r:id="rId30"/>
    <p:sldId id="591" r:id="rId31"/>
    <p:sldId id="634" r:id="rId32"/>
    <p:sldId id="636" r:id="rId33"/>
    <p:sldId id="595" r:id="rId34"/>
    <p:sldId id="638" r:id="rId35"/>
    <p:sldId id="639" r:id="rId36"/>
    <p:sldId id="641" r:id="rId37"/>
    <p:sldId id="643" r:id="rId38"/>
    <p:sldId id="644" r:id="rId39"/>
    <p:sldId id="645" r:id="rId40"/>
    <p:sldId id="596" r:id="rId41"/>
    <p:sldId id="646" r:id="rId42"/>
    <p:sldId id="647" r:id="rId43"/>
    <p:sldId id="648" r:id="rId44"/>
    <p:sldId id="650" r:id="rId45"/>
    <p:sldId id="654" r:id="rId46"/>
    <p:sldId id="653" r:id="rId47"/>
    <p:sldId id="598" r:id="rId48"/>
    <p:sldId id="656" r:id="rId49"/>
    <p:sldId id="657" r:id="rId50"/>
    <p:sldId id="658" r:id="rId51"/>
    <p:sldId id="659" r:id="rId52"/>
    <p:sldId id="660" r:id="rId53"/>
    <p:sldId id="321" r:id="rId54"/>
    <p:sldId id="339" r:id="rId55"/>
    <p:sldId id="445" r:id="rId56"/>
    <p:sldId id="584" r:id="rId57"/>
    <p:sldId id="601" r:id="rId58"/>
    <p:sldId id="602" r:id="rId59"/>
    <p:sldId id="603" r:id="rId60"/>
    <p:sldId id="604" r:id="rId61"/>
    <p:sldId id="605"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13" autoAdjust="0"/>
    <p:restoredTop sz="94436" autoAdjust="0"/>
  </p:normalViewPr>
  <p:slideViewPr>
    <p:cSldViewPr>
      <p:cViewPr varScale="1">
        <p:scale>
          <a:sx n="79" d="100"/>
          <a:sy n="79" d="100"/>
        </p:scale>
        <p:origin x="-756" y="-90"/>
      </p:cViewPr>
      <p:guideLst>
        <p:guide orient="horz" pos="2160"/>
        <p:guide pos="2880"/>
      </p:guideLst>
    </p:cSldViewPr>
  </p:slideViewPr>
  <p:outlineViewPr>
    <p:cViewPr>
      <p:scale>
        <a:sx n="33" d="100"/>
        <a:sy n="33" d="100"/>
      </p:scale>
      <p:origin x="48" y="303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6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6030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18006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0"/>
            <a:ext cx="4868863" cy="325438"/>
            <a:chOff x="2288" y="3080"/>
            <a:chExt cx="3067" cy="205"/>
          </a:xfrm>
          <a:solidFill>
            <a:srgbClr val="002060"/>
          </a:solidFill>
          <a:effectLst/>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59" cy="205"/>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8</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a:t>
            </a:r>
            <a:r>
              <a:rPr lang="en-US" sz="3200" dirty="0"/>
              <a:t>8</a:t>
            </a:r>
            <a:r>
              <a:rPr lang="en-US" sz="3200" dirty="0" smtClean="0"/>
              <a:t/>
            </a:r>
            <a:br>
              <a:rPr lang="en-US" sz="3200" dirty="0" smtClean="0"/>
            </a:br>
            <a:r>
              <a:rPr lang="en-US" sz="3200" dirty="0" smtClean="0"/>
              <a:t>Software Usage</a:t>
            </a:r>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7338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Application Software (continued)</a:t>
            </a:r>
            <a:endParaRPr lang="en-US" dirty="0"/>
          </a:p>
        </p:txBody>
      </p:sp>
      <p:sp>
        <p:nvSpPr>
          <p:cNvPr id="5" name="Content Placeholder 4"/>
          <p:cNvSpPr>
            <a:spLocks noGrp="1"/>
          </p:cNvSpPr>
          <p:nvPr>
            <p:ph idx="1"/>
          </p:nvPr>
        </p:nvSpPr>
        <p:spPr>
          <a:xfrm>
            <a:off x="838201" y="2362200"/>
            <a:ext cx="7620000" cy="4038600"/>
          </a:xfrm>
        </p:spPr>
        <p:txBody>
          <a:bodyPr>
            <a:normAutofit/>
          </a:bodyPr>
          <a:lstStyle/>
          <a:p>
            <a:pPr lvl="0"/>
            <a:r>
              <a:rPr lang="en-US" b="1" dirty="0" smtClean="0"/>
              <a:t>Word-Processing Software (continued)</a:t>
            </a:r>
          </a:p>
          <a:p>
            <a:pPr lvl="1"/>
            <a:r>
              <a:rPr lang="en-US" b="1" dirty="0" smtClean="0"/>
              <a:t>Formatting Features</a:t>
            </a:r>
          </a:p>
          <a:p>
            <a:pPr lvl="2"/>
            <a:r>
              <a:rPr lang="en-US" b="1" i="1" dirty="0"/>
              <a:t>Formatting </a:t>
            </a:r>
            <a:r>
              <a:rPr lang="en-US" dirty="0"/>
              <a:t>refers to the appearance and arrangement of elements on a page.</a:t>
            </a:r>
          </a:p>
          <a:p>
            <a:pPr lvl="2"/>
            <a:r>
              <a:rPr lang="en-US" dirty="0"/>
              <a:t>Basic formatting features allow you to make headers larger than other text, insert bulleted lists, apply color to text and other elements, and change the margins of the page</a:t>
            </a:r>
            <a:r>
              <a:rPr lang="en-US" dirty="0" smtClean="0"/>
              <a:t>.</a:t>
            </a:r>
          </a:p>
          <a:p>
            <a:pPr lvl="1"/>
            <a:endParaRPr lang="en-US" dirty="0" smtClean="0"/>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10</a:t>
            </a:fld>
            <a:endParaRPr lang="en-US" dirty="0"/>
          </a:p>
        </p:txBody>
      </p:sp>
    </p:spTree>
    <p:extLst>
      <p:ext uri="{BB962C8B-B14F-4D97-AF65-F5344CB8AC3E}">
        <p14:creationId xmlns="" xmlns:p14="http://schemas.microsoft.com/office/powerpoint/2010/main" val="132195430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a:bodyPr>
          <a:lstStyle/>
          <a:p>
            <a:pPr lvl="0"/>
            <a:r>
              <a:rPr lang="en-US" b="1" dirty="0" smtClean="0"/>
              <a:t>Word-Processing Software (continued)</a:t>
            </a:r>
          </a:p>
          <a:p>
            <a:pPr lvl="1"/>
            <a:r>
              <a:rPr lang="en-US" b="1" dirty="0" smtClean="0"/>
              <a:t>Collaboration Features</a:t>
            </a:r>
          </a:p>
          <a:p>
            <a:pPr lvl="2"/>
            <a:r>
              <a:rPr lang="en-US" dirty="0" smtClean="0"/>
              <a:t>Word-processing software provides features that make it possible to collaborate.</a:t>
            </a:r>
          </a:p>
          <a:p>
            <a:pPr lvl="2"/>
            <a:r>
              <a:rPr lang="en-US" dirty="0" smtClean="0"/>
              <a:t>For example, one or more people can review a Microsoft Word document and insert personalized comments or mark their changes.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11</a:t>
            </a:fld>
            <a:endParaRPr lang="en-US" dirty="0"/>
          </a:p>
        </p:txBody>
      </p:sp>
    </p:spTree>
    <p:extLst>
      <p:ext uri="{BB962C8B-B14F-4D97-AF65-F5344CB8AC3E}">
        <p14:creationId xmlns="" xmlns:p14="http://schemas.microsoft.com/office/powerpoint/2010/main" val="79556769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Desktop Publishing Software</a:t>
            </a:r>
          </a:p>
          <a:p>
            <a:r>
              <a:rPr lang="en-US" dirty="0" smtClean="0"/>
              <a:t>Desktop publishing (DTP) software is similar to word-processing software but includes more sophisticated features.</a:t>
            </a:r>
          </a:p>
          <a:p>
            <a:r>
              <a:rPr lang="en-US" dirty="0" smtClean="0"/>
              <a:t>You can arrange text and graphics on a page to create and print high-quality documents such as brochures, magazines, newspapers, and books.</a:t>
            </a:r>
          </a:p>
          <a:p>
            <a:r>
              <a:rPr lang="en-US" dirty="0" smtClean="0"/>
              <a:t>Examples of DTP software are Adobe InDesign, QuarkXPress, and Microsoft Publisher.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12</a:t>
            </a:fld>
            <a:endParaRPr lang="en-US" dirty="0"/>
          </a:p>
        </p:txBody>
      </p:sp>
    </p:spTree>
    <p:extLst>
      <p:ext uri="{BB962C8B-B14F-4D97-AF65-F5344CB8AC3E}">
        <p14:creationId xmlns="" xmlns:p14="http://schemas.microsoft.com/office/powerpoint/2010/main" val="97570321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tretch>
            <a:fillRect/>
          </a:stretch>
        </p:blipFill>
        <p:spPr bwMode="auto">
          <a:xfrm>
            <a:off x="4495800" y="3445835"/>
            <a:ext cx="4142509" cy="2364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sz="half" idx="1"/>
          </p:nvPr>
        </p:nvSpPr>
        <p:spPr>
          <a:xfrm>
            <a:off x="838200" y="2362200"/>
            <a:ext cx="3810000" cy="3886200"/>
          </a:xfrm>
        </p:spPr>
        <p:txBody>
          <a:bodyPr>
            <a:normAutofit fontScale="92500"/>
          </a:bodyPr>
          <a:lstStyle/>
          <a:p>
            <a:r>
              <a:rPr lang="en-US" b="1" dirty="0" smtClean="0"/>
              <a:t>Desktop Publishing Software (continued)</a:t>
            </a:r>
          </a:p>
          <a:p>
            <a:pPr lvl="1"/>
            <a:r>
              <a:rPr lang="en-US" b="1" dirty="0" smtClean="0"/>
              <a:t>Layout Features</a:t>
            </a:r>
          </a:p>
          <a:p>
            <a:pPr lvl="2"/>
            <a:r>
              <a:rPr lang="en-US" dirty="0" smtClean="0"/>
              <a:t>When you work with DTP software, you use </a:t>
            </a:r>
            <a:r>
              <a:rPr lang="en-US" b="1" i="1" dirty="0" smtClean="0"/>
              <a:t>frames</a:t>
            </a:r>
            <a:r>
              <a:rPr lang="en-US" dirty="0" smtClean="0"/>
              <a:t>, which are movable rectangular areas on a page in which you enter text or graphics.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13</a:t>
            </a:fld>
            <a:endParaRPr lang="en-US" dirty="0"/>
          </a:p>
        </p:txBody>
      </p:sp>
      <p:pic>
        <p:nvPicPr>
          <p:cNvPr id="6" name="Picture 5" descr="fig 8-3.JPG"/>
          <p:cNvPicPr>
            <a:picLocks noChangeAspect="1"/>
          </p:cNvPicPr>
          <p:nvPr/>
        </p:nvPicPr>
        <p:blipFill>
          <a:blip r:embed="rId4"/>
          <a:stretch>
            <a:fillRect/>
          </a:stretch>
        </p:blipFill>
        <p:spPr>
          <a:xfrm>
            <a:off x="5105400" y="5867400"/>
            <a:ext cx="895350" cy="257175"/>
          </a:xfrm>
          <a:prstGeom prst="rect">
            <a:avLst/>
          </a:prstGeom>
        </p:spPr>
      </p:pic>
    </p:spTree>
    <p:extLst>
      <p:ext uri="{BB962C8B-B14F-4D97-AF65-F5344CB8AC3E}">
        <p14:creationId xmlns="" xmlns:p14="http://schemas.microsoft.com/office/powerpoint/2010/main" val="221150980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a:bodyPr>
          <a:lstStyle/>
          <a:p>
            <a:r>
              <a:rPr lang="en-US" b="1" dirty="0" smtClean="0"/>
              <a:t>Desktop Publishing Software (continued)</a:t>
            </a:r>
          </a:p>
          <a:p>
            <a:pPr lvl="1"/>
            <a:r>
              <a:rPr lang="en-US" b="1" dirty="0" smtClean="0"/>
              <a:t>Text Features</a:t>
            </a:r>
          </a:p>
          <a:p>
            <a:pPr lvl="2"/>
            <a:r>
              <a:rPr lang="en-US" dirty="0" smtClean="0"/>
              <a:t>DTP software lets you thread, or link, frames that contain text so you can display part of an article on one page, for example, and then continue the article on the next page.</a:t>
            </a:r>
          </a:p>
          <a:p>
            <a:pPr lvl="1"/>
            <a:r>
              <a:rPr lang="en-US" b="1" dirty="0" smtClean="0"/>
              <a:t>Graphics Features</a:t>
            </a:r>
          </a:p>
          <a:p>
            <a:pPr lvl="2"/>
            <a:r>
              <a:rPr lang="en-US" dirty="0"/>
              <a:t>DTP software includes tools for resizing </a:t>
            </a:r>
            <a:r>
              <a:rPr lang="en-US" dirty="0" smtClean="0"/>
              <a:t>shapes</a:t>
            </a:r>
            <a:r>
              <a:rPr lang="en-US" dirty="0"/>
              <a:t>, cropping </a:t>
            </a:r>
            <a:r>
              <a:rPr lang="en-US" dirty="0" smtClean="0"/>
              <a:t>photos, </a:t>
            </a:r>
            <a:r>
              <a:rPr lang="en-US" dirty="0"/>
              <a:t>and creating, </a:t>
            </a:r>
            <a:r>
              <a:rPr lang="en-US" dirty="0" smtClean="0"/>
              <a:t>editing, </a:t>
            </a:r>
            <a:r>
              <a:rPr lang="en-US" dirty="0"/>
              <a:t>and enhancing graphics.</a:t>
            </a:r>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14</a:t>
            </a:fld>
            <a:endParaRPr lang="en-US" dirty="0"/>
          </a:p>
        </p:txBody>
      </p:sp>
    </p:spTree>
    <p:extLst>
      <p:ext uri="{BB962C8B-B14F-4D97-AF65-F5344CB8AC3E}">
        <p14:creationId xmlns="" xmlns:p14="http://schemas.microsoft.com/office/powerpoint/2010/main" val="236183964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Presentation Software</a:t>
            </a:r>
          </a:p>
          <a:p>
            <a:r>
              <a:rPr lang="en-US" dirty="0" smtClean="0"/>
              <a:t>Presentation software such as Microsoft PowerPoint, iWork Keynote, LibreOffice Impress, and Prezi is used to organize and present text, graphics, and other media as a slide show.</a:t>
            </a:r>
          </a:p>
          <a:p>
            <a:r>
              <a:rPr lang="en-US" dirty="0" smtClean="0"/>
              <a:t>Presentation software provides </a:t>
            </a:r>
            <a:r>
              <a:rPr lang="en-US" b="1" i="1" dirty="0" smtClean="0"/>
              <a:t>layouts</a:t>
            </a:r>
            <a:r>
              <a:rPr lang="en-US" dirty="0" smtClean="0"/>
              <a:t>, which are pre-set arrangements for slide content, including text and graphics.</a:t>
            </a:r>
          </a:p>
          <a:p>
            <a:r>
              <a:rPr lang="en-US" dirty="0" smtClean="0"/>
              <a:t>Layouts provide placeholders used to enter and edit text, headings, bulleted lists, numbered lists, tables, charts, pictures, and videos.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15</a:t>
            </a:fld>
            <a:endParaRPr lang="en-US" dirty="0"/>
          </a:p>
        </p:txBody>
      </p:sp>
    </p:spTree>
    <p:extLst>
      <p:ext uri="{BB962C8B-B14F-4D97-AF65-F5344CB8AC3E}">
        <p14:creationId xmlns="" xmlns:p14="http://schemas.microsoft.com/office/powerpoint/2010/main" val="118238535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8-4.JPG"/>
          <p:cNvPicPr>
            <a:picLocks noChangeAspect="1"/>
          </p:cNvPicPr>
          <p:nvPr/>
        </p:nvPicPr>
        <p:blipFill>
          <a:blip r:embed="rId3"/>
          <a:stretch>
            <a:fillRect/>
          </a:stretch>
        </p:blipFill>
        <p:spPr>
          <a:xfrm>
            <a:off x="7010400" y="2819400"/>
            <a:ext cx="914400" cy="276225"/>
          </a:xfrm>
          <a:prstGeom prst="rect">
            <a:avLst/>
          </a:prstGeom>
        </p:spPr>
      </p:pic>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16</a:t>
            </a:fld>
            <a:endParaRPr lang="en-US" dirty="0"/>
          </a:p>
        </p:txBody>
      </p:sp>
      <p:pic>
        <p:nvPicPr>
          <p:cNvPr id="4098" name="Picture 2"/>
          <p:cNvPicPr>
            <a:picLocks noChangeAspect="1" noChangeArrowheads="1"/>
          </p:cNvPicPr>
          <p:nvPr/>
        </p:nvPicPr>
        <p:blipFill>
          <a:blip r:embed="rId4"/>
          <a:stretch>
            <a:fillRect/>
          </a:stretch>
        </p:blipFill>
        <p:spPr bwMode="auto">
          <a:xfrm>
            <a:off x="1828800" y="3031324"/>
            <a:ext cx="6096000" cy="3216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838200" y="2362201"/>
            <a:ext cx="7693025" cy="457199"/>
          </a:xfrm>
          <a:prstGeom prst="rect">
            <a:avLst/>
          </a:prstGeom>
        </p:spPr>
        <p:txBody>
          <a:bodyPr>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Presentation Software (continued)</a:t>
            </a:r>
          </a:p>
        </p:txBody>
      </p:sp>
    </p:spTree>
    <p:extLst>
      <p:ext uri="{BB962C8B-B14F-4D97-AF65-F5344CB8AC3E}">
        <p14:creationId xmlns="" xmlns:p14="http://schemas.microsoft.com/office/powerpoint/2010/main" val="147261626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Presentation Software (continued)</a:t>
            </a:r>
          </a:p>
          <a:p>
            <a:r>
              <a:rPr lang="en-US" dirty="0" smtClean="0"/>
              <a:t>Presentation software often includes premade designs, called themes in PowerPoint, which provide a coordinated set of colors, fonts, backgrounds, and effects.</a:t>
            </a:r>
          </a:p>
          <a:p>
            <a:r>
              <a:rPr lang="en-US" dirty="0" smtClean="0"/>
              <a:t>You can include transitions between slides, such as an effect that fades from one slide to the next.</a:t>
            </a:r>
          </a:p>
          <a:p>
            <a:r>
              <a:rPr lang="en-US" dirty="0" smtClean="0"/>
              <a:t>You can animate text, shapes, photos, and other objects.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spTree>
    <p:extLst>
      <p:ext uri="{BB962C8B-B14F-4D97-AF65-F5344CB8AC3E}">
        <p14:creationId xmlns="" xmlns:p14="http://schemas.microsoft.com/office/powerpoint/2010/main" val="274707411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Spreadsheet Software</a:t>
            </a:r>
          </a:p>
          <a:p>
            <a:r>
              <a:rPr lang="en-US" dirty="0" smtClean="0"/>
              <a:t>A spreadsheet is an arrangement of text and numbers in a rectangular grid or table.</a:t>
            </a:r>
          </a:p>
          <a:p>
            <a:r>
              <a:rPr lang="en-US" dirty="0" smtClean="0"/>
              <a:t>You can use spreadsheet software to organize data in such a way that you can calculate, analyze, interpret, and present it.</a:t>
            </a:r>
          </a:p>
          <a:p>
            <a:r>
              <a:rPr lang="en-US" dirty="0" smtClean="0"/>
              <a:t>A typical spreadsheet application displays a grid of columns and rows that can contain text, numbers, and formulas.</a:t>
            </a:r>
          </a:p>
          <a:p>
            <a:r>
              <a:rPr lang="en-US" dirty="0" smtClean="0"/>
              <a:t>Excel calls this grid a </a:t>
            </a:r>
            <a:r>
              <a:rPr lang="en-US" b="1" i="1" dirty="0" smtClean="0"/>
              <a:t>worksheet</a:t>
            </a:r>
            <a:r>
              <a:rPr lang="en-US" dirty="0" smtClean="0"/>
              <a:t>, or a sheet for short.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18</a:t>
            </a:fld>
            <a:endParaRPr lang="en-US" dirty="0"/>
          </a:p>
        </p:txBody>
      </p:sp>
    </p:spTree>
    <p:extLst>
      <p:ext uri="{BB962C8B-B14F-4D97-AF65-F5344CB8AC3E}">
        <p14:creationId xmlns="" xmlns:p14="http://schemas.microsoft.com/office/powerpoint/2010/main" val="211577767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19</a:t>
            </a:fld>
            <a:endParaRPr lang="en-US" dirty="0"/>
          </a:p>
        </p:txBody>
      </p:sp>
      <p:pic>
        <p:nvPicPr>
          <p:cNvPr id="5123" name="Picture 3"/>
          <p:cNvPicPr>
            <a:picLocks noChangeAspect="1" noChangeArrowheads="1"/>
          </p:cNvPicPr>
          <p:nvPr/>
        </p:nvPicPr>
        <p:blipFill>
          <a:blip r:embed="rId3"/>
          <a:stretch>
            <a:fillRect/>
          </a:stretch>
        </p:blipFill>
        <p:spPr bwMode="auto">
          <a:xfrm>
            <a:off x="1981200" y="2882337"/>
            <a:ext cx="5867400" cy="3441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838200" y="2362200"/>
            <a:ext cx="7693025" cy="39624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Spreadsheet Software (continued)</a:t>
            </a:r>
          </a:p>
        </p:txBody>
      </p:sp>
      <p:pic>
        <p:nvPicPr>
          <p:cNvPr id="6" name="Picture 5" descr="fig 8-8.JPG"/>
          <p:cNvPicPr>
            <a:picLocks noChangeAspect="1"/>
          </p:cNvPicPr>
          <p:nvPr/>
        </p:nvPicPr>
        <p:blipFill>
          <a:blip r:embed="rId4"/>
          <a:stretch>
            <a:fillRect/>
          </a:stretch>
        </p:blipFill>
        <p:spPr>
          <a:xfrm>
            <a:off x="7924800" y="3200400"/>
            <a:ext cx="914400" cy="342900"/>
          </a:xfrm>
          <a:prstGeom prst="rect">
            <a:avLst/>
          </a:prstGeom>
        </p:spPr>
      </p:pic>
    </p:spTree>
    <p:extLst>
      <p:ext uri="{BB962C8B-B14F-4D97-AF65-F5344CB8AC3E}">
        <p14:creationId xmlns="" xmlns:p14="http://schemas.microsoft.com/office/powerpoint/2010/main" val="4039558357"/>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fontScale="92500"/>
          </a:bodyPr>
          <a:lstStyle/>
          <a:p>
            <a:pPr lvl="0"/>
            <a:r>
              <a:rPr lang="en-US" dirty="0"/>
              <a:t>Define productivity software</a:t>
            </a:r>
            <a:r>
              <a:rPr lang="en-US" dirty="0" smtClean="0"/>
              <a:t>.</a:t>
            </a:r>
            <a:endParaRPr lang="en-US" dirty="0"/>
          </a:p>
          <a:p>
            <a:pPr lvl="0"/>
            <a:r>
              <a:rPr lang="en-US" dirty="0"/>
              <a:t>Describe word-processing, desktop publishing, and presentation </a:t>
            </a:r>
            <a:r>
              <a:rPr lang="en-US" dirty="0" smtClean="0"/>
              <a:t>software.</a:t>
            </a:r>
            <a:endParaRPr lang="en-US" dirty="0"/>
          </a:p>
          <a:p>
            <a:pPr lvl="0"/>
            <a:r>
              <a:rPr lang="en-US" dirty="0"/>
              <a:t>Compare spreadsheet and database software</a:t>
            </a:r>
            <a:r>
              <a:rPr lang="en-US" dirty="0" smtClean="0"/>
              <a:t>.</a:t>
            </a:r>
            <a:endParaRPr lang="en-US" dirty="0"/>
          </a:p>
          <a:p>
            <a:pPr lvl="0"/>
            <a:r>
              <a:rPr lang="en-US" dirty="0"/>
              <a:t>Describe entertainment and media-editing software</a:t>
            </a:r>
            <a:r>
              <a:rPr lang="en-US" dirty="0" smtClean="0"/>
              <a:t>.</a:t>
            </a:r>
            <a:endParaRPr lang="en-US" dirty="0"/>
          </a:p>
          <a:p>
            <a:pPr lvl="0"/>
            <a:r>
              <a:rPr lang="en-US" dirty="0"/>
              <a:t>Use typical software tools for maintaining a computer.</a:t>
            </a:r>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Spreadsheet Software (continued)</a:t>
            </a:r>
          </a:p>
          <a:p>
            <a:r>
              <a:rPr lang="en-US" dirty="0" smtClean="0"/>
              <a:t>When you start Excel, you create a file called a </a:t>
            </a:r>
            <a:r>
              <a:rPr lang="en-US" b="1" i="1" dirty="0" smtClean="0"/>
              <a:t>workbook</a:t>
            </a:r>
            <a:r>
              <a:rPr lang="en-US" dirty="0" smtClean="0"/>
              <a:t>.</a:t>
            </a:r>
          </a:p>
          <a:p>
            <a:r>
              <a:rPr lang="en-US" dirty="0" smtClean="0"/>
              <a:t>The columns in a worksheet are identified by letters and the rows are identified by numbers.</a:t>
            </a:r>
          </a:p>
          <a:p>
            <a:r>
              <a:rPr lang="en-US" dirty="0" smtClean="0"/>
              <a:t>The point where a column and a row intersect is called a cell.</a:t>
            </a:r>
          </a:p>
          <a:p>
            <a:r>
              <a:rPr lang="en-US" dirty="0" smtClean="0"/>
              <a:t>Each cell has a name, called the cell reference (or cell address), which is represented by its column letter and row number.</a:t>
            </a:r>
          </a:p>
          <a:p>
            <a:r>
              <a:rPr lang="en-US" dirty="0" smtClean="0"/>
              <a:t>The </a:t>
            </a:r>
            <a:r>
              <a:rPr lang="en-US" b="1" i="1" dirty="0" smtClean="0"/>
              <a:t>active cell </a:t>
            </a:r>
            <a:r>
              <a:rPr lang="en-US" dirty="0" smtClean="0"/>
              <a:t>is the currently selected cell.</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20</a:t>
            </a:fld>
            <a:endParaRPr lang="en-US" dirty="0"/>
          </a:p>
        </p:txBody>
      </p:sp>
    </p:spTree>
    <p:extLst>
      <p:ext uri="{BB962C8B-B14F-4D97-AF65-F5344CB8AC3E}">
        <p14:creationId xmlns="" xmlns:p14="http://schemas.microsoft.com/office/powerpoint/2010/main" val="217466157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0" y="2362201"/>
            <a:ext cx="7693025" cy="2057400"/>
          </a:xfrm>
        </p:spPr>
        <p:txBody>
          <a:bodyPr>
            <a:normAutofit fontScale="92500" lnSpcReduction="10000"/>
          </a:bodyPr>
          <a:lstStyle/>
          <a:p>
            <a:pPr lvl="0"/>
            <a:r>
              <a:rPr lang="en-US" b="1" dirty="0" smtClean="0"/>
              <a:t>Spreadsheet Software (continued)</a:t>
            </a:r>
          </a:p>
          <a:p>
            <a:pPr lvl="1"/>
            <a:r>
              <a:rPr lang="en-US" b="1" dirty="0" smtClean="0"/>
              <a:t>Calculation Features</a:t>
            </a:r>
          </a:p>
          <a:p>
            <a:pPr lvl="2"/>
            <a:r>
              <a:rPr lang="en-US" dirty="0" smtClean="0"/>
              <a:t>The main purpose of spreadsheet software is to perform calculations.</a:t>
            </a:r>
          </a:p>
          <a:p>
            <a:pPr lvl="2"/>
            <a:r>
              <a:rPr lang="en-US" dirty="0" smtClean="0"/>
              <a:t>A </a:t>
            </a:r>
            <a:r>
              <a:rPr lang="en-US" b="1" i="1" dirty="0" smtClean="0"/>
              <a:t>formula</a:t>
            </a:r>
            <a:r>
              <a:rPr lang="en-US" dirty="0" smtClean="0"/>
              <a:t> is a mathematical expression that provides a result.</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21</a:t>
            </a:fld>
            <a:endParaRPr lang="en-US" dirty="0"/>
          </a:p>
        </p:txBody>
      </p:sp>
      <p:pic>
        <p:nvPicPr>
          <p:cNvPr id="5" name="Picture 2"/>
          <p:cNvPicPr>
            <a:picLocks noChangeAspect="1" noChangeArrowheads="1"/>
          </p:cNvPicPr>
          <p:nvPr/>
        </p:nvPicPr>
        <p:blipFill>
          <a:blip r:embed="rId3"/>
          <a:stretch>
            <a:fillRect/>
          </a:stretch>
        </p:blipFill>
        <p:spPr bwMode="auto">
          <a:xfrm>
            <a:off x="3124200" y="4349236"/>
            <a:ext cx="5285449" cy="1896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fig 8-9.JPG"/>
          <p:cNvPicPr>
            <a:picLocks noChangeAspect="1"/>
          </p:cNvPicPr>
          <p:nvPr/>
        </p:nvPicPr>
        <p:blipFill>
          <a:blip r:embed="rId4"/>
          <a:stretch>
            <a:fillRect/>
          </a:stretch>
        </p:blipFill>
        <p:spPr>
          <a:xfrm>
            <a:off x="3124200" y="4114800"/>
            <a:ext cx="876300" cy="228600"/>
          </a:xfrm>
          <a:prstGeom prst="rect">
            <a:avLst/>
          </a:prstGeom>
        </p:spPr>
      </p:pic>
    </p:spTree>
    <p:extLst>
      <p:ext uri="{BB962C8B-B14F-4D97-AF65-F5344CB8AC3E}">
        <p14:creationId xmlns="" xmlns:p14="http://schemas.microsoft.com/office/powerpoint/2010/main" val="1752361211"/>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4" name="Content Placeholder 3"/>
          <p:cNvSpPr>
            <a:spLocks noGrp="1"/>
          </p:cNvSpPr>
          <p:nvPr>
            <p:ph idx="1"/>
          </p:nvPr>
        </p:nvSpPr>
        <p:spPr/>
        <p:txBody>
          <a:bodyPr>
            <a:normAutofit/>
          </a:bodyPr>
          <a:lstStyle/>
          <a:p>
            <a:pPr lvl="0"/>
            <a:r>
              <a:rPr lang="en-US" b="1" dirty="0" smtClean="0"/>
              <a:t>Spreadsheet Software (continued)</a:t>
            </a:r>
          </a:p>
          <a:p>
            <a:pPr lvl="1"/>
            <a:r>
              <a:rPr lang="en-US" b="1" dirty="0" smtClean="0"/>
              <a:t>Calculation Features (continued)</a:t>
            </a:r>
          </a:p>
          <a:p>
            <a:pPr lvl="2"/>
            <a:r>
              <a:rPr lang="en-US" dirty="0" smtClean="0"/>
              <a:t>Spreadsheets are especially useful when you need to perform </a:t>
            </a:r>
            <a:r>
              <a:rPr lang="en-US" b="1" i="1" dirty="0" smtClean="0"/>
              <a:t>what-if analysis</a:t>
            </a:r>
            <a:r>
              <a:rPr lang="en-US" dirty="0" smtClean="0"/>
              <a:t>, which is a way to explore how changing numbers and other input values affect calculated results.</a:t>
            </a:r>
          </a:p>
          <a:p>
            <a:pPr lvl="2"/>
            <a:r>
              <a:rPr lang="en-US" dirty="0" smtClean="0"/>
              <a:t>Besides entering formulas, you can use </a:t>
            </a:r>
            <a:r>
              <a:rPr lang="en-US" b="1" i="1" dirty="0" smtClean="0"/>
              <a:t>functions</a:t>
            </a:r>
            <a:r>
              <a:rPr lang="en-US" dirty="0" smtClean="0"/>
              <a:t>, which are predefined formulas that perform common calculations.</a:t>
            </a:r>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22</a:t>
            </a:fld>
            <a:endParaRPr lang="en-US" dirty="0"/>
          </a:p>
        </p:txBody>
      </p:sp>
    </p:spTree>
    <p:extLst>
      <p:ext uri="{BB962C8B-B14F-4D97-AF65-F5344CB8AC3E}">
        <p14:creationId xmlns="" xmlns:p14="http://schemas.microsoft.com/office/powerpoint/2010/main" val="2544928567"/>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0" y="2362201"/>
            <a:ext cx="7693025" cy="1523999"/>
          </a:xfrm>
        </p:spPr>
        <p:txBody>
          <a:bodyPr>
            <a:normAutofit lnSpcReduction="10000"/>
          </a:bodyPr>
          <a:lstStyle/>
          <a:p>
            <a:pPr lvl="0"/>
            <a:r>
              <a:rPr lang="en-US" b="1" dirty="0" smtClean="0"/>
              <a:t>Spreadsheet Software (continued)</a:t>
            </a:r>
          </a:p>
          <a:p>
            <a:pPr lvl="1"/>
            <a:r>
              <a:rPr lang="en-US" b="1" dirty="0" smtClean="0"/>
              <a:t>Charting Features</a:t>
            </a:r>
          </a:p>
          <a:p>
            <a:pPr lvl="2"/>
            <a:r>
              <a:rPr lang="en-US" dirty="0" smtClean="0"/>
              <a:t>Spreadsheet software includes tools for creating charts to show trends or relationships in data.</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23</a:t>
            </a:fld>
            <a:endParaRPr lang="en-US" dirty="0"/>
          </a:p>
        </p:txBody>
      </p:sp>
      <p:pic>
        <p:nvPicPr>
          <p:cNvPr id="7170" name="Picture 2"/>
          <p:cNvPicPr>
            <a:picLocks noChangeAspect="1" noChangeArrowheads="1"/>
          </p:cNvPicPr>
          <p:nvPr/>
        </p:nvPicPr>
        <p:blipFill>
          <a:blip r:embed="rId3"/>
          <a:stretch>
            <a:fillRect/>
          </a:stretch>
        </p:blipFill>
        <p:spPr bwMode="auto">
          <a:xfrm>
            <a:off x="1738590" y="4060607"/>
            <a:ext cx="6110010" cy="2128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fig 8-10.JPG"/>
          <p:cNvPicPr>
            <a:picLocks noChangeAspect="1"/>
          </p:cNvPicPr>
          <p:nvPr/>
        </p:nvPicPr>
        <p:blipFill>
          <a:blip r:embed="rId4"/>
          <a:stretch>
            <a:fillRect/>
          </a:stretch>
        </p:blipFill>
        <p:spPr>
          <a:xfrm>
            <a:off x="4114800" y="6248400"/>
            <a:ext cx="1028700" cy="266700"/>
          </a:xfrm>
          <a:prstGeom prst="rect">
            <a:avLst/>
          </a:prstGeom>
        </p:spPr>
      </p:pic>
    </p:spTree>
    <p:extLst>
      <p:ext uri="{BB962C8B-B14F-4D97-AF65-F5344CB8AC3E}">
        <p14:creationId xmlns="" xmlns:p14="http://schemas.microsoft.com/office/powerpoint/2010/main" val="156862252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Database Software</a:t>
            </a:r>
          </a:p>
          <a:p>
            <a:r>
              <a:rPr lang="en-US" dirty="0" smtClean="0"/>
              <a:t>A </a:t>
            </a:r>
            <a:r>
              <a:rPr lang="en-US" b="1" i="1" dirty="0" smtClean="0"/>
              <a:t>database</a:t>
            </a:r>
            <a:r>
              <a:rPr lang="en-US" dirty="0" smtClean="0"/>
              <a:t> is a collection of data organized into tables.</a:t>
            </a:r>
          </a:p>
          <a:p>
            <a:r>
              <a:rPr lang="en-US" dirty="0" smtClean="0"/>
              <a:t>You use database software to enter, organize, update, retrieve, and produce reports on the electronic data in a database.</a:t>
            </a:r>
          </a:p>
          <a:p>
            <a:r>
              <a:rPr lang="en-US" dirty="0" smtClean="0"/>
              <a:t>All the data is stored in one or more tables, which are composed of rows and columns, similar to spreadsheets.</a:t>
            </a:r>
          </a:p>
          <a:p>
            <a:r>
              <a:rPr lang="en-US" dirty="0" smtClean="0"/>
              <a:t>Each column in the table is a </a:t>
            </a:r>
            <a:r>
              <a:rPr lang="en-US" b="1" i="1" dirty="0" smtClean="0"/>
              <a:t>field</a:t>
            </a:r>
            <a:r>
              <a:rPr lang="en-US" dirty="0" smtClean="0"/>
              <a:t>, which is a single characteristic of a person, place, thing, or event.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24</a:t>
            </a:fld>
            <a:endParaRPr lang="en-US" dirty="0"/>
          </a:p>
        </p:txBody>
      </p:sp>
    </p:spTree>
    <p:extLst>
      <p:ext uri="{BB962C8B-B14F-4D97-AF65-F5344CB8AC3E}">
        <p14:creationId xmlns="" xmlns:p14="http://schemas.microsoft.com/office/powerpoint/2010/main" val="337307064"/>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Database Software (continued)</a:t>
            </a:r>
          </a:p>
          <a:p>
            <a:r>
              <a:rPr lang="en-US" dirty="0" smtClean="0"/>
              <a:t>A row in a database table represents a </a:t>
            </a:r>
            <a:r>
              <a:rPr lang="en-US" b="1" i="1" dirty="0" smtClean="0"/>
              <a:t>record</a:t>
            </a:r>
            <a:r>
              <a:rPr lang="en-US" dirty="0" smtClean="0"/>
              <a:t>.</a:t>
            </a:r>
          </a:p>
          <a:p>
            <a:r>
              <a:rPr lang="en-US" dirty="0" smtClean="0"/>
              <a:t>Each record is a group of related fields.</a:t>
            </a:r>
          </a:p>
          <a:p>
            <a:r>
              <a:rPr lang="en-US" dirty="0" smtClean="0"/>
              <a:t>Every table must include a </a:t>
            </a:r>
            <a:r>
              <a:rPr lang="en-US" b="1" i="1" dirty="0" smtClean="0"/>
              <a:t>primary key</a:t>
            </a:r>
            <a:r>
              <a:rPr lang="en-US" dirty="0" smtClean="0"/>
              <a:t> field, which is a field that uniquely identifies each record in a table.</a:t>
            </a:r>
          </a:p>
          <a:p>
            <a:r>
              <a:rPr lang="en-US" dirty="0" smtClean="0"/>
              <a:t>One purpose of the primary key is to prevent duplicate entries.</a:t>
            </a:r>
          </a:p>
          <a:p>
            <a:r>
              <a:rPr lang="en-US" dirty="0" smtClean="0"/>
              <a:t>Database software that works with related tables, such as Microsoft Access, is called relational database software.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25</a:t>
            </a:fld>
            <a:endParaRPr lang="en-US" dirty="0"/>
          </a:p>
        </p:txBody>
      </p:sp>
    </p:spTree>
    <p:extLst>
      <p:ext uri="{BB962C8B-B14F-4D97-AF65-F5344CB8AC3E}">
        <p14:creationId xmlns="" xmlns:p14="http://schemas.microsoft.com/office/powerpoint/2010/main" val="1229465366"/>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26</a:t>
            </a:fld>
            <a:endParaRPr lang="en-US" dirty="0"/>
          </a:p>
        </p:txBody>
      </p:sp>
      <p:pic>
        <p:nvPicPr>
          <p:cNvPr id="8194" name="Picture 2"/>
          <p:cNvPicPr>
            <a:picLocks noChangeAspect="1" noChangeArrowheads="1"/>
          </p:cNvPicPr>
          <p:nvPr/>
        </p:nvPicPr>
        <p:blipFill>
          <a:blip r:embed="rId3"/>
          <a:stretch>
            <a:fillRect/>
          </a:stretch>
        </p:blipFill>
        <p:spPr bwMode="auto">
          <a:xfrm>
            <a:off x="1905000" y="3041383"/>
            <a:ext cx="5791200" cy="3147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838200" y="2362200"/>
            <a:ext cx="7693025" cy="6096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Database Software (continued)</a:t>
            </a:r>
          </a:p>
        </p:txBody>
      </p:sp>
      <p:pic>
        <p:nvPicPr>
          <p:cNvPr id="6" name="Picture 5" descr="fig 8-11.JPG"/>
          <p:cNvPicPr>
            <a:picLocks noChangeAspect="1"/>
          </p:cNvPicPr>
          <p:nvPr/>
        </p:nvPicPr>
        <p:blipFill>
          <a:blip r:embed="rId4"/>
          <a:stretch>
            <a:fillRect/>
          </a:stretch>
        </p:blipFill>
        <p:spPr>
          <a:xfrm>
            <a:off x="6705600" y="2971800"/>
            <a:ext cx="990600" cy="276225"/>
          </a:xfrm>
          <a:prstGeom prst="rect">
            <a:avLst/>
          </a:prstGeom>
        </p:spPr>
      </p:pic>
    </p:spTree>
    <p:extLst>
      <p:ext uri="{BB962C8B-B14F-4D97-AF65-F5344CB8AC3E}">
        <p14:creationId xmlns="" xmlns:p14="http://schemas.microsoft.com/office/powerpoint/2010/main" val="537596334"/>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a:bodyPr>
          <a:lstStyle/>
          <a:p>
            <a:pPr lvl="0"/>
            <a:r>
              <a:rPr lang="en-US" b="1" dirty="0" smtClean="0"/>
              <a:t>Database Software (continued)</a:t>
            </a:r>
          </a:p>
          <a:p>
            <a:pPr lvl="1"/>
            <a:r>
              <a:rPr lang="en-US" b="1" dirty="0" smtClean="0"/>
              <a:t>Data-Entry Features</a:t>
            </a:r>
          </a:p>
          <a:p>
            <a:pPr lvl="2"/>
            <a:r>
              <a:rPr lang="en-US" dirty="0" smtClean="0"/>
              <a:t>When you enter records into a table, you can use a table datasheet, which is similar to a spreadsheet, or you can design and use a form.</a:t>
            </a:r>
          </a:p>
          <a:p>
            <a:pPr lvl="1"/>
            <a:r>
              <a:rPr lang="en-US" b="1" dirty="0" smtClean="0"/>
              <a:t>Data-Retrieval Features</a:t>
            </a:r>
          </a:p>
          <a:p>
            <a:pPr lvl="2"/>
            <a:r>
              <a:rPr lang="en-US" dirty="0"/>
              <a:t>To extract meaningful data from a database, you can create a </a:t>
            </a:r>
            <a:r>
              <a:rPr lang="en-US" b="1" i="1" dirty="0"/>
              <a:t>query</a:t>
            </a:r>
            <a:r>
              <a:rPr lang="en-US" dirty="0"/>
              <a:t>, which is a request for specific data that meets set criteria</a:t>
            </a:r>
            <a:r>
              <a:rPr lang="en-US" dirty="0" smtClean="0"/>
              <a:t>.</a:t>
            </a:r>
          </a:p>
          <a:p>
            <a:pPr lvl="1"/>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27</a:t>
            </a:fld>
            <a:endParaRPr lang="en-US" dirty="0"/>
          </a:p>
        </p:txBody>
      </p:sp>
    </p:spTree>
    <p:extLst>
      <p:ext uri="{BB962C8B-B14F-4D97-AF65-F5344CB8AC3E}">
        <p14:creationId xmlns="" xmlns:p14="http://schemas.microsoft.com/office/powerpoint/2010/main" val="278914353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Text Placeholder 2"/>
          <p:cNvSpPr>
            <a:spLocks noGrp="1"/>
          </p:cNvSpPr>
          <p:nvPr>
            <p:ph type="body" idx="1"/>
          </p:nvPr>
        </p:nvSpPr>
        <p:spPr>
          <a:xfrm>
            <a:off x="838200" y="3048000"/>
            <a:ext cx="4040188" cy="639762"/>
          </a:xfrm>
        </p:spPr>
        <p:txBody>
          <a:bodyPr/>
          <a:lstStyle/>
          <a:p>
            <a:r>
              <a:rPr lang="en-US" sz="2200" dirty="0" smtClean="0"/>
              <a:t>Spreadsheets</a:t>
            </a:r>
            <a:endParaRPr lang="en-US" sz="2200" dirty="0"/>
          </a:p>
        </p:txBody>
      </p:sp>
      <p:sp>
        <p:nvSpPr>
          <p:cNvPr id="4" name="Content Placeholder 3"/>
          <p:cNvSpPr>
            <a:spLocks noGrp="1"/>
          </p:cNvSpPr>
          <p:nvPr>
            <p:ph sz="half" idx="2"/>
          </p:nvPr>
        </p:nvSpPr>
        <p:spPr>
          <a:xfrm>
            <a:off x="1219200" y="3657600"/>
            <a:ext cx="3352800" cy="2590799"/>
          </a:xfrm>
        </p:spPr>
        <p:txBody>
          <a:bodyPr>
            <a:normAutofit fontScale="70000" lnSpcReduction="20000"/>
          </a:bodyPr>
          <a:lstStyle/>
          <a:p>
            <a:r>
              <a:rPr lang="en-US" dirty="0" smtClean="0"/>
              <a:t>Are best </a:t>
            </a:r>
            <a:r>
              <a:rPr lang="en-US" dirty="0"/>
              <a:t>for using numerical </a:t>
            </a:r>
            <a:r>
              <a:rPr lang="en-US" dirty="0" smtClean="0"/>
              <a:t>data to </a:t>
            </a:r>
            <a:r>
              <a:rPr lang="en-US" dirty="0"/>
              <a:t>make calculations or a quick </a:t>
            </a:r>
            <a:r>
              <a:rPr lang="en-US" dirty="0" smtClean="0"/>
              <a:t>analysis</a:t>
            </a:r>
            <a:endParaRPr lang="en-US" dirty="0"/>
          </a:p>
          <a:p>
            <a:r>
              <a:rPr lang="en-US" dirty="0" smtClean="0"/>
              <a:t>Enable users to enter data and see results quickly</a:t>
            </a:r>
          </a:p>
          <a:p>
            <a:r>
              <a:rPr lang="en-US" dirty="0" smtClean="0"/>
              <a:t>Are easier to learn</a:t>
            </a:r>
          </a:p>
          <a:p>
            <a:r>
              <a:rPr lang="en-US" dirty="0" smtClean="0"/>
              <a:t>Have more formatting features than databases</a:t>
            </a:r>
          </a:p>
          <a:p>
            <a:r>
              <a:rPr lang="en-US" dirty="0" smtClean="0"/>
              <a:t>Have more sophisticated mathematical functions</a:t>
            </a:r>
          </a:p>
        </p:txBody>
      </p:sp>
      <p:sp>
        <p:nvSpPr>
          <p:cNvPr id="5" name="Text Placeholder 4"/>
          <p:cNvSpPr>
            <a:spLocks noGrp="1"/>
          </p:cNvSpPr>
          <p:nvPr>
            <p:ph type="body" sz="quarter" idx="3"/>
          </p:nvPr>
        </p:nvSpPr>
        <p:spPr>
          <a:xfrm>
            <a:off x="4724400" y="3124200"/>
            <a:ext cx="4041775" cy="639762"/>
          </a:xfrm>
        </p:spPr>
        <p:txBody>
          <a:bodyPr/>
          <a:lstStyle/>
          <a:p>
            <a:r>
              <a:rPr lang="en-US" sz="2200" dirty="0" smtClean="0"/>
              <a:t>Databases</a:t>
            </a:r>
            <a:endParaRPr lang="en-US" sz="2200" dirty="0"/>
          </a:p>
        </p:txBody>
      </p:sp>
      <p:sp>
        <p:nvSpPr>
          <p:cNvPr id="6" name="Content Placeholder 5"/>
          <p:cNvSpPr>
            <a:spLocks noGrp="1"/>
          </p:cNvSpPr>
          <p:nvPr>
            <p:ph sz="quarter" idx="4"/>
          </p:nvPr>
        </p:nvSpPr>
        <p:spPr>
          <a:xfrm>
            <a:off x="4645025" y="3733800"/>
            <a:ext cx="3279775" cy="2514599"/>
          </a:xfrm>
        </p:spPr>
        <p:txBody>
          <a:bodyPr>
            <a:normAutofit fontScale="92500" lnSpcReduction="20000"/>
          </a:bodyPr>
          <a:lstStyle/>
          <a:p>
            <a:r>
              <a:rPr lang="en-US" sz="1900" dirty="0" smtClean="0"/>
              <a:t>Are best for long-term data storage and manipulating data efficiently</a:t>
            </a:r>
          </a:p>
          <a:p>
            <a:r>
              <a:rPr lang="en-US" sz="1900" dirty="0" smtClean="0"/>
              <a:t>Offer advantages such as entering data once instead of twice when relating tables</a:t>
            </a:r>
          </a:p>
          <a:p>
            <a:r>
              <a:rPr lang="en-US" sz="1900" dirty="0" smtClean="0"/>
              <a:t>Automatically update forms, reports, and queries when data is updated</a:t>
            </a:r>
          </a:p>
        </p:txBody>
      </p:sp>
      <p:sp>
        <p:nvSpPr>
          <p:cNvPr id="7" name="Slide Number Placeholder 6"/>
          <p:cNvSpPr>
            <a:spLocks noGrp="1"/>
          </p:cNvSpPr>
          <p:nvPr>
            <p:ph type="sldNum" sz="quarter" idx="10"/>
          </p:nvPr>
        </p:nvSpPr>
        <p:spPr/>
        <p:txBody>
          <a:bodyPr/>
          <a:lstStyle/>
          <a:p>
            <a:pPr>
              <a:defRPr/>
            </a:pPr>
            <a:fld id="{6064A39B-88AB-469C-AA07-4AEC0FE29A26}" type="slidenum">
              <a:rPr lang="en-US" smtClean="0"/>
              <a:pPr>
                <a:defRPr/>
              </a:pPr>
              <a:t>28</a:t>
            </a:fld>
            <a:endParaRPr lang="en-US" dirty="0"/>
          </a:p>
        </p:txBody>
      </p:sp>
      <p:sp>
        <p:nvSpPr>
          <p:cNvPr id="10" name="Content Placeholder 2"/>
          <p:cNvSpPr txBox="1">
            <a:spLocks/>
          </p:cNvSpPr>
          <p:nvPr/>
        </p:nvSpPr>
        <p:spPr>
          <a:xfrm>
            <a:off x="838200" y="2362200"/>
            <a:ext cx="7693025" cy="990600"/>
          </a:xfrm>
          <a:prstGeom prst="rect">
            <a:avLst/>
          </a:prstGeom>
        </p:spPr>
        <p:txBody>
          <a:bodyPr>
            <a:normAutofit/>
          </a:bodyPr>
          <a:lstStyle/>
          <a:p>
            <a:pPr marL="342900" lvl="0" indent="-342900" eaLnBrk="0" hangingPunct="0">
              <a:spcBef>
                <a:spcPct val="20000"/>
              </a:spcBef>
              <a:buClr>
                <a:srgbClr val="003366"/>
              </a:buClr>
              <a:buSzPct val="75000"/>
              <a:buFont typeface="Wingdings" pitchFamily="2" charset="2"/>
              <a:buChar char="l"/>
            </a:pPr>
            <a:r>
              <a:rPr lang="en-US" sz="2800" b="1" kern="0" dirty="0" smtClean="0">
                <a:solidFill>
                  <a:srgbClr val="003366"/>
                </a:solidFill>
                <a:latin typeface="Arial"/>
              </a:rPr>
              <a:t>Database Software (continued)</a:t>
            </a:r>
          </a:p>
          <a:p>
            <a:pPr marL="742950" lvl="1" indent="-285750" eaLnBrk="0" hangingPunct="0">
              <a:spcBef>
                <a:spcPct val="20000"/>
              </a:spcBef>
              <a:buClr>
                <a:srgbClr val="003366"/>
              </a:buClr>
              <a:buSzPct val="75000"/>
              <a:buFontTx/>
              <a:buChar char="–"/>
            </a:pPr>
            <a:r>
              <a:rPr lang="en-US" sz="2400" b="1" dirty="0" smtClean="0"/>
              <a:t>Comparing Spreadsheets and Databases</a:t>
            </a:r>
            <a:endParaRPr lang="en-US" sz="2400" b="1" kern="0" dirty="0" smtClean="0">
              <a:solidFill>
                <a:srgbClr val="003366"/>
              </a:solidFill>
              <a:latin typeface="Arial"/>
            </a:endParaRPr>
          </a:p>
        </p:txBody>
      </p:sp>
    </p:spTree>
    <p:extLst>
      <p:ext uri="{BB962C8B-B14F-4D97-AF65-F5344CB8AC3E}">
        <p14:creationId xmlns="" xmlns:p14="http://schemas.microsoft.com/office/powerpoint/2010/main" val="225742057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0" y="2362201"/>
            <a:ext cx="7693025" cy="1676400"/>
          </a:xfrm>
        </p:spPr>
        <p:txBody>
          <a:bodyPr>
            <a:normAutofit lnSpcReduction="10000"/>
          </a:bodyPr>
          <a:lstStyle/>
          <a:p>
            <a:pPr lvl="0">
              <a:buClr>
                <a:srgbClr val="003366"/>
              </a:buClr>
            </a:pPr>
            <a:r>
              <a:rPr lang="en-US" b="1" dirty="0" smtClean="0">
                <a:solidFill>
                  <a:srgbClr val="003366"/>
                </a:solidFill>
              </a:rPr>
              <a:t>Database Software (continued)</a:t>
            </a:r>
          </a:p>
          <a:p>
            <a:pPr lvl="1">
              <a:buClr>
                <a:srgbClr val="003366"/>
              </a:buClr>
            </a:pPr>
            <a:r>
              <a:rPr lang="en-US" b="1" dirty="0" smtClean="0"/>
              <a:t>Comparing Spreadsheets and Databases (continued)</a:t>
            </a:r>
            <a:endParaRPr lang="en-US" b="1" dirty="0" smtClean="0">
              <a:solidFill>
                <a:srgbClr val="003366"/>
              </a:solidFill>
            </a:endParaRPr>
          </a:p>
          <a:p>
            <a:pPr lvl="2"/>
            <a:r>
              <a:rPr lang="en-US" dirty="0" smtClean="0"/>
              <a:t>Example: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pic>
        <p:nvPicPr>
          <p:cNvPr id="10242" name="Picture 2"/>
          <p:cNvPicPr>
            <a:picLocks noChangeAspect="1" noChangeArrowheads="1"/>
          </p:cNvPicPr>
          <p:nvPr/>
        </p:nvPicPr>
        <p:blipFill>
          <a:blip r:embed="rId3"/>
          <a:stretch>
            <a:fillRect/>
          </a:stretch>
        </p:blipFill>
        <p:spPr bwMode="auto">
          <a:xfrm>
            <a:off x="2209800" y="3886200"/>
            <a:ext cx="6019800" cy="792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stretch>
            <a:fillRect/>
          </a:stretch>
        </p:blipFill>
        <p:spPr bwMode="auto">
          <a:xfrm>
            <a:off x="2667000" y="4876800"/>
            <a:ext cx="5638800" cy="1289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descr="fig 8-13.JPG"/>
          <p:cNvPicPr>
            <a:picLocks noChangeAspect="1"/>
          </p:cNvPicPr>
          <p:nvPr/>
        </p:nvPicPr>
        <p:blipFill>
          <a:blip r:embed="rId5"/>
          <a:stretch>
            <a:fillRect/>
          </a:stretch>
        </p:blipFill>
        <p:spPr>
          <a:xfrm>
            <a:off x="7239000" y="3581400"/>
            <a:ext cx="1028700" cy="238125"/>
          </a:xfrm>
          <a:prstGeom prst="rect">
            <a:avLst/>
          </a:prstGeom>
        </p:spPr>
      </p:pic>
      <p:pic>
        <p:nvPicPr>
          <p:cNvPr id="8" name="Picture 7" descr="fig 8-14.JPG"/>
          <p:cNvPicPr>
            <a:picLocks noChangeAspect="1"/>
          </p:cNvPicPr>
          <p:nvPr/>
        </p:nvPicPr>
        <p:blipFill>
          <a:blip r:embed="rId6"/>
          <a:stretch>
            <a:fillRect/>
          </a:stretch>
        </p:blipFill>
        <p:spPr>
          <a:xfrm>
            <a:off x="7620000" y="4953000"/>
            <a:ext cx="1057275" cy="342900"/>
          </a:xfrm>
          <a:prstGeom prst="rect">
            <a:avLst/>
          </a:prstGeom>
        </p:spPr>
      </p:pic>
    </p:spTree>
    <p:extLst>
      <p:ext uri="{BB962C8B-B14F-4D97-AF65-F5344CB8AC3E}">
        <p14:creationId xmlns="" xmlns:p14="http://schemas.microsoft.com/office/powerpoint/2010/main" val="238008182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3" name="Content Placeholder 2"/>
          <p:cNvSpPr>
            <a:spLocks noGrp="1"/>
          </p:cNvSpPr>
          <p:nvPr>
            <p:ph sz="half" idx="1"/>
          </p:nvPr>
        </p:nvSpPr>
        <p:spPr/>
        <p:txBody>
          <a:bodyPr/>
          <a:lstStyle/>
          <a:p>
            <a:r>
              <a:rPr lang="en-US" dirty="0" smtClean="0"/>
              <a:t>database</a:t>
            </a:r>
            <a:endParaRPr lang="en-US" dirty="0"/>
          </a:p>
          <a:p>
            <a:r>
              <a:rPr lang="en-US" dirty="0"/>
              <a:t>field</a:t>
            </a:r>
          </a:p>
          <a:p>
            <a:r>
              <a:rPr lang="en-US" dirty="0"/>
              <a:t>formula</a:t>
            </a:r>
          </a:p>
          <a:p>
            <a:r>
              <a:rPr lang="en-US" dirty="0"/>
              <a:t>frame</a:t>
            </a:r>
          </a:p>
          <a:p>
            <a:r>
              <a:rPr lang="en-US" dirty="0" smtClean="0"/>
              <a:t>function</a:t>
            </a:r>
          </a:p>
          <a:p>
            <a:r>
              <a:rPr lang="en-US" dirty="0" smtClean="0"/>
              <a:t>layout</a:t>
            </a:r>
          </a:p>
          <a:p>
            <a:endParaRPr lang="en-US" dirty="0"/>
          </a:p>
        </p:txBody>
      </p:sp>
      <p:sp>
        <p:nvSpPr>
          <p:cNvPr id="23557" name="Rectangle 3"/>
          <p:cNvSpPr>
            <a:spLocks noGrp="1" noChangeArrowheads="1"/>
          </p:cNvSpPr>
          <p:nvPr>
            <p:ph sz="half" idx="2"/>
          </p:nvPr>
        </p:nvSpPr>
        <p:spPr/>
        <p:txBody>
          <a:bodyPr/>
          <a:lstStyle/>
          <a:p>
            <a:r>
              <a:rPr lang="en-US" dirty="0"/>
              <a:t>algorithm</a:t>
            </a:r>
          </a:p>
          <a:p>
            <a:r>
              <a:rPr lang="en-US" dirty="0"/>
              <a:t>bad sector</a:t>
            </a:r>
          </a:p>
          <a:p>
            <a:r>
              <a:rPr lang="en-US" dirty="0"/>
              <a:t>bot</a:t>
            </a:r>
          </a:p>
          <a:p>
            <a:r>
              <a:rPr lang="en-US" dirty="0"/>
              <a:t>clip</a:t>
            </a:r>
          </a:p>
          <a:p>
            <a:r>
              <a:rPr lang="en-US" dirty="0"/>
              <a:t>cluster</a:t>
            </a:r>
          </a:p>
          <a:p>
            <a:r>
              <a:rPr lang="en-US" dirty="0"/>
              <a:t>computer-aided design (CAD</a:t>
            </a:r>
            <a:r>
              <a:rPr lang="en-US" dirty="0" smtClean="0"/>
              <a:t>) software </a:t>
            </a: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3</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3</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lstStyle/>
          <a:p>
            <a:r>
              <a:rPr lang="en-US" b="1" dirty="0" smtClean="0"/>
              <a:t>Entertainment Software</a:t>
            </a:r>
          </a:p>
          <a:p>
            <a:r>
              <a:rPr lang="en-US" dirty="0" smtClean="0"/>
              <a:t>Entertainment software includes applications that let you download and listen to music or the radio, watch movies and television shows, and play games.</a:t>
            </a:r>
          </a:p>
          <a:p>
            <a:r>
              <a:rPr lang="en-US" dirty="0" smtClean="0"/>
              <a:t>Some applications provide access to more than one type of digital media; others concentrate on a single type of media.</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30</a:t>
            </a:fld>
            <a:endParaRPr lang="en-US" dirty="0"/>
          </a:p>
        </p:txBody>
      </p:sp>
    </p:spTree>
    <p:extLst>
      <p:ext uri="{BB962C8B-B14F-4D97-AF65-F5344CB8AC3E}">
        <p14:creationId xmlns="" xmlns:p14="http://schemas.microsoft.com/office/powerpoint/2010/main" val="417059439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Entertainment Software (continued)</a:t>
            </a:r>
          </a:p>
          <a:p>
            <a:pPr lvl="1"/>
            <a:r>
              <a:rPr lang="en-US" b="1" dirty="0" smtClean="0"/>
              <a:t>Music and Video Applications</a:t>
            </a:r>
          </a:p>
          <a:p>
            <a:pPr lvl="2"/>
            <a:r>
              <a:rPr lang="en-US" dirty="0" smtClean="0"/>
              <a:t>Music applications, such as Windows Media Player and iTunes, are used to build a collection of digital music and arrange it into lists of songs called </a:t>
            </a:r>
            <a:r>
              <a:rPr lang="en-US" b="1" i="1" dirty="0" smtClean="0"/>
              <a:t>playlists</a:t>
            </a:r>
            <a:r>
              <a:rPr lang="en-US" dirty="0" smtClean="0"/>
              <a:t>.</a:t>
            </a:r>
          </a:p>
          <a:p>
            <a:pPr lvl="2"/>
            <a:r>
              <a:rPr lang="en-US" dirty="0" smtClean="0"/>
              <a:t>Video player software such as QuickTime, RealPlayer, and the VLC media player can be used to play videos in a variety of file formats, organize videos into playlists, and set preferences.</a:t>
            </a:r>
          </a:p>
          <a:p>
            <a:pPr lvl="2"/>
            <a:r>
              <a:rPr lang="en-US" dirty="0"/>
              <a:t>Radio applications such as Pandora, Spotify, and iHeartRadio work like online radio stations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31</a:t>
            </a:fld>
            <a:endParaRPr lang="en-US" dirty="0"/>
          </a:p>
        </p:txBody>
      </p:sp>
    </p:spTree>
    <p:extLst>
      <p:ext uri="{BB962C8B-B14F-4D97-AF65-F5344CB8AC3E}">
        <p14:creationId xmlns="" xmlns:p14="http://schemas.microsoft.com/office/powerpoint/2010/main" val="4192779148"/>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Entertainment Software (continued)</a:t>
            </a:r>
          </a:p>
          <a:p>
            <a:pPr lvl="1"/>
            <a:r>
              <a:rPr lang="en-US" b="1" dirty="0" smtClean="0"/>
              <a:t>Game Software</a:t>
            </a:r>
          </a:p>
          <a:p>
            <a:pPr lvl="2"/>
            <a:r>
              <a:rPr lang="en-US" dirty="0" smtClean="0"/>
              <a:t>Some game applications are electronic versions of physical games, such as Solitaire or Scrabble. They are called casual games because they require little time commitment to learn and play.</a:t>
            </a:r>
          </a:p>
          <a:p>
            <a:pPr lvl="2"/>
            <a:r>
              <a:rPr lang="en-US" dirty="0" smtClean="0"/>
              <a:t>Other games are more involved, requiring users to devote time to learn the intricacies of the rules and options to complete a game. These types of games are referred to as long-play games.</a:t>
            </a:r>
          </a:p>
          <a:p>
            <a:pPr lvl="2"/>
            <a:r>
              <a:rPr lang="en-US" dirty="0"/>
              <a:t>Genres of long-play games change frequently as technology changes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32</a:t>
            </a:fld>
            <a:endParaRPr lang="en-US" dirty="0"/>
          </a:p>
        </p:txBody>
      </p:sp>
    </p:spTree>
    <p:extLst>
      <p:ext uri="{BB962C8B-B14F-4D97-AF65-F5344CB8AC3E}">
        <p14:creationId xmlns="" xmlns:p14="http://schemas.microsoft.com/office/powerpoint/2010/main" val="2881364306"/>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Media-Editing Software</a:t>
            </a:r>
          </a:p>
          <a:p>
            <a:r>
              <a:rPr lang="en-US" dirty="0" smtClean="0"/>
              <a:t>You often need to edit music, video, and image files to suit your purposes.</a:t>
            </a:r>
          </a:p>
          <a:p>
            <a:r>
              <a:rPr lang="en-US" dirty="0" smtClean="0"/>
              <a:t>You could use a video camera to record yourself making sushi, select a music file to play at the beginning of the video, and take photos of the finished product to display at the end of the video.</a:t>
            </a:r>
          </a:p>
          <a:p>
            <a:r>
              <a:rPr lang="en-US" dirty="0" smtClean="0"/>
              <a:t>To fine-tune each component, you use graphics software, music-editing software, and video-editing software.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33</a:t>
            </a:fld>
            <a:endParaRPr lang="en-US" dirty="0"/>
          </a:p>
        </p:txBody>
      </p:sp>
    </p:spTree>
    <p:extLst>
      <p:ext uri="{BB962C8B-B14F-4D97-AF65-F5344CB8AC3E}">
        <p14:creationId xmlns="" xmlns:p14="http://schemas.microsoft.com/office/powerpoint/2010/main" val="26963668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a:bodyPr>
          <a:lstStyle/>
          <a:p>
            <a:r>
              <a:rPr lang="en-US" b="1" dirty="0" smtClean="0"/>
              <a:t>Media-Editing Software (continued)</a:t>
            </a:r>
          </a:p>
          <a:p>
            <a:pPr lvl="1"/>
            <a:r>
              <a:rPr lang="en-US" b="1" dirty="0" smtClean="0"/>
              <a:t>Graphics Software</a:t>
            </a:r>
          </a:p>
          <a:p>
            <a:pPr lvl="2"/>
            <a:r>
              <a:rPr lang="en-US" dirty="0" smtClean="0"/>
              <a:t>The three major types of graphics software are paint, photo-editing, and drawing software.</a:t>
            </a:r>
          </a:p>
          <a:p>
            <a:pPr lvl="2"/>
            <a:r>
              <a:rPr lang="en-US" dirty="0" smtClean="0"/>
              <a:t>Microsoft Paint provides tools for painting the screen, </a:t>
            </a:r>
            <a:r>
              <a:rPr lang="en-US" dirty="0"/>
              <a:t>w</a:t>
            </a:r>
            <a:r>
              <a:rPr lang="en-US" dirty="0" smtClean="0"/>
              <a:t>hich involves manipulating pixels by filling them with color.</a:t>
            </a:r>
          </a:p>
          <a:p>
            <a:pPr lvl="2"/>
            <a:r>
              <a:rPr lang="en-US" dirty="0" smtClean="0"/>
              <a:t>You can use paint software to create a graphic on a Web page or any other object displayed on a computer screen.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34</a:t>
            </a:fld>
            <a:endParaRPr lang="en-US" dirty="0"/>
          </a:p>
        </p:txBody>
      </p:sp>
    </p:spTree>
    <p:extLst>
      <p:ext uri="{BB962C8B-B14F-4D97-AF65-F5344CB8AC3E}">
        <p14:creationId xmlns="" xmlns:p14="http://schemas.microsoft.com/office/powerpoint/2010/main" val="607919763"/>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4724400" y="2630901"/>
            <a:ext cx="3962400" cy="21085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1" y="2362200"/>
            <a:ext cx="4190999" cy="3886200"/>
          </a:xfrm>
        </p:spPr>
        <p:txBody>
          <a:bodyPr>
            <a:normAutofit lnSpcReduction="10000"/>
          </a:bodyPr>
          <a:lstStyle/>
          <a:p>
            <a:r>
              <a:rPr lang="en-US" b="1" dirty="0" smtClean="0"/>
              <a:t>Media-Editing Software (continued)</a:t>
            </a:r>
          </a:p>
          <a:p>
            <a:pPr lvl="1"/>
            <a:r>
              <a:rPr lang="en-US" b="1" dirty="0" smtClean="0"/>
              <a:t>Graphics Software (continued)</a:t>
            </a:r>
          </a:p>
          <a:p>
            <a:pPr lvl="2"/>
            <a:r>
              <a:rPr lang="en-US" dirty="0" smtClean="0"/>
              <a:t>Basic photo-editing software includes features for improving digital photos by adjusting brightness and contrast, and cropping out parts of the photo.</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35</a:t>
            </a:fld>
            <a:endParaRPr lang="en-US" dirty="0"/>
          </a:p>
        </p:txBody>
      </p:sp>
      <p:pic>
        <p:nvPicPr>
          <p:cNvPr id="6" name="Picture 5" descr="fig 8-15.JPG"/>
          <p:cNvPicPr>
            <a:picLocks noChangeAspect="1"/>
          </p:cNvPicPr>
          <p:nvPr/>
        </p:nvPicPr>
        <p:blipFill>
          <a:blip r:embed="rId4"/>
          <a:stretch>
            <a:fillRect/>
          </a:stretch>
        </p:blipFill>
        <p:spPr>
          <a:xfrm>
            <a:off x="7696200" y="4724400"/>
            <a:ext cx="990600" cy="276225"/>
          </a:xfrm>
          <a:prstGeom prst="rect">
            <a:avLst/>
          </a:prstGeom>
        </p:spPr>
      </p:pic>
    </p:spTree>
    <p:extLst>
      <p:ext uri="{BB962C8B-B14F-4D97-AF65-F5344CB8AC3E}">
        <p14:creationId xmlns="" xmlns:p14="http://schemas.microsoft.com/office/powerpoint/2010/main" val="1937505661"/>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0" y="2362200"/>
            <a:ext cx="7848600" cy="3886200"/>
          </a:xfrm>
        </p:spPr>
        <p:txBody>
          <a:bodyPr>
            <a:normAutofit/>
          </a:bodyPr>
          <a:lstStyle/>
          <a:p>
            <a:r>
              <a:rPr lang="en-US" b="1" dirty="0" smtClean="0"/>
              <a:t>Media-Editing Software (continued)</a:t>
            </a:r>
          </a:p>
          <a:p>
            <a:pPr lvl="1"/>
            <a:r>
              <a:rPr lang="en-US" b="1" dirty="0" smtClean="0"/>
              <a:t>Graphics Software (continued)</a:t>
            </a:r>
          </a:p>
          <a:p>
            <a:pPr lvl="2"/>
            <a:r>
              <a:rPr lang="en-US" dirty="0" smtClean="0"/>
              <a:t>Drawing software approaches a graphic as a set of geometric objects, including lines and closed shapes.</a:t>
            </a:r>
          </a:p>
          <a:p>
            <a:pPr lvl="2"/>
            <a:r>
              <a:rPr lang="en-US" dirty="0" smtClean="0"/>
              <a:t>3-D graphics software uses mathematics to represent 3-D objects, and allows users to rotate and view them from many angles.</a:t>
            </a:r>
          </a:p>
          <a:p>
            <a:pPr lvl="2"/>
            <a:r>
              <a:rPr lang="en-US" b="1" i="1" dirty="0" smtClean="0"/>
              <a:t>Computer aided design (CAD) software</a:t>
            </a:r>
            <a:r>
              <a:rPr lang="en-US" i="1" dirty="0" smtClean="0"/>
              <a:t> </a:t>
            </a:r>
            <a:r>
              <a:rPr lang="en-US" dirty="0" smtClean="0"/>
              <a:t>is used by professional designers to create models of products, buildings, and other objects; engineering and technical drawings; and blueprints for architectural projects.</a:t>
            </a:r>
            <a:endParaRPr lang="en-US" b="1"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36</a:t>
            </a:fld>
            <a:endParaRPr lang="en-US" dirty="0"/>
          </a:p>
        </p:txBody>
      </p:sp>
    </p:spTree>
    <p:extLst>
      <p:ext uri="{BB962C8B-B14F-4D97-AF65-F5344CB8AC3E}">
        <p14:creationId xmlns="" xmlns:p14="http://schemas.microsoft.com/office/powerpoint/2010/main" val="3441235311"/>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0" y="2362200"/>
            <a:ext cx="7848600" cy="3962400"/>
          </a:xfrm>
        </p:spPr>
        <p:txBody>
          <a:bodyPr>
            <a:normAutofit/>
          </a:bodyPr>
          <a:lstStyle/>
          <a:p>
            <a:r>
              <a:rPr lang="en-US" b="1" dirty="0" smtClean="0"/>
              <a:t>Media-Editing Software (continued)</a:t>
            </a:r>
          </a:p>
          <a:p>
            <a:pPr lvl="1"/>
            <a:r>
              <a:rPr lang="en-US" b="1" dirty="0" smtClean="0"/>
              <a:t>Music-Editing Software</a:t>
            </a:r>
          </a:p>
          <a:p>
            <a:pPr lvl="2"/>
            <a:r>
              <a:rPr lang="en-US" dirty="0" smtClean="0"/>
              <a:t>Music-editing software such as Apple GarageBand, Music Maker Jam, and Finale are designed for people who want to record and edit their own music.</a:t>
            </a:r>
          </a:p>
          <a:p>
            <a:pPr lvl="2"/>
            <a:r>
              <a:rPr lang="en-US" dirty="0" smtClean="0"/>
              <a:t>These applications can be used to compose and record songs; change the volume, speed, and sound quality of recordings; add sound effects; and mix voices and instruments.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37</a:t>
            </a:fld>
            <a:endParaRPr lang="en-US" dirty="0"/>
          </a:p>
        </p:txBody>
      </p:sp>
    </p:spTree>
    <p:extLst>
      <p:ext uri="{BB962C8B-B14F-4D97-AF65-F5344CB8AC3E}">
        <p14:creationId xmlns="" xmlns:p14="http://schemas.microsoft.com/office/powerpoint/2010/main" val="1468387916"/>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0" y="2362200"/>
            <a:ext cx="8001000" cy="3886200"/>
          </a:xfrm>
        </p:spPr>
        <p:txBody>
          <a:bodyPr/>
          <a:lstStyle/>
          <a:p>
            <a:r>
              <a:rPr lang="en-US" b="1" dirty="0" smtClean="0"/>
              <a:t>Media-Editing Software (continued)</a:t>
            </a:r>
          </a:p>
          <a:p>
            <a:pPr lvl="1"/>
            <a:r>
              <a:rPr lang="en-US" b="1" dirty="0" smtClean="0"/>
              <a:t>Video-Editing Software</a:t>
            </a:r>
          </a:p>
          <a:p>
            <a:pPr lvl="2"/>
            <a:r>
              <a:rPr lang="en-US" dirty="0" smtClean="0"/>
              <a:t>When you use video-editing software such as Windows Movie Maker, Apple iMovie, or Camtasia Studio, you work with video segments called </a:t>
            </a:r>
            <a:r>
              <a:rPr lang="en-US" b="1" i="1" dirty="0" smtClean="0"/>
              <a:t>clips</a:t>
            </a:r>
            <a:r>
              <a:rPr lang="en-US" dirty="0" smtClean="0"/>
              <a:t>.</a:t>
            </a:r>
          </a:p>
          <a:p>
            <a:pPr lvl="2"/>
            <a:r>
              <a:rPr lang="en-US" dirty="0" smtClean="0"/>
              <a:t>You arrange clips in sequence on a timeline or storyboard, add transitions between clips, insert titles, and zoom in and out to direct the viewer’s attention.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38</a:t>
            </a:fld>
            <a:endParaRPr lang="en-US" dirty="0"/>
          </a:p>
        </p:txBody>
      </p:sp>
    </p:spTree>
    <p:extLst>
      <p:ext uri="{BB962C8B-B14F-4D97-AF65-F5344CB8AC3E}">
        <p14:creationId xmlns="" xmlns:p14="http://schemas.microsoft.com/office/powerpoint/2010/main" val="3992202118"/>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a:xfrm>
            <a:off x="838200" y="2362201"/>
            <a:ext cx="7693025" cy="838199"/>
          </a:xfrm>
        </p:spPr>
        <p:txBody>
          <a:bodyPr>
            <a:normAutofit fontScale="92500" lnSpcReduction="10000"/>
          </a:bodyPr>
          <a:lstStyle/>
          <a:p>
            <a:r>
              <a:rPr lang="en-US" b="1" dirty="0" smtClean="0"/>
              <a:t>Media-Editing Software (continued)</a:t>
            </a:r>
          </a:p>
          <a:p>
            <a:pPr lvl="1"/>
            <a:r>
              <a:rPr lang="en-US" b="1" dirty="0" smtClean="0"/>
              <a:t>Video-Editing Software (continued)</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39</a:t>
            </a:fld>
            <a:endParaRPr lang="en-US" dirty="0"/>
          </a:p>
        </p:txBody>
      </p:sp>
      <p:pic>
        <p:nvPicPr>
          <p:cNvPr id="2050" name="Picture 2"/>
          <p:cNvPicPr>
            <a:picLocks noChangeAspect="1" noChangeArrowheads="1"/>
          </p:cNvPicPr>
          <p:nvPr/>
        </p:nvPicPr>
        <p:blipFill>
          <a:blip r:embed="rId3"/>
          <a:stretch>
            <a:fillRect/>
          </a:stretch>
        </p:blipFill>
        <p:spPr bwMode="auto">
          <a:xfrm>
            <a:off x="1740173" y="3314026"/>
            <a:ext cx="6260827" cy="2896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8-16.JPG"/>
          <p:cNvPicPr>
            <a:picLocks noChangeAspect="1"/>
          </p:cNvPicPr>
          <p:nvPr/>
        </p:nvPicPr>
        <p:blipFill>
          <a:blip r:embed="rId4"/>
          <a:stretch>
            <a:fillRect/>
          </a:stretch>
        </p:blipFill>
        <p:spPr>
          <a:xfrm>
            <a:off x="7086600" y="3276600"/>
            <a:ext cx="990600" cy="266700"/>
          </a:xfrm>
          <a:prstGeom prst="rect">
            <a:avLst/>
          </a:prstGeom>
        </p:spPr>
      </p:pic>
    </p:spTree>
    <p:extLst>
      <p:ext uri="{BB962C8B-B14F-4D97-AF65-F5344CB8AC3E}">
        <p14:creationId xmlns="" xmlns:p14="http://schemas.microsoft.com/office/powerpoint/2010/main" val="1099999802"/>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 (continued)</a:t>
            </a:r>
          </a:p>
        </p:txBody>
      </p:sp>
      <p:sp>
        <p:nvSpPr>
          <p:cNvPr id="3" name="Content Placeholder 2"/>
          <p:cNvSpPr>
            <a:spLocks noGrp="1"/>
          </p:cNvSpPr>
          <p:nvPr>
            <p:ph sz="half" idx="1"/>
          </p:nvPr>
        </p:nvSpPr>
        <p:spPr/>
        <p:txBody>
          <a:bodyPr/>
          <a:lstStyle/>
          <a:p>
            <a:r>
              <a:rPr lang="en-US" dirty="0"/>
              <a:t>record</a:t>
            </a:r>
          </a:p>
          <a:p>
            <a:r>
              <a:rPr lang="en-US" dirty="0"/>
              <a:t>sector</a:t>
            </a:r>
          </a:p>
          <a:p>
            <a:r>
              <a:rPr lang="en-US" dirty="0"/>
              <a:t>software suite</a:t>
            </a:r>
          </a:p>
          <a:p>
            <a:r>
              <a:rPr lang="en-US" dirty="0"/>
              <a:t>spyware</a:t>
            </a:r>
          </a:p>
          <a:p>
            <a:r>
              <a:rPr lang="en-US" dirty="0"/>
              <a:t>virus</a:t>
            </a:r>
          </a:p>
          <a:p>
            <a:r>
              <a:rPr lang="en-US" dirty="0"/>
              <a:t>what-if analysis</a:t>
            </a:r>
          </a:p>
        </p:txBody>
      </p:sp>
      <p:sp>
        <p:nvSpPr>
          <p:cNvPr id="23557" name="Rectangle 3"/>
          <p:cNvSpPr>
            <a:spLocks noGrp="1" noChangeArrowheads="1"/>
          </p:cNvSpPr>
          <p:nvPr>
            <p:ph sz="half" idx="2"/>
          </p:nvPr>
        </p:nvSpPr>
        <p:spPr/>
        <p:txBody>
          <a:bodyPr/>
          <a:lstStyle/>
          <a:p>
            <a:r>
              <a:rPr lang="en-US" dirty="0" smtClean="0"/>
              <a:t>lossless compression</a:t>
            </a:r>
          </a:p>
          <a:p>
            <a:r>
              <a:rPr lang="en-US" dirty="0" smtClean="0"/>
              <a:t>lossy </a:t>
            </a:r>
            <a:r>
              <a:rPr lang="en-US" dirty="0"/>
              <a:t>compression</a:t>
            </a:r>
          </a:p>
          <a:p>
            <a:r>
              <a:rPr lang="en-US" dirty="0"/>
              <a:t>lost cluster</a:t>
            </a:r>
          </a:p>
          <a:p>
            <a:r>
              <a:rPr lang="en-US" dirty="0"/>
              <a:t>primary key</a:t>
            </a:r>
          </a:p>
          <a:p>
            <a:r>
              <a:rPr lang="en-US" dirty="0"/>
              <a:t>query</a:t>
            </a:r>
          </a:p>
          <a:p>
            <a:pPr marL="0" indent="0">
              <a:lnSpc>
                <a:spcPct val="90000"/>
              </a:lnSpc>
              <a:buNone/>
            </a:pPr>
            <a:endParaRPr lang="en-US" dirty="0" smtClean="0"/>
          </a:p>
          <a:p>
            <a:pPr>
              <a:lnSpc>
                <a:spcPct val="90000"/>
              </a:lnSpc>
            </a:pP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extLst>
      <p:ext uri="{BB962C8B-B14F-4D97-AF65-F5344CB8AC3E}">
        <p14:creationId xmlns="" xmlns:p14="http://schemas.microsoft.com/office/powerpoint/2010/main" val="194703531"/>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a:t>
            </a:r>
            <a:endParaRPr lang="en-US" dirty="0"/>
          </a:p>
        </p:txBody>
      </p:sp>
      <p:sp>
        <p:nvSpPr>
          <p:cNvPr id="3" name="Content Placeholder 2"/>
          <p:cNvSpPr>
            <a:spLocks noGrp="1"/>
          </p:cNvSpPr>
          <p:nvPr>
            <p:ph idx="1"/>
          </p:nvPr>
        </p:nvSpPr>
        <p:spPr>
          <a:xfrm>
            <a:off x="838200" y="2362200"/>
            <a:ext cx="8305800" cy="3962400"/>
          </a:xfrm>
        </p:spPr>
        <p:txBody>
          <a:bodyPr>
            <a:normAutofit fontScale="92500" lnSpcReduction="20000"/>
          </a:bodyPr>
          <a:lstStyle/>
          <a:p>
            <a:r>
              <a:rPr lang="en-US" dirty="0" smtClean="0"/>
              <a:t>Utility programs are tools you use to maintain your data files, software, and hardware.</a:t>
            </a:r>
          </a:p>
          <a:p>
            <a:r>
              <a:rPr lang="en-US" b="1" i="1" dirty="0" smtClean="0"/>
              <a:t>File utilities </a:t>
            </a:r>
            <a:r>
              <a:rPr lang="en-US" dirty="0" smtClean="0"/>
              <a:t>include software that helps you manage files, convert files from one format to another, and thoroughly delete files.</a:t>
            </a:r>
          </a:p>
          <a:p>
            <a:r>
              <a:rPr lang="en-US" b="1" i="1" dirty="0" smtClean="0"/>
              <a:t>Disk management utilities</a:t>
            </a:r>
            <a:r>
              <a:rPr lang="en-US" dirty="0" smtClean="0"/>
              <a:t> help the operating system store files efficiently on a disk, and remove unnecessary files.</a:t>
            </a:r>
          </a:p>
          <a:p>
            <a:r>
              <a:rPr lang="en-US" b="1" i="1" dirty="0" smtClean="0"/>
              <a:t>Software utilities </a:t>
            </a:r>
            <a:r>
              <a:rPr lang="en-US" dirty="0" smtClean="0"/>
              <a:t>include software updating tools, virus and other malware scanners, and system monitors.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40</a:t>
            </a:fld>
            <a:endParaRPr lang="en-US" dirty="0"/>
          </a:p>
        </p:txBody>
      </p:sp>
    </p:spTree>
    <p:extLst>
      <p:ext uri="{BB962C8B-B14F-4D97-AF65-F5344CB8AC3E}">
        <p14:creationId xmlns="" xmlns:p14="http://schemas.microsoft.com/office/powerpoint/2010/main" val="1251175223"/>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File Compression Software</a:t>
            </a:r>
          </a:p>
          <a:p>
            <a:r>
              <a:rPr lang="en-US" dirty="0" smtClean="0"/>
              <a:t>File compression software reduces the size of a file by removing redundant data.</a:t>
            </a:r>
          </a:p>
          <a:p>
            <a:r>
              <a:rPr lang="en-US" dirty="0" smtClean="0"/>
              <a:t>You compress files before attaching them to an e-mail so they can be transferred more quickly.</a:t>
            </a:r>
          </a:p>
          <a:p>
            <a:r>
              <a:rPr lang="en-US" dirty="0" smtClean="0"/>
              <a:t>When you receive a compressed file, you use the file compression software to expand the file to its original size.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41</a:t>
            </a:fld>
            <a:endParaRPr lang="en-US" dirty="0"/>
          </a:p>
        </p:txBody>
      </p:sp>
    </p:spTree>
    <p:extLst>
      <p:ext uri="{BB962C8B-B14F-4D97-AF65-F5344CB8AC3E}">
        <p14:creationId xmlns="" xmlns:p14="http://schemas.microsoft.com/office/powerpoint/2010/main" val="2338370306"/>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a:xfrm>
            <a:off x="838200" y="2362200"/>
            <a:ext cx="8077200" cy="3886200"/>
          </a:xfrm>
        </p:spPr>
        <p:txBody>
          <a:bodyPr>
            <a:normAutofit fontScale="85000" lnSpcReduction="10000"/>
          </a:bodyPr>
          <a:lstStyle/>
          <a:p>
            <a:r>
              <a:rPr lang="en-US" b="1" dirty="0" smtClean="0"/>
              <a:t>File Compression Software (continued)</a:t>
            </a:r>
          </a:p>
          <a:p>
            <a:r>
              <a:rPr lang="en-US" dirty="0" smtClean="0"/>
              <a:t>File compression software determines which redundant data to remove according to sophisticated </a:t>
            </a:r>
            <a:r>
              <a:rPr lang="en-US" b="1" i="1" dirty="0" smtClean="0"/>
              <a:t>algorithms</a:t>
            </a:r>
            <a:r>
              <a:rPr lang="en-US" dirty="0" smtClean="0"/>
              <a:t>, which are sets of rules a program follows in calculations or other problem-solving steps.</a:t>
            </a:r>
          </a:p>
          <a:p>
            <a:r>
              <a:rPr lang="en-US" dirty="0" smtClean="0"/>
              <a:t>The algorithm for compressing a text file identifies patterns in the text and substitutes the text for a code.</a:t>
            </a:r>
          </a:p>
          <a:p>
            <a:r>
              <a:rPr lang="en-US" dirty="0"/>
              <a:t>This type of compression is called </a:t>
            </a:r>
            <a:r>
              <a:rPr lang="en-US" b="1" i="1" dirty="0"/>
              <a:t>lossless compression </a:t>
            </a:r>
            <a:r>
              <a:rPr lang="en-US" dirty="0"/>
              <a:t>because the original file is reconstructed without losing any data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42</a:t>
            </a:fld>
            <a:endParaRPr lang="en-US" dirty="0"/>
          </a:p>
        </p:txBody>
      </p:sp>
    </p:spTree>
    <p:extLst>
      <p:ext uri="{BB962C8B-B14F-4D97-AF65-F5344CB8AC3E}">
        <p14:creationId xmlns="" xmlns:p14="http://schemas.microsoft.com/office/powerpoint/2010/main" val="279403043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File Compression Software (continued)</a:t>
            </a:r>
          </a:p>
          <a:p>
            <a:r>
              <a:rPr lang="en-US" dirty="0" smtClean="0"/>
              <a:t>Files </a:t>
            </a:r>
            <a:r>
              <a:rPr lang="en-US" dirty="0"/>
              <a:t>containing </a:t>
            </a:r>
            <a:r>
              <a:rPr lang="en-US" dirty="0" smtClean="0"/>
              <a:t>graphics </a:t>
            </a:r>
            <a:r>
              <a:rPr lang="en-US" dirty="0"/>
              <a:t>or music do not include much redundant data.</a:t>
            </a:r>
          </a:p>
          <a:p>
            <a:r>
              <a:rPr lang="en-US" dirty="0" smtClean="0"/>
              <a:t>For graphics or music, compression </a:t>
            </a:r>
            <a:r>
              <a:rPr lang="en-US" dirty="0"/>
              <a:t>software uses a </a:t>
            </a:r>
            <a:r>
              <a:rPr lang="en-US" b="1" i="1" dirty="0"/>
              <a:t>lossy compression</a:t>
            </a:r>
            <a:r>
              <a:rPr lang="en-US" dirty="0"/>
              <a:t> method, which removes data identified as unnecessary</a:t>
            </a:r>
            <a:r>
              <a:rPr lang="en-US" dirty="0" smtClean="0"/>
              <a:t>.</a:t>
            </a:r>
          </a:p>
          <a:p>
            <a:r>
              <a:rPr lang="en-US" dirty="0" smtClean="0"/>
              <a:t>For example, the multiple shades of a background color might be reduced from thousands of variations to only a hundred variations.</a:t>
            </a:r>
          </a:p>
          <a:p>
            <a:r>
              <a:rPr lang="en-US" dirty="0" smtClean="0"/>
              <a:t>When the file is restored, you are unlikely to notice the difference in shades.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43</a:t>
            </a:fld>
            <a:endParaRPr lang="en-US" dirty="0"/>
          </a:p>
        </p:txBody>
      </p:sp>
    </p:spTree>
    <p:extLst>
      <p:ext uri="{BB962C8B-B14F-4D97-AF65-F5344CB8AC3E}">
        <p14:creationId xmlns="" xmlns:p14="http://schemas.microsoft.com/office/powerpoint/2010/main" val="97925148"/>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a:bodyPr>
          <a:lstStyle/>
          <a:p>
            <a:r>
              <a:rPr lang="en-US" b="1" dirty="0" smtClean="0"/>
              <a:t>Disk Management Software</a:t>
            </a:r>
          </a:p>
          <a:p>
            <a:r>
              <a:rPr lang="en-US" dirty="0" smtClean="0"/>
              <a:t>Disk management software is used to maintain your hard disk by keeping it free of problems that could prevent you from accessing your data.</a:t>
            </a:r>
          </a:p>
          <a:p>
            <a:r>
              <a:rPr lang="en-US" dirty="0" smtClean="0"/>
              <a:t>Three types of disk management utilities should be used regularly: a disk cleaner, a disk scanner, and a defragmenter.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44</a:t>
            </a:fld>
            <a:endParaRPr lang="en-US" dirty="0"/>
          </a:p>
        </p:txBody>
      </p:sp>
    </p:spTree>
    <p:extLst>
      <p:ext uri="{BB962C8B-B14F-4D97-AF65-F5344CB8AC3E}">
        <p14:creationId xmlns="" xmlns:p14="http://schemas.microsoft.com/office/powerpoint/2010/main" val="2157272373"/>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a:xfrm>
            <a:off x="838200" y="2362200"/>
            <a:ext cx="3581399" cy="3886199"/>
          </a:xfrm>
        </p:spPr>
        <p:txBody>
          <a:bodyPr>
            <a:normAutofit fontScale="85000" lnSpcReduction="10000"/>
          </a:bodyPr>
          <a:lstStyle/>
          <a:p>
            <a:r>
              <a:rPr lang="en-US" b="1" dirty="0" smtClean="0"/>
              <a:t>Disk Management Software (continued)</a:t>
            </a:r>
          </a:p>
          <a:p>
            <a:r>
              <a:rPr lang="en-US" dirty="0" smtClean="0"/>
              <a:t>A </a:t>
            </a:r>
            <a:r>
              <a:rPr lang="en-US" b="1" i="1" dirty="0" smtClean="0"/>
              <a:t>disk cleaner</a:t>
            </a:r>
            <a:r>
              <a:rPr lang="en-US" dirty="0" smtClean="0"/>
              <a:t> identifies files you can safely delete to free up disk space.</a:t>
            </a:r>
          </a:p>
          <a:p>
            <a:r>
              <a:rPr lang="en-US" dirty="0" smtClean="0"/>
              <a:t>A </a:t>
            </a:r>
            <a:r>
              <a:rPr lang="en-US" b="1" i="1" dirty="0" smtClean="0"/>
              <a:t>disk scanner</a:t>
            </a:r>
            <a:r>
              <a:rPr lang="en-US" dirty="0" smtClean="0"/>
              <a:t> scans for disk errors, such as parts of corrupted files, and then repairs them.</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45</a:t>
            </a:fld>
            <a:endParaRPr lang="en-US" dirty="0"/>
          </a:p>
        </p:txBody>
      </p:sp>
      <p:pic>
        <p:nvPicPr>
          <p:cNvPr id="3074" name="Picture 2"/>
          <p:cNvPicPr>
            <a:picLocks noChangeAspect="1" noChangeArrowheads="1"/>
          </p:cNvPicPr>
          <p:nvPr/>
        </p:nvPicPr>
        <p:blipFill>
          <a:blip r:embed="rId3"/>
          <a:stretch>
            <a:fillRect/>
          </a:stretch>
        </p:blipFill>
        <p:spPr bwMode="auto">
          <a:xfrm>
            <a:off x="4573334" y="2590800"/>
            <a:ext cx="3955887" cy="312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8-18.JPG"/>
          <p:cNvPicPr>
            <a:picLocks noChangeAspect="1"/>
          </p:cNvPicPr>
          <p:nvPr/>
        </p:nvPicPr>
        <p:blipFill>
          <a:blip r:embed="rId4"/>
          <a:stretch>
            <a:fillRect/>
          </a:stretch>
        </p:blipFill>
        <p:spPr>
          <a:xfrm>
            <a:off x="5410200" y="5791200"/>
            <a:ext cx="962025" cy="200025"/>
          </a:xfrm>
          <a:prstGeom prst="rect">
            <a:avLst/>
          </a:prstGeom>
        </p:spPr>
      </p:pic>
    </p:spTree>
    <p:extLst>
      <p:ext uri="{BB962C8B-B14F-4D97-AF65-F5344CB8AC3E}">
        <p14:creationId xmlns="" xmlns:p14="http://schemas.microsoft.com/office/powerpoint/2010/main" val="2203633112"/>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a:xfrm>
            <a:off x="838201" y="2362200"/>
            <a:ext cx="3505200" cy="3886200"/>
          </a:xfrm>
        </p:spPr>
        <p:txBody>
          <a:bodyPr>
            <a:normAutofit fontScale="85000" lnSpcReduction="10000"/>
          </a:bodyPr>
          <a:lstStyle/>
          <a:p>
            <a:r>
              <a:rPr lang="en-US" b="1" dirty="0" smtClean="0"/>
              <a:t>Disk Management Software (continued)</a:t>
            </a:r>
          </a:p>
          <a:p>
            <a:r>
              <a:rPr lang="en-US" dirty="0" smtClean="0"/>
              <a:t>A </a:t>
            </a:r>
            <a:r>
              <a:rPr lang="en-US" b="1" i="1" dirty="0" smtClean="0"/>
              <a:t>defragmenter</a:t>
            </a:r>
            <a:r>
              <a:rPr lang="en-US" dirty="0" smtClean="0"/>
              <a:t> optimizes the way files are stored on the disk by rearranging the clusters on a disk so they are adjacent instead of fragmented.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46</a:t>
            </a:fld>
            <a:endParaRPr lang="en-US" dirty="0"/>
          </a:p>
        </p:txBody>
      </p:sp>
      <p:pic>
        <p:nvPicPr>
          <p:cNvPr id="4098" name="Picture 2"/>
          <p:cNvPicPr>
            <a:picLocks noChangeAspect="1" noChangeArrowheads="1"/>
          </p:cNvPicPr>
          <p:nvPr/>
        </p:nvPicPr>
        <p:blipFill>
          <a:blip r:embed="rId3"/>
          <a:stretch>
            <a:fillRect/>
          </a:stretch>
        </p:blipFill>
        <p:spPr bwMode="auto">
          <a:xfrm>
            <a:off x="4403982" y="2624570"/>
            <a:ext cx="4118691" cy="30566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8-20.JPG"/>
          <p:cNvPicPr>
            <a:picLocks noChangeAspect="1"/>
          </p:cNvPicPr>
          <p:nvPr/>
        </p:nvPicPr>
        <p:blipFill>
          <a:blip r:embed="rId4"/>
          <a:stretch>
            <a:fillRect/>
          </a:stretch>
        </p:blipFill>
        <p:spPr>
          <a:xfrm>
            <a:off x="4724400" y="5791200"/>
            <a:ext cx="952500" cy="219075"/>
          </a:xfrm>
          <a:prstGeom prst="rect">
            <a:avLst/>
          </a:prstGeom>
        </p:spPr>
      </p:pic>
    </p:spTree>
    <p:extLst>
      <p:ext uri="{BB962C8B-B14F-4D97-AF65-F5344CB8AC3E}">
        <p14:creationId xmlns="" xmlns:p14="http://schemas.microsoft.com/office/powerpoint/2010/main" val="1968983285"/>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Malware and Antivirus Software</a:t>
            </a:r>
          </a:p>
          <a:p>
            <a:r>
              <a:rPr lang="en-US" baseline="0" dirty="0" smtClean="0"/>
              <a:t>When you connect to the Internet,</a:t>
            </a:r>
            <a:r>
              <a:rPr lang="en-US" dirty="0" smtClean="0"/>
              <a:t> your computer is vulnerable to harm from people who might attempt to access confidential information or damage your files.</a:t>
            </a:r>
          </a:p>
          <a:p>
            <a:r>
              <a:rPr lang="en-US" b="1" i="1" baseline="0" dirty="0" smtClean="0"/>
              <a:t>Malware</a:t>
            </a:r>
            <a:r>
              <a:rPr lang="en-US" baseline="0" dirty="0" smtClean="0"/>
              <a:t>, short for malicious</a:t>
            </a:r>
            <a:r>
              <a:rPr lang="en-US" dirty="0" smtClean="0"/>
              <a:t> software, includes computer viruses, worms, Trojans, bots, and spyware.</a:t>
            </a:r>
          </a:p>
          <a:p>
            <a:r>
              <a:rPr lang="en-US" b="1" i="1" dirty="0" smtClean="0"/>
              <a:t>Viruses</a:t>
            </a:r>
            <a:r>
              <a:rPr lang="en-US" dirty="0" smtClean="0"/>
              <a:t> copy themselves and trigger computer code that can infect your computer and damage your files and system settings.</a:t>
            </a:r>
            <a:endParaRPr lang="en-US" baseline="0"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47</a:t>
            </a:fld>
            <a:endParaRPr lang="en-US" dirty="0"/>
          </a:p>
        </p:txBody>
      </p:sp>
    </p:spTree>
    <p:extLst>
      <p:ext uri="{BB962C8B-B14F-4D97-AF65-F5344CB8AC3E}">
        <p14:creationId xmlns="" xmlns:p14="http://schemas.microsoft.com/office/powerpoint/2010/main" val="4191532076"/>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Malware and Antivirus Software (continued)</a:t>
            </a:r>
          </a:p>
          <a:p>
            <a:r>
              <a:rPr lang="en-US" baseline="0" dirty="0" smtClean="0"/>
              <a:t>Viruses are often transmitted through e-mail</a:t>
            </a:r>
            <a:r>
              <a:rPr lang="en-US" dirty="0" smtClean="0"/>
              <a:t> attachments or downloaded files, and spread when you open the infected attachment or file.</a:t>
            </a:r>
          </a:p>
          <a:p>
            <a:r>
              <a:rPr lang="en-US" baseline="0" dirty="0" smtClean="0"/>
              <a:t>A </a:t>
            </a:r>
            <a:r>
              <a:rPr lang="en-US" b="1" i="1" baseline="0" dirty="0" smtClean="0"/>
              <a:t>worm</a:t>
            </a:r>
            <a:r>
              <a:rPr lang="en-US" baseline="0" dirty="0" smtClean="0"/>
              <a:t> is harmful computer code that spreads without your interaction.</a:t>
            </a:r>
          </a:p>
          <a:p>
            <a:r>
              <a:rPr lang="en-US" dirty="0" smtClean="0"/>
              <a:t>A worm slips from one network connection to another, replicating itself on computers.</a:t>
            </a:r>
          </a:p>
          <a:p>
            <a:r>
              <a:rPr lang="en-US" baseline="0" dirty="0" smtClean="0"/>
              <a:t>A </a:t>
            </a:r>
            <a:r>
              <a:rPr lang="en-US" b="1" i="1" baseline="0" dirty="0" smtClean="0"/>
              <a:t>Trojan</a:t>
            </a:r>
            <a:r>
              <a:rPr lang="en-US" baseline="0" dirty="0" smtClean="0"/>
              <a:t> is malware that hides inside</a:t>
            </a:r>
            <a:r>
              <a:rPr lang="en-US" dirty="0" smtClean="0"/>
              <a:t> another program, such as a downloaded browser toolbar.</a:t>
            </a:r>
            <a:endParaRPr lang="en-US" baseline="0"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48</a:t>
            </a:fld>
            <a:endParaRPr lang="en-US" dirty="0"/>
          </a:p>
        </p:txBody>
      </p:sp>
    </p:spTree>
    <p:extLst>
      <p:ext uri="{BB962C8B-B14F-4D97-AF65-F5344CB8AC3E}">
        <p14:creationId xmlns="" xmlns:p14="http://schemas.microsoft.com/office/powerpoint/2010/main" val="3212543544"/>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Malware and Antivirus Software (continued)</a:t>
            </a:r>
          </a:p>
          <a:p>
            <a:r>
              <a:rPr lang="en-US" baseline="0" dirty="0" smtClean="0"/>
              <a:t>When the toolbar is installed, the Trojan infects the operating system, allowing a hacker to access your computer.</a:t>
            </a:r>
          </a:p>
          <a:p>
            <a:r>
              <a:rPr lang="en-US" dirty="0" smtClean="0"/>
              <a:t>Attackers who access your system through a Trojan might install a </a:t>
            </a:r>
            <a:r>
              <a:rPr lang="en-US" b="1" i="1" dirty="0" smtClean="0"/>
              <a:t>bot</a:t>
            </a:r>
            <a:r>
              <a:rPr lang="en-US" dirty="0" smtClean="0"/>
              <a:t>, short for robot, which is a program that runs repetitive tasks.</a:t>
            </a:r>
          </a:p>
          <a:p>
            <a:r>
              <a:rPr lang="en-US" baseline="0" dirty="0" smtClean="0"/>
              <a:t>Bots</a:t>
            </a:r>
            <a:r>
              <a:rPr lang="en-US" dirty="0" smtClean="0"/>
              <a:t> can control your computer to perform illegal activities such as sending massive amounts of spam (electronic junk mail).</a:t>
            </a:r>
            <a:endParaRPr lang="en-US" baseline="0"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49</a:t>
            </a:fld>
            <a:endParaRPr lang="en-US" dirty="0"/>
          </a:p>
        </p:txBody>
      </p:sp>
    </p:spTree>
    <p:extLst>
      <p:ext uri="{BB962C8B-B14F-4D97-AF65-F5344CB8AC3E}">
        <p14:creationId xmlns="" xmlns:p14="http://schemas.microsoft.com/office/powerpoint/2010/main" val="3472760142"/>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a:t>
            </a:r>
            <a:endParaRPr lang="en-US" dirty="0"/>
          </a:p>
        </p:txBody>
      </p:sp>
      <p:sp>
        <p:nvSpPr>
          <p:cNvPr id="3" name="Content Placeholder 2"/>
          <p:cNvSpPr>
            <a:spLocks noGrp="1"/>
          </p:cNvSpPr>
          <p:nvPr>
            <p:ph idx="1"/>
          </p:nvPr>
        </p:nvSpPr>
        <p:spPr/>
        <p:txBody>
          <a:bodyPr>
            <a:normAutofit/>
          </a:bodyPr>
          <a:lstStyle/>
          <a:p>
            <a:r>
              <a:rPr lang="en-US" dirty="0" smtClean="0"/>
              <a:t>Productivity applications include word processing, spreadsheet, database, desktop publishing, and presentation software.</a:t>
            </a:r>
          </a:p>
          <a:p>
            <a:r>
              <a:rPr lang="en-US" dirty="0" smtClean="0"/>
              <a:t>Entertainment software is designed for viewing or playing music, videos, and photos.</a:t>
            </a:r>
          </a:p>
          <a:p>
            <a:r>
              <a:rPr lang="en-US" dirty="0" smtClean="0"/>
              <a:t>Media-editing software is designed for creating and modifying graphics, animations, video, music, and other media.</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a:t>
            </a:fld>
            <a:endParaRPr lang="en-US" dirty="0"/>
          </a:p>
        </p:txBody>
      </p:sp>
    </p:spTree>
    <p:extLst>
      <p:ext uri="{BB962C8B-B14F-4D97-AF65-F5344CB8AC3E}">
        <p14:creationId xmlns="" xmlns:p14="http://schemas.microsoft.com/office/powerpoint/2010/main" val="3980200373"/>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Malware and Antivirus Software (continued)</a:t>
            </a:r>
          </a:p>
          <a:p>
            <a:r>
              <a:rPr lang="en-US" b="1" i="1" baseline="0" dirty="0" smtClean="0"/>
              <a:t>Spyware</a:t>
            </a:r>
            <a:r>
              <a:rPr lang="en-US" baseline="0" dirty="0" smtClean="0"/>
              <a:t> can install itself</a:t>
            </a:r>
            <a:r>
              <a:rPr lang="en-US" dirty="0" smtClean="0"/>
              <a:t> or run on your computer without your consent or control.</a:t>
            </a:r>
          </a:p>
          <a:p>
            <a:r>
              <a:rPr lang="en-US" dirty="0" smtClean="0"/>
              <a:t>Spyware monitors your computing actions to collect information about your browsing habits to pass along to advertisers. </a:t>
            </a:r>
          </a:p>
          <a:p>
            <a:r>
              <a:rPr lang="en-US" baseline="0" dirty="0" smtClean="0"/>
              <a:t>A</a:t>
            </a:r>
            <a:r>
              <a:rPr lang="en-US" dirty="0" smtClean="0"/>
              <a:t> special type of spyware called adware changes your browser settings to open pop-up ads, which are windows that appear while you are viewing a Web page and advertise a product or service.</a:t>
            </a:r>
            <a:endParaRPr lang="en-US" baseline="0"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50</a:t>
            </a:fld>
            <a:endParaRPr lang="en-US" dirty="0"/>
          </a:p>
        </p:txBody>
      </p:sp>
    </p:spTree>
    <p:extLst>
      <p:ext uri="{BB962C8B-B14F-4D97-AF65-F5344CB8AC3E}">
        <p14:creationId xmlns="" xmlns:p14="http://schemas.microsoft.com/office/powerpoint/2010/main" val="1816717657"/>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Malware and Antivirus Software (continued)</a:t>
            </a:r>
          </a:p>
          <a:p>
            <a:r>
              <a:rPr lang="en-US" dirty="0" smtClean="0"/>
              <a:t>Common symptoms of malware are when your computer runs much slower than normal, messages appear unexpectedly, programs start or close on their own, and the operating system shuts down suddenly.</a:t>
            </a:r>
          </a:p>
          <a:p>
            <a:r>
              <a:rPr lang="en-US" baseline="0" dirty="0" smtClean="0"/>
              <a:t>To</a:t>
            </a:r>
            <a:r>
              <a:rPr lang="en-US" dirty="0" smtClean="0"/>
              <a:t> defend against malware, you install and run antivirus software on your computer and keep it up to date.</a:t>
            </a:r>
            <a:endParaRPr lang="en-US" baseline="0" dirty="0" smtClean="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51</a:t>
            </a:fld>
            <a:endParaRPr lang="en-US" dirty="0"/>
          </a:p>
        </p:txBody>
      </p:sp>
    </p:spTree>
    <p:extLst>
      <p:ext uri="{BB962C8B-B14F-4D97-AF65-F5344CB8AC3E}">
        <p14:creationId xmlns="" xmlns:p14="http://schemas.microsoft.com/office/powerpoint/2010/main" val="1699212131"/>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Software Tools (continued)</a:t>
            </a:r>
            <a:endParaRPr lang="en-US" dirty="0"/>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52</a:t>
            </a:fld>
            <a:endParaRPr lang="en-US" dirty="0"/>
          </a:p>
        </p:txBody>
      </p:sp>
      <p:pic>
        <p:nvPicPr>
          <p:cNvPr id="2050" name="Picture 2"/>
          <p:cNvPicPr>
            <a:picLocks noChangeAspect="1" noChangeArrowheads="1"/>
          </p:cNvPicPr>
          <p:nvPr/>
        </p:nvPicPr>
        <p:blipFill>
          <a:blip r:embed="rId3"/>
          <a:stretch>
            <a:fillRect/>
          </a:stretch>
        </p:blipFill>
        <p:spPr bwMode="auto">
          <a:xfrm>
            <a:off x="1981200" y="2864260"/>
            <a:ext cx="5715000" cy="34545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838200" y="2362200"/>
            <a:ext cx="7693025" cy="762000"/>
          </a:xfrm>
          <a:prstGeom prst="rect">
            <a:avLst/>
          </a:prstGeom>
        </p:spPr>
        <p:txBody>
          <a:bodyPr>
            <a:normAutofit fontScale="92500"/>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Malware and Antivirus Software (continued)</a:t>
            </a:r>
          </a:p>
        </p:txBody>
      </p:sp>
      <p:pic>
        <p:nvPicPr>
          <p:cNvPr id="6" name="Picture 5" descr="table 8-1.JPG"/>
          <p:cNvPicPr>
            <a:picLocks noChangeAspect="1"/>
          </p:cNvPicPr>
          <p:nvPr/>
        </p:nvPicPr>
        <p:blipFill>
          <a:blip r:embed="rId4"/>
          <a:stretch>
            <a:fillRect/>
          </a:stretch>
        </p:blipFill>
        <p:spPr>
          <a:xfrm>
            <a:off x="1143000" y="2895600"/>
            <a:ext cx="809625" cy="228600"/>
          </a:xfrm>
          <a:prstGeom prst="rect">
            <a:avLst/>
          </a:prstGeom>
        </p:spPr>
      </p:pic>
    </p:spTree>
    <p:extLst>
      <p:ext uri="{BB962C8B-B14F-4D97-AF65-F5344CB8AC3E}">
        <p14:creationId xmlns="" xmlns:p14="http://schemas.microsoft.com/office/powerpoint/2010/main" val="2403380346"/>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a:xfrm>
            <a:off x="838200" y="2362200"/>
            <a:ext cx="7848600" cy="3962400"/>
          </a:xfrm>
        </p:spPr>
        <p:txBody>
          <a:bodyPr>
            <a:normAutofit fontScale="92500" lnSpcReduction="10000"/>
          </a:bodyPr>
          <a:lstStyle/>
          <a:p>
            <a:pPr eaLnBrk="1" hangingPunct="1">
              <a:buFont typeface="Wingdings" pitchFamily="2" charset="2"/>
              <a:buNone/>
            </a:pPr>
            <a:r>
              <a:rPr lang="en-US" sz="3000" b="1" dirty="0" smtClean="0"/>
              <a:t>In this lesson, you learned:</a:t>
            </a:r>
          </a:p>
          <a:p>
            <a:pPr lvl="0"/>
            <a:r>
              <a:rPr lang="en-US" sz="2400" dirty="0"/>
              <a:t>You use productivity applications to perform work and other activities effectively. Productivity applications are often bundled together in a software suite</a:t>
            </a:r>
            <a:r>
              <a:rPr lang="en-US" sz="2400" dirty="0" smtClean="0"/>
              <a:t>.</a:t>
            </a:r>
          </a:p>
          <a:p>
            <a:pPr lvl="0"/>
            <a:r>
              <a:rPr lang="en-US" sz="2400" dirty="0" smtClean="0"/>
              <a:t>You use word-processing software to produce written documents such as reports, letters, memos, research papers, and flyers. Features in word-processing software help you reduce the number of errors in a document and improve the quality of your writing. They also provide formatting features so you can make documents look professional and appealing, and include collaboration features for working with other users.</a:t>
            </a:r>
            <a:endParaRPr lang="en-US" sz="24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53</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53</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53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a:xfrm>
            <a:off x="838200" y="2362200"/>
            <a:ext cx="7848600" cy="3962400"/>
          </a:xfrm>
        </p:spPr>
        <p:txBody>
          <a:bodyPr>
            <a:normAutofit fontScale="92500"/>
          </a:bodyPr>
          <a:lstStyle/>
          <a:p>
            <a:pPr lvl="0"/>
            <a:r>
              <a:rPr lang="en-US" sz="2400" dirty="0"/>
              <a:t>Desktop publishing software is similar to word-processing software because you use it to arrange text and graphics on a page. In addition, it includes tools for producing and printing typographic-quality </a:t>
            </a:r>
            <a:r>
              <a:rPr lang="en-US" sz="2400" dirty="0" smtClean="0"/>
              <a:t>documents, </a:t>
            </a:r>
            <a:r>
              <a:rPr lang="en-US" sz="2400" dirty="0"/>
              <a:t>and for sending files to a commercial printer.</a:t>
            </a:r>
          </a:p>
          <a:p>
            <a:pPr lvl="0"/>
            <a:r>
              <a:rPr lang="en-US" sz="2400" dirty="0"/>
              <a:t>You use presentation software to organize and present text, graphics, and other media as a slide show. Layouts in presentation software guide you to arrange text and graphics on a slide. Presentation software also includes features to engage the audience and clarify ideas during a slide show, such as slide transitions and animations.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54</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54</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54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a:xfrm>
            <a:off x="838200" y="2362200"/>
            <a:ext cx="7772400" cy="3962400"/>
          </a:xfrm>
        </p:spPr>
        <p:txBody>
          <a:bodyPr>
            <a:normAutofit fontScale="92500"/>
          </a:bodyPr>
          <a:lstStyle/>
          <a:p>
            <a:pPr lvl="0"/>
            <a:r>
              <a:rPr lang="en-US" sz="2400" dirty="0"/>
              <a:t>You use spreadsheet software to organize numeric data so that you can calculate, analyze, interpret, and present it. You insert a formula to display the results of a calculation. If you use cell references in a formula, recalculation is automatic when data changes. The ability to update automatically makes spreadsheets especially useful when you need to perform what-if analysis.</a:t>
            </a:r>
          </a:p>
          <a:p>
            <a:pPr lvl="0"/>
            <a:r>
              <a:rPr lang="en-US" sz="2400" dirty="0"/>
              <a:t>To help you visualize numeric data, spreadsheet software includes tools for creating charts (also called graphs). Charts show trends or relationships in data that you might not notice when examining columns or rows of numbers.</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55</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55</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55</a:t>
            </a:fld>
            <a:endParaRPr lang="en-US" sz="2600" b="1" dirty="0">
              <a:solidFill>
                <a:schemeClr val="bg1"/>
              </a:solidFill>
            </a:endParaRPr>
          </a:p>
        </p:txBody>
      </p:sp>
    </p:spTree>
    <p:extLst>
      <p:ext uri="{BB962C8B-B14F-4D97-AF65-F5344CB8AC3E}">
        <p14:creationId xmlns="" xmlns:p14="http://schemas.microsoft.com/office/powerpoint/2010/main" val="693544504"/>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dirty="0" smtClean="0"/>
              <a:t>Summary (continued)</a:t>
            </a:r>
          </a:p>
        </p:txBody>
      </p:sp>
      <p:sp>
        <p:nvSpPr>
          <p:cNvPr id="45060" name="Content Placeholder 2"/>
          <p:cNvSpPr>
            <a:spLocks noGrp="1"/>
          </p:cNvSpPr>
          <p:nvPr>
            <p:ph idx="1"/>
          </p:nvPr>
        </p:nvSpPr>
        <p:spPr>
          <a:xfrm>
            <a:off x="838200" y="2362200"/>
            <a:ext cx="7848600" cy="3962400"/>
          </a:xfrm>
        </p:spPr>
        <p:txBody>
          <a:bodyPr>
            <a:normAutofit/>
          </a:bodyPr>
          <a:lstStyle/>
          <a:p>
            <a:pPr lvl="0"/>
            <a:r>
              <a:rPr lang="en-US" sz="2400" dirty="0"/>
              <a:t>You use database software to enter, organize, update, retrieve, and produce reports on the electronic data in a database. All of the data in a database is stored in one or more tables, which are composed of rows and columns, similar to spreadsheets. Each column in the table represents a field and each row represents a record.</a:t>
            </a:r>
          </a:p>
        </p:txBody>
      </p:sp>
      <p:sp>
        <p:nvSpPr>
          <p:cNvPr id="45057" name="Rectangle 13"/>
          <p:cNvSpPr>
            <a:spLocks noGrp="1" noChangeArrowheads="1"/>
          </p:cNvSpPr>
          <p:nvPr>
            <p:ph type="sldNum" sz="quarter" idx="10"/>
          </p:nvPr>
        </p:nvSpPr>
        <p:spPr>
          <a:noFill/>
        </p:spPr>
        <p:txBody>
          <a:bodyPr/>
          <a:lstStyle/>
          <a:p>
            <a:fld id="{5D65943E-A313-43CE-B97C-2DCC8E77C072}" type="slidenum">
              <a:rPr lang="en-US" smtClean="0"/>
              <a:pPr/>
              <a:t>56</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E494067-E044-45D2-AD6C-3277395C5AD0}" type="slidenum">
              <a:rPr lang="en-US" sz="2600" b="1">
                <a:solidFill>
                  <a:schemeClr val="bg1"/>
                </a:solidFill>
              </a:rPr>
              <a:pPr/>
              <a:t>56</a:t>
            </a:fld>
            <a:endParaRPr lang="en-US" sz="2600" b="1" dirty="0">
              <a:solidFill>
                <a:schemeClr val="bg1"/>
              </a:solidFill>
            </a:endParaRP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9AD5518-8040-4AE4-A6C7-95509EB31F58}" type="slidenum">
              <a:rPr lang="en-US" sz="2600" b="1">
                <a:solidFill>
                  <a:schemeClr val="bg1"/>
                </a:solidFill>
              </a:rPr>
              <a:pPr/>
              <a:t>56</a:t>
            </a:fld>
            <a:endParaRPr lang="en-US" sz="2600" b="1" dirty="0">
              <a:solidFill>
                <a:schemeClr val="bg1"/>
              </a:solidFill>
            </a:endParaRPr>
          </a:p>
        </p:txBody>
      </p:sp>
    </p:spTree>
    <p:extLst>
      <p:ext uri="{BB962C8B-B14F-4D97-AF65-F5344CB8AC3E}">
        <p14:creationId xmlns="" xmlns:p14="http://schemas.microsoft.com/office/powerpoint/2010/main" val="1006117383"/>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772400" cy="3886200"/>
          </a:xfrm>
        </p:spPr>
        <p:txBody>
          <a:bodyPr>
            <a:normAutofit fontScale="85000" lnSpcReduction="20000"/>
          </a:bodyPr>
          <a:lstStyle/>
          <a:p>
            <a:pPr lvl="0"/>
            <a:r>
              <a:rPr lang="en-US" dirty="0"/>
              <a:t>A database file can contain objects including tables, forms, queries, and reports. You use a form to enter data into a table. You use a query to request specific information that meets set criteria from the database. A report provides data as a formatted printout or display</a:t>
            </a:r>
            <a:r>
              <a:rPr lang="en-US" dirty="0" smtClean="0"/>
              <a:t>. Both </a:t>
            </a:r>
            <a:r>
              <a:rPr lang="en-US" dirty="0"/>
              <a:t>spreadsheets and databases are designed for organizing, managing, and tracking data that is stored in columns and rows. If your focus is on using numerical data to make calculations or a quick analysis, create a spreadsheet. If your focus is on storing other types of data for the long term and manipulating it efficiently, create a database.</a:t>
            </a:r>
          </a:p>
          <a:p>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57</a:t>
            </a:fld>
            <a:endParaRPr lang="en-US" dirty="0"/>
          </a:p>
        </p:txBody>
      </p:sp>
    </p:spTree>
    <p:extLst>
      <p:ext uri="{BB962C8B-B14F-4D97-AF65-F5344CB8AC3E}">
        <p14:creationId xmlns="" xmlns:p14="http://schemas.microsoft.com/office/powerpoint/2010/main" val="542185774"/>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Entertainment software includes applications that let you download and listen to music or the radio, watch movies and television shows, and play games.</a:t>
            </a:r>
          </a:p>
          <a:p>
            <a:pPr lvl="0"/>
            <a:r>
              <a:rPr lang="en-US" dirty="0"/>
              <a:t>You use media-editing software to edit digital media such as photos and other pictures, music, and videos.</a:t>
            </a:r>
          </a:p>
          <a:p>
            <a:pPr lvl="0"/>
            <a:r>
              <a:rPr lang="en-US" dirty="0"/>
              <a:t>You use graphics software to create, edit, and print graphics, including pictures, drawings, photographs, clip art, icons, and other images. The three major types of graphics software are paint, photo-editing, and drawing software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58</a:t>
            </a:fld>
            <a:endParaRPr lang="en-US" dirty="0"/>
          </a:p>
        </p:txBody>
      </p:sp>
    </p:spTree>
    <p:extLst>
      <p:ext uri="{BB962C8B-B14F-4D97-AF65-F5344CB8AC3E}">
        <p14:creationId xmlns="" xmlns:p14="http://schemas.microsoft.com/office/powerpoint/2010/main" val="400572646"/>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600" dirty="0"/>
              <a:t>Music-editing applications are designed for people who want to record and edit their own music. Video-editing applications are designed for people who want to create and edit videos. You import and then organize video clips, music clips, and other media clips, and then publish them together in one video </a:t>
            </a:r>
            <a:r>
              <a:rPr lang="en-US" sz="2600" dirty="0" smtClean="0"/>
              <a:t>file.</a:t>
            </a:r>
            <a:endParaRPr lang="en-US" sz="26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59</a:t>
            </a:fld>
            <a:endParaRPr lang="en-US" dirty="0"/>
          </a:p>
        </p:txBody>
      </p:sp>
    </p:spTree>
    <p:extLst>
      <p:ext uri="{BB962C8B-B14F-4D97-AF65-F5344CB8AC3E}">
        <p14:creationId xmlns="" xmlns:p14="http://schemas.microsoft.com/office/powerpoint/2010/main" val="43504821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a:bodyPr>
          <a:lstStyle/>
          <a:p>
            <a:r>
              <a:rPr lang="en-US" dirty="0" smtClean="0"/>
              <a:t>Related applications are often packaged together and distributed in a </a:t>
            </a:r>
            <a:r>
              <a:rPr lang="en-US" b="1" i="1" dirty="0" smtClean="0"/>
              <a:t>software suite</a:t>
            </a:r>
            <a:r>
              <a:rPr lang="en-US" dirty="0" smtClean="0"/>
              <a:t>.</a:t>
            </a:r>
          </a:p>
          <a:p>
            <a:r>
              <a:rPr lang="en-US" dirty="0" smtClean="0"/>
              <a:t>Examples of software suites are: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a:t>
            </a:fld>
            <a:endParaRPr lang="en-US" dirty="0"/>
          </a:p>
        </p:txBody>
      </p:sp>
      <p:sp>
        <p:nvSpPr>
          <p:cNvPr id="5" name="TextBox 4"/>
          <p:cNvSpPr txBox="1"/>
          <p:nvPr/>
        </p:nvSpPr>
        <p:spPr>
          <a:xfrm>
            <a:off x="990600" y="3886200"/>
            <a:ext cx="7924800" cy="1569660"/>
          </a:xfrm>
          <a:prstGeom prst="rect">
            <a:avLst/>
          </a:prstGeom>
          <a:noFill/>
        </p:spPr>
        <p:txBody>
          <a:bodyPr wrap="square" rtlCol="0">
            <a:spAutoFit/>
          </a:bodyPr>
          <a:lstStyle/>
          <a:p>
            <a:pPr lvl="1"/>
            <a:r>
              <a:rPr lang="en-US" sz="2600" dirty="0"/>
              <a:t>Microsoft Office	</a:t>
            </a:r>
            <a:r>
              <a:rPr lang="en-US" sz="2600" dirty="0" smtClean="0"/>
              <a:t>Apache </a:t>
            </a:r>
            <a:r>
              <a:rPr lang="en-US" sz="2600" dirty="0"/>
              <a:t>OpenOffice</a:t>
            </a:r>
          </a:p>
          <a:p>
            <a:pPr lvl="1"/>
            <a:r>
              <a:rPr lang="en-US" sz="2600" dirty="0"/>
              <a:t>Apple iWork		</a:t>
            </a:r>
            <a:r>
              <a:rPr lang="en-US" sz="2600" dirty="0" smtClean="0"/>
              <a:t>Adobe </a:t>
            </a:r>
            <a:r>
              <a:rPr lang="en-US" sz="2600" dirty="0"/>
              <a:t>Creative Suite</a:t>
            </a:r>
          </a:p>
          <a:p>
            <a:pPr lvl="1"/>
            <a:r>
              <a:rPr lang="en-US" sz="2600" dirty="0"/>
              <a:t>Google Docs		</a:t>
            </a:r>
            <a:r>
              <a:rPr lang="en-US" sz="2600" dirty="0" smtClean="0"/>
              <a:t>CorelDraw </a:t>
            </a:r>
            <a:r>
              <a:rPr lang="en-US" sz="2600" dirty="0"/>
              <a:t>Graphics Suite</a:t>
            </a:r>
          </a:p>
          <a:p>
            <a:endParaRPr lang="en-US" dirty="0"/>
          </a:p>
        </p:txBody>
      </p:sp>
    </p:spTree>
    <p:extLst>
      <p:ext uri="{BB962C8B-B14F-4D97-AF65-F5344CB8AC3E}">
        <p14:creationId xmlns="" xmlns:p14="http://schemas.microsoft.com/office/powerpoint/2010/main" val="3920259534"/>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600" dirty="0"/>
              <a:t>Utility programs are tools you use to maintain your data files, software, and hardware. File utilities include software that helps you manage files, convert files from one format to another, and thoroughly delete files. Disk management utilities include software that helps the operating system store files efficiently on a disk and removes unnecessary files.</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60</a:t>
            </a:fld>
            <a:endParaRPr lang="en-US" dirty="0"/>
          </a:p>
        </p:txBody>
      </p:sp>
    </p:spTree>
    <p:extLst>
      <p:ext uri="{BB962C8B-B14F-4D97-AF65-F5344CB8AC3E}">
        <p14:creationId xmlns="" xmlns:p14="http://schemas.microsoft.com/office/powerpoint/2010/main" val="2589918217"/>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normAutofit/>
          </a:bodyPr>
          <a:lstStyle/>
          <a:p>
            <a:pPr lvl="0"/>
            <a:r>
              <a:rPr lang="en-US" sz="2600" dirty="0"/>
              <a:t>To defend against malware, you should install and run antivirus software on your computer, and then keep it up to date because new malware is released frequently. Antivirus software blocks potential malware, scans your computer, and safely removes viruses, worms, Trojans, and bots. Some antivirus software also scans for spyware.</a:t>
            </a:r>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61</a:t>
            </a:fld>
            <a:endParaRPr lang="en-US" dirty="0"/>
          </a:p>
        </p:txBody>
      </p:sp>
    </p:spTree>
    <p:extLst>
      <p:ext uri="{BB962C8B-B14F-4D97-AF65-F5344CB8AC3E}">
        <p14:creationId xmlns="" xmlns:p14="http://schemas.microsoft.com/office/powerpoint/2010/main" val="191948565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Using Application Software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Word-Processing Software</a:t>
            </a:r>
          </a:p>
          <a:p>
            <a:r>
              <a:rPr lang="en-US" dirty="0" smtClean="0"/>
              <a:t>Word-processing software is used to produce written documents.</a:t>
            </a:r>
          </a:p>
          <a:p>
            <a:r>
              <a:rPr lang="en-US" dirty="0" smtClean="0"/>
              <a:t>Examples are Microsoft Word, Apple Pages, Google Document, and Corel WordPerfect.</a:t>
            </a:r>
          </a:p>
          <a:p>
            <a:r>
              <a:rPr lang="en-US" dirty="0" smtClean="0"/>
              <a:t>You can enter and reorganize text, correct errors, insert graphics, and format the document before producing a final version.</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spTree>
    <p:extLst>
      <p:ext uri="{BB962C8B-B14F-4D97-AF65-F5344CB8AC3E}">
        <p14:creationId xmlns="" xmlns:p14="http://schemas.microsoft.com/office/powerpoint/2010/main" val="199537258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Application Software (continued)</a:t>
            </a:r>
            <a:endParaRPr lang="en-US" dirty="0"/>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8</a:t>
            </a:fld>
            <a:endParaRPr lang="en-US" dirty="0"/>
          </a:p>
        </p:txBody>
      </p:sp>
      <p:pic>
        <p:nvPicPr>
          <p:cNvPr id="1026" name="Picture 2"/>
          <p:cNvPicPr>
            <a:picLocks noChangeAspect="1" noChangeArrowheads="1"/>
          </p:cNvPicPr>
          <p:nvPr/>
        </p:nvPicPr>
        <p:blipFill>
          <a:blip r:embed="rId3"/>
          <a:stretch>
            <a:fillRect/>
          </a:stretch>
        </p:blipFill>
        <p:spPr bwMode="auto">
          <a:xfrm>
            <a:off x="2057400" y="2895600"/>
            <a:ext cx="5867400" cy="3128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838200" y="2362200"/>
            <a:ext cx="7693025" cy="3724275"/>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Word-Processing Software (continued)</a:t>
            </a:r>
          </a:p>
        </p:txBody>
      </p:sp>
      <p:pic>
        <p:nvPicPr>
          <p:cNvPr id="6" name="Picture 5" descr="fig 8-1.JPG"/>
          <p:cNvPicPr>
            <a:picLocks noChangeAspect="1"/>
          </p:cNvPicPr>
          <p:nvPr/>
        </p:nvPicPr>
        <p:blipFill>
          <a:blip r:embed="rId4"/>
          <a:stretch>
            <a:fillRect/>
          </a:stretch>
        </p:blipFill>
        <p:spPr>
          <a:xfrm>
            <a:off x="2057400" y="6096000"/>
            <a:ext cx="904875" cy="238125"/>
          </a:xfrm>
          <a:prstGeom prst="rect">
            <a:avLst/>
          </a:prstGeom>
        </p:spPr>
      </p:pic>
    </p:spTree>
    <p:extLst>
      <p:ext uri="{BB962C8B-B14F-4D97-AF65-F5344CB8AC3E}">
        <p14:creationId xmlns="" xmlns:p14="http://schemas.microsoft.com/office/powerpoint/2010/main" val="43637788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Application Software (continued)</a:t>
            </a:r>
            <a:endParaRPr lang="en-US" dirty="0"/>
          </a:p>
        </p:txBody>
      </p:sp>
      <p:sp>
        <p:nvSpPr>
          <p:cNvPr id="5" name="Content Placeholder 4"/>
          <p:cNvSpPr>
            <a:spLocks noGrp="1"/>
          </p:cNvSpPr>
          <p:nvPr>
            <p:ph idx="1"/>
          </p:nvPr>
        </p:nvSpPr>
        <p:spPr>
          <a:xfrm>
            <a:off x="838200" y="2362200"/>
            <a:ext cx="7696200" cy="4038600"/>
          </a:xfrm>
        </p:spPr>
        <p:txBody>
          <a:bodyPr>
            <a:normAutofit/>
          </a:bodyPr>
          <a:lstStyle/>
          <a:p>
            <a:pPr lvl="0"/>
            <a:r>
              <a:rPr lang="en-US" b="1" dirty="0" smtClean="0"/>
              <a:t>Word-Processing Software (continued)</a:t>
            </a:r>
          </a:p>
          <a:p>
            <a:pPr lvl="1"/>
            <a:r>
              <a:rPr lang="en-US" b="1" dirty="0" smtClean="0"/>
              <a:t>Writing and Editing Features</a:t>
            </a:r>
          </a:p>
          <a:p>
            <a:pPr lvl="2"/>
            <a:r>
              <a:rPr lang="en-US" dirty="0" smtClean="0"/>
              <a:t>A feature called </a:t>
            </a:r>
            <a:r>
              <a:rPr lang="en-US" b="1" i="1" dirty="0" smtClean="0"/>
              <a:t>word wrap</a:t>
            </a:r>
            <a:r>
              <a:rPr lang="en-US" dirty="0" smtClean="0"/>
              <a:t> keeps text within the document margins without requiring you to press the Enter key.</a:t>
            </a:r>
          </a:p>
          <a:p>
            <a:pPr lvl="2"/>
            <a:r>
              <a:rPr lang="en-US" dirty="0" smtClean="0"/>
              <a:t>The </a:t>
            </a:r>
            <a:r>
              <a:rPr lang="en-US" b="1" i="1" dirty="0" smtClean="0"/>
              <a:t>spelling </a:t>
            </a:r>
            <a:r>
              <a:rPr lang="en-US" b="1" i="1" dirty="0"/>
              <a:t>checker</a:t>
            </a:r>
            <a:r>
              <a:rPr lang="en-US" dirty="0"/>
              <a:t> </a:t>
            </a:r>
            <a:r>
              <a:rPr lang="en-US" dirty="0" smtClean="0"/>
              <a:t>feature compares </a:t>
            </a:r>
            <a:r>
              <a:rPr lang="en-US" dirty="0"/>
              <a:t>the spelling of one or more words to the words in its electronic dictionary, flags the ones that might be misspelled, and offers possible corrections.</a:t>
            </a:r>
          </a:p>
          <a:p>
            <a:pPr lvl="1"/>
            <a:endParaRPr lang="en-US" dirty="0" smtClean="0"/>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9</a:t>
            </a:fld>
            <a:endParaRPr lang="en-US" dirty="0"/>
          </a:p>
        </p:txBody>
      </p:sp>
    </p:spTree>
    <p:extLst>
      <p:ext uri="{BB962C8B-B14F-4D97-AF65-F5344CB8AC3E}">
        <p14:creationId xmlns="" xmlns:p14="http://schemas.microsoft.com/office/powerpoint/2010/main" val="75152429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3903</Words>
  <Application>Microsoft Office PowerPoint</Application>
  <PresentationFormat>On-screen Show (4:3)</PresentationFormat>
  <Paragraphs>429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1_Capsules</vt:lpstr>
      <vt:lpstr>Lesson 8 Software Usage</vt:lpstr>
      <vt:lpstr>Objectives</vt:lpstr>
      <vt:lpstr>Words to Know</vt:lpstr>
      <vt:lpstr>Words to Know (continued)</vt:lpstr>
      <vt:lpstr>Using Application Software</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Application Software (continued)</vt:lpstr>
      <vt:lpstr>Using Software Tools</vt:lpstr>
      <vt:lpstr>Using Software Tools (continued)</vt:lpstr>
      <vt:lpstr>Using Software Tools (continued)</vt:lpstr>
      <vt:lpstr>Using Software Tools (continued)</vt:lpstr>
      <vt:lpstr>Using Software Tools (continued)</vt:lpstr>
      <vt:lpstr>Using Software Tools (continued)</vt:lpstr>
      <vt:lpstr>Using Software Tools (continued)</vt:lpstr>
      <vt:lpstr>Using Software Tools (continued)</vt:lpstr>
      <vt:lpstr>Using Software Tools (continued)</vt:lpstr>
      <vt:lpstr>Using Software Tools (continued)</vt:lpstr>
      <vt:lpstr>Using Software Tools (continued)</vt:lpstr>
      <vt:lpstr>Using Software Tools (continued)</vt:lpstr>
      <vt:lpstr>Using Software Tools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2014-02-04T15:15:40Z</dcterms:created>
  <dcterms:modified xsi:type="dcterms:W3CDTF">2014-02-04T15:26:22Z</dcterms:modified>
  <cp:contentStatus/>
</cp:coreProperties>
</file>