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1"/>
  </p:notesMasterIdLst>
  <p:handoutMasterIdLst>
    <p:handoutMasterId r:id="rId42"/>
  </p:handoutMasterIdLst>
  <p:sldIdLst>
    <p:sldId id="299" r:id="rId2"/>
    <p:sldId id="325" r:id="rId3"/>
    <p:sldId id="300" r:id="rId4"/>
    <p:sldId id="609" r:id="rId5"/>
    <p:sldId id="610" r:id="rId6"/>
    <p:sldId id="625" r:id="rId7"/>
    <p:sldId id="626" r:id="rId8"/>
    <p:sldId id="627" r:id="rId9"/>
    <p:sldId id="611" r:id="rId10"/>
    <p:sldId id="628" r:id="rId11"/>
    <p:sldId id="629" r:id="rId12"/>
    <p:sldId id="630" r:id="rId13"/>
    <p:sldId id="631" r:id="rId14"/>
    <p:sldId id="632" r:id="rId15"/>
    <p:sldId id="615" r:id="rId16"/>
    <p:sldId id="634" r:id="rId17"/>
    <p:sldId id="635" r:id="rId18"/>
    <p:sldId id="636" r:id="rId19"/>
    <p:sldId id="644" r:id="rId20"/>
    <p:sldId id="637" r:id="rId21"/>
    <p:sldId id="613" r:id="rId22"/>
    <p:sldId id="638" r:id="rId23"/>
    <p:sldId id="614" r:id="rId24"/>
    <p:sldId id="619" r:id="rId25"/>
    <p:sldId id="639" r:id="rId26"/>
    <p:sldId id="640" r:id="rId27"/>
    <p:sldId id="620" r:id="rId28"/>
    <p:sldId id="641" r:id="rId29"/>
    <p:sldId id="642" r:id="rId30"/>
    <p:sldId id="643" r:id="rId31"/>
    <p:sldId id="321" r:id="rId32"/>
    <p:sldId id="339" r:id="rId33"/>
    <p:sldId id="584" r:id="rId34"/>
    <p:sldId id="601" r:id="rId35"/>
    <p:sldId id="602" r:id="rId36"/>
    <p:sldId id="607" r:id="rId37"/>
    <p:sldId id="622" r:id="rId38"/>
    <p:sldId id="623" r:id="rId39"/>
    <p:sldId id="62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29" autoAdjust="0"/>
    <p:restoredTop sz="94444" autoAdjust="0"/>
  </p:normalViewPr>
  <p:slideViewPr>
    <p:cSldViewPr>
      <p:cViewPr varScale="1">
        <p:scale>
          <a:sx n="79" d="100"/>
          <a:sy n="79" d="100"/>
        </p:scale>
        <p:origin x="-954" y="-90"/>
      </p:cViewPr>
      <p:guideLst>
        <p:guide orient="horz" pos="2160"/>
        <p:guide pos="2880"/>
      </p:guideLst>
    </p:cSldViewPr>
  </p:slideViewPr>
  <p:outlineViewPr>
    <p:cViewPr>
      <p:scale>
        <a:sx n="33" d="100"/>
        <a:sy n="33" d="100"/>
      </p:scale>
      <p:origin x="48" y="303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p14="http://schemas.microsoft.com/office/powerpoint/2010/main" xmlns=""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p14="http://schemas.microsoft.com/office/powerpoint/2010/main" xmlns=""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10</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10</a:t>
            </a:r>
            <a:br>
              <a:rPr lang="en-US" sz="3200" dirty="0" smtClean="0"/>
            </a:br>
            <a:r>
              <a:rPr lang="en-US" sz="3200" dirty="0" smtClean="0"/>
              <a:t>Data and Hardware Protection</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5814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sz="2600" b="1" dirty="0" smtClean="0"/>
              <a:t>Selecting a Backup Method (continued)</a:t>
            </a:r>
          </a:p>
          <a:p>
            <a:pPr lvl="1"/>
            <a:r>
              <a:rPr lang="en-US" sz="2200" b="1" dirty="0" smtClean="0"/>
              <a:t>Using Backup Software (continued)</a:t>
            </a:r>
          </a:p>
          <a:p>
            <a:pPr lvl="2"/>
            <a:r>
              <a:rPr lang="en-US" dirty="0" smtClean="0"/>
              <a:t>Along with the compressed files, backup software stores an index of file details, including their original locations, to restore the files.</a:t>
            </a:r>
          </a:p>
          <a:p>
            <a:pPr lvl="2"/>
            <a:r>
              <a:rPr lang="en-US" dirty="0" smtClean="0"/>
              <a:t>Mobile operating systems also include backup software you can use to create full system and incremental backups.</a:t>
            </a:r>
          </a:p>
          <a:p>
            <a:pPr lvl="2"/>
            <a:r>
              <a:rPr lang="en-US" dirty="0" smtClean="0"/>
              <a:t>You can also install other backup software to use instead of, or in addition to, backup software provided by operating systems.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10</a:t>
            </a:fld>
            <a:endParaRPr lang="en-US" dirty="0"/>
          </a:p>
        </p:txBody>
      </p:sp>
    </p:spTree>
    <p:extLst>
      <p:ext uri="{BB962C8B-B14F-4D97-AF65-F5344CB8AC3E}">
        <p14:creationId xmlns:p14="http://schemas.microsoft.com/office/powerpoint/2010/main" xmlns="" val="203691547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sz="2600" b="1" dirty="0" smtClean="0"/>
              <a:t>Selecting a Backup Method (continued)</a:t>
            </a:r>
          </a:p>
          <a:p>
            <a:pPr lvl="1"/>
            <a:r>
              <a:rPr lang="en-US" sz="2200" b="1" dirty="0" smtClean="0"/>
              <a:t>Using Backup Software (continued)</a:t>
            </a:r>
          </a:p>
          <a:p>
            <a:pPr lvl="2"/>
            <a:r>
              <a:rPr lang="en-US" dirty="0" smtClean="0"/>
              <a:t>When using backup software, you set a schedule and select a location for the backups.</a:t>
            </a:r>
          </a:p>
          <a:p>
            <a:pPr lvl="2"/>
            <a:r>
              <a:rPr lang="en-US" dirty="0" smtClean="0"/>
              <a:t>When you select a location for the backups, select one other than your hard drive so you can access the backup files in case of hard drive failure or other major computer problems.</a:t>
            </a:r>
          </a:p>
          <a:p>
            <a:pPr lvl="2"/>
            <a:r>
              <a:rPr lang="en-US" dirty="0" smtClean="0"/>
              <a:t>You typically choose an external hard drive, a USB flash drive, an optical disc, or a network folder as a location for backups.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p14="http://schemas.microsoft.com/office/powerpoint/2010/main" xmlns="" val="136294882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sz="2600" b="1" dirty="0" smtClean="0"/>
              <a:t>Selecting a Backup Method (continued)</a:t>
            </a:r>
          </a:p>
          <a:p>
            <a:pPr lvl="1"/>
            <a:r>
              <a:rPr lang="en-US" sz="2200" b="1" dirty="0" smtClean="0"/>
              <a:t>Using Backup Software (continued)</a:t>
            </a:r>
          </a:p>
          <a:p>
            <a:pPr lvl="2"/>
            <a:r>
              <a:rPr lang="en-US" dirty="0" smtClean="0"/>
              <a:t>You can store the backup medium (external hard drive, USB flash drive, or optical disc) close to the computer, which is considered a </a:t>
            </a:r>
            <a:r>
              <a:rPr lang="en-US" b="1" i="1" dirty="0" smtClean="0"/>
              <a:t>local backup</a:t>
            </a:r>
            <a:r>
              <a:rPr lang="en-US" dirty="0" smtClean="0"/>
              <a:t>, or take it to an off-site location for safekeeping.</a:t>
            </a:r>
          </a:p>
          <a:p>
            <a:pPr lvl="2"/>
            <a:r>
              <a:rPr lang="en-US" dirty="0" smtClean="0"/>
              <a:t>Creating and storing a backup on a network folder is also considered a local backup if you are using a local area 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p14="http://schemas.microsoft.com/office/powerpoint/2010/main" xmlns="" val="174682189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normAutofit/>
          </a:bodyPr>
          <a:lstStyle/>
          <a:p>
            <a:r>
              <a:rPr lang="en-US" sz="2600" b="1" dirty="0" smtClean="0"/>
              <a:t>Selecting a Backup Method (continued)</a:t>
            </a:r>
          </a:p>
          <a:p>
            <a:pPr lvl="1"/>
            <a:r>
              <a:rPr lang="en-US" sz="2200" b="1" dirty="0" smtClean="0"/>
              <a:t>Using Backup Software (continued)</a:t>
            </a:r>
          </a:p>
          <a:p>
            <a:pPr lvl="2"/>
            <a:r>
              <a:rPr lang="en-US" dirty="0" smtClean="0"/>
              <a:t>In addition to setting schedules and selecting locations, backup software usually allows you to select the following options:</a:t>
            </a:r>
          </a:p>
          <a:p>
            <a:pPr lvl="3"/>
            <a:r>
              <a:rPr lang="en-US" i="1" dirty="0" smtClean="0"/>
              <a:t>Backup type</a:t>
            </a:r>
            <a:r>
              <a:rPr lang="en-US" dirty="0" smtClean="0"/>
              <a:t>—You can choose whether to perform a full system, differential, or incremental backup.</a:t>
            </a:r>
          </a:p>
          <a:p>
            <a:pPr lvl="3"/>
            <a:r>
              <a:rPr lang="en-US" i="1" dirty="0" smtClean="0"/>
              <a:t>Encryption</a:t>
            </a:r>
            <a:r>
              <a:rPr lang="en-US" dirty="0" smtClean="0"/>
              <a:t>—</a:t>
            </a:r>
            <a:r>
              <a:rPr lang="en-US" b="1" i="1" dirty="0" smtClean="0"/>
              <a:t>Encryption</a:t>
            </a:r>
            <a:r>
              <a:rPr lang="en-US" dirty="0" smtClean="0"/>
              <a:t> is a security method that encodes data so that only authorized people can access it.</a:t>
            </a:r>
            <a:r>
              <a:rPr lang="en-US" i="1" dirty="0" smtClean="0"/>
              <a:t> </a:t>
            </a:r>
          </a:p>
          <a:p>
            <a:pPr lvl="2"/>
            <a:endParaRPr lang="en-US" i="1"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spTree>
    <p:extLst>
      <p:ext uri="{BB962C8B-B14F-4D97-AF65-F5344CB8AC3E}">
        <p14:creationId xmlns:p14="http://schemas.microsoft.com/office/powerpoint/2010/main" xmlns="" val="384541288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sz="2600" b="1" dirty="0" smtClean="0"/>
              <a:t>Selecting a Backup Method (continued)</a:t>
            </a:r>
          </a:p>
          <a:p>
            <a:pPr lvl="1"/>
            <a:r>
              <a:rPr lang="en-US" sz="2200" b="1" dirty="0" smtClean="0"/>
              <a:t>Using Backup Software (continued)</a:t>
            </a:r>
          </a:p>
          <a:p>
            <a:pPr lvl="2"/>
            <a:r>
              <a:rPr lang="en-US" dirty="0" smtClean="0"/>
              <a:t>In addition to setting schedules and selecting locations, backup software usually allows you to select the following options (continued):</a:t>
            </a:r>
          </a:p>
          <a:p>
            <a:pPr lvl="3"/>
            <a:r>
              <a:rPr lang="en-US" i="1" dirty="0" smtClean="0"/>
              <a:t>Media spanning</a:t>
            </a:r>
            <a:r>
              <a:rPr lang="en-US" dirty="0" smtClean="0"/>
              <a:t>—This feature allows you to use more than one drive to store the backup file.</a:t>
            </a:r>
          </a:p>
          <a:p>
            <a:pPr lvl="3"/>
            <a:r>
              <a:rPr lang="en-US" i="1" dirty="0" smtClean="0"/>
              <a:t>Verification</a:t>
            </a:r>
            <a:r>
              <a:rPr lang="en-US" dirty="0" smtClean="0"/>
              <a:t>—After backing up the files, backup software compares every file in the backup location to the corresponding file on your hard drive to make sure it did not skip a file.</a:t>
            </a:r>
            <a:endParaRPr lang="en-US" i="1"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spTree>
    <p:extLst>
      <p:ext uri="{BB962C8B-B14F-4D97-AF65-F5344CB8AC3E}">
        <p14:creationId xmlns:p14="http://schemas.microsoft.com/office/powerpoint/2010/main" xmlns="" val="321546041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lstStyle/>
          <a:p>
            <a:r>
              <a:rPr lang="en-US" b="1" dirty="0" smtClean="0"/>
              <a:t>Selecting a Backup Method (continued)</a:t>
            </a:r>
          </a:p>
          <a:p>
            <a:pPr lvl="1"/>
            <a:r>
              <a:rPr lang="en-US" b="1" dirty="0" smtClean="0"/>
              <a:t>Using Online Backup Service Providers</a:t>
            </a:r>
          </a:p>
          <a:p>
            <a:pPr lvl="2"/>
            <a:r>
              <a:rPr lang="en-US" dirty="0" smtClean="0"/>
              <a:t>An alternative to installing and using backup software is subscribing to an online backup service, which automatically creates backups on a secure server.</a:t>
            </a:r>
          </a:p>
          <a:p>
            <a:pPr lvl="2"/>
            <a:r>
              <a:rPr lang="en-US" dirty="0" smtClean="0"/>
              <a:t>When you create a backup on a server, you are creating an </a:t>
            </a:r>
            <a:r>
              <a:rPr lang="en-US" b="1" i="1" dirty="0" smtClean="0"/>
              <a:t>online backup</a:t>
            </a:r>
            <a:r>
              <a:rPr lang="en-US" dirty="0" smtClean="0"/>
              <a:t> or a </a:t>
            </a:r>
            <a:r>
              <a:rPr lang="en-US" b="1" i="1" dirty="0" smtClean="0"/>
              <a:t>remote backup</a:t>
            </a:r>
            <a:r>
              <a:rPr lang="en-US" dirty="0" smtClean="0"/>
              <a:t>.</a:t>
            </a:r>
          </a:p>
          <a:p>
            <a:pPr lvl="2"/>
            <a:r>
              <a:rPr lang="en-US" dirty="0" smtClean="0"/>
              <a:t>You typically pay a fee to the service provider to use an online backup service.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spTree>
    <p:extLst>
      <p:ext uri="{BB962C8B-B14F-4D97-AF65-F5344CB8AC3E}">
        <p14:creationId xmlns:p14="http://schemas.microsoft.com/office/powerpoint/2010/main" xmlns="" val="226789650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lstStyle/>
          <a:p>
            <a:r>
              <a:rPr lang="en-US" b="1" dirty="0" smtClean="0"/>
              <a:t>Selecting a Backup Method (continued)</a:t>
            </a:r>
          </a:p>
          <a:p>
            <a:pPr lvl="1"/>
            <a:r>
              <a:rPr lang="en-US" b="1" dirty="0" smtClean="0"/>
              <a:t>Using Online Backup Service Providers (continued)</a:t>
            </a:r>
          </a:p>
          <a:p>
            <a:pPr lvl="2"/>
            <a:r>
              <a:rPr lang="en-US" dirty="0" smtClean="0"/>
              <a:t>The services let you set the same types of options you can set with backup software installed on your computer.</a:t>
            </a:r>
          </a:p>
          <a:p>
            <a:pPr lvl="2"/>
            <a:r>
              <a:rPr lang="en-US" dirty="0" smtClean="0"/>
              <a:t>To access the backup file, you enter a username and password.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spTree>
    <p:extLst>
      <p:ext uri="{BB962C8B-B14F-4D97-AF65-F5344CB8AC3E}">
        <p14:creationId xmlns:p14="http://schemas.microsoft.com/office/powerpoint/2010/main" xmlns="" val="4075892598"/>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lstStyle/>
          <a:p>
            <a:r>
              <a:rPr lang="en-US" b="1" dirty="0" smtClean="0"/>
              <a:t>Selecting a Backup Method (continued)</a:t>
            </a:r>
          </a:p>
          <a:p>
            <a:pPr lvl="1"/>
            <a:r>
              <a:rPr lang="en-US" b="1" dirty="0" smtClean="0"/>
              <a:t>Using Online Backup Service Providers (continued)</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pic>
        <p:nvPicPr>
          <p:cNvPr id="6146" name="Picture 2"/>
          <p:cNvPicPr>
            <a:picLocks noChangeAspect="1" noChangeArrowheads="1"/>
          </p:cNvPicPr>
          <p:nvPr/>
        </p:nvPicPr>
        <p:blipFill>
          <a:blip r:embed="rId3"/>
          <a:stretch>
            <a:fillRect/>
          </a:stretch>
        </p:blipFill>
        <p:spPr bwMode="auto">
          <a:xfrm>
            <a:off x="1626663" y="3817225"/>
            <a:ext cx="6450537" cy="2423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0-3.JPG"/>
          <p:cNvPicPr>
            <a:picLocks noChangeAspect="1"/>
          </p:cNvPicPr>
          <p:nvPr/>
        </p:nvPicPr>
        <p:blipFill>
          <a:blip r:embed="rId4"/>
          <a:stretch>
            <a:fillRect/>
          </a:stretch>
        </p:blipFill>
        <p:spPr>
          <a:xfrm>
            <a:off x="4191000" y="6172200"/>
            <a:ext cx="1057275" cy="285750"/>
          </a:xfrm>
          <a:prstGeom prst="rect">
            <a:avLst/>
          </a:prstGeom>
        </p:spPr>
      </p:pic>
    </p:spTree>
    <p:extLst>
      <p:ext uri="{BB962C8B-B14F-4D97-AF65-F5344CB8AC3E}">
        <p14:creationId xmlns:p14="http://schemas.microsoft.com/office/powerpoint/2010/main" xmlns="" val="226801872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lstStyle/>
          <a:p>
            <a:r>
              <a:rPr lang="en-US" b="1" dirty="0" smtClean="0"/>
              <a:t>Selecting a Backup Method (continued)</a:t>
            </a:r>
          </a:p>
          <a:p>
            <a:pPr lvl="1"/>
            <a:r>
              <a:rPr lang="en-US" b="1" dirty="0" smtClean="0"/>
              <a:t>Synchronizing Files</a:t>
            </a:r>
          </a:p>
          <a:p>
            <a:pPr lvl="2"/>
            <a:r>
              <a:rPr lang="en-US" dirty="0" smtClean="0"/>
              <a:t>Cloud computing provides online software and services you can use to create and store files online.</a:t>
            </a:r>
          </a:p>
          <a:p>
            <a:pPr lvl="2"/>
            <a:r>
              <a:rPr lang="en-US" dirty="0" smtClean="0"/>
              <a:t>You can use software and online services to </a:t>
            </a:r>
            <a:r>
              <a:rPr lang="en-US" b="1" i="1" dirty="0" smtClean="0"/>
              <a:t>synchronize </a:t>
            </a:r>
            <a:r>
              <a:rPr lang="en-US" dirty="0" smtClean="0"/>
              <a:t>your files stored in the cloud with the version of those files stored on your computer’s hard drive by compacting files on the two drives, and then updating files as necessary so the drivers contain the same version of the files.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spTree>
    <p:extLst>
      <p:ext uri="{BB962C8B-B14F-4D97-AF65-F5344CB8AC3E}">
        <p14:creationId xmlns:p14="http://schemas.microsoft.com/office/powerpoint/2010/main" xmlns="" val="402473269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lstStyle/>
          <a:p>
            <a:r>
              <a:rPr lang="en-US" b="1" dirty="0" smtClean="0"/>
              <a:t>Selecting a Backup Method (continued)</a:t>
            </a:r>
          </a:p>
          <a:p>
            <a:pPr lvl="1"/>
            <a:r>
              <a:rPr lang="en-US" b="1" dirty="0" smtClean="0"/>
              <a:t>Synchronizing Files (continued)</a:t>
            </a:r>
          </a:p>
          <a:p>
            <a:pPr lvl="2"/>
            <a:r>
              <a:rPr lang="en-US" dirty="0" smtClean="0"/>
              <a:t>Synchronizing is not the same as backing up files.</a:t>
            </a:r>
          </a:p>
          <a:p>
            <a:pPr lvl="2"/>
            <a:r>
              <a:rPr lang="en-US" dirty="0" smtClean="0"/>
              <a:t>You can perform both actions—synchronizing and backing up—on the same files.</a:t>
            </a:r>
          </a:p>
          <a:p>
            <a:pPr lvl="2"/>
            <a:r>
              <a:rPr lang="en-US" dirty="0" smtClean="0"/>
              <a:t>If you want to use files in more than one location, you synchronize the files.</a:t>
            </a:r>
          </a:p>
          <a:p>
            <a:pPr lvl="2"/>
            <a:r>
              <a:rPr lang="en-US" dirty="0" smtClean="0"/>
              <a:t>If you want to store a copy of files as a safeguard in case something goes wrong, you back up the files.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spTree>
    <p:extLst>
      <p:ext uri="{BB962C8B-B14F-4D97-AF65-F5344CB8AC3E}">
        <p14:creationId xmlns:p14="http://schemas.microsoft.com/office/powerpoint/2010/main" xmlns="" val="37953952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a:bodyPr>
          <a:lstStyle/>
          <a:p>
            <a:pPr lvl="0"/>
            <a:r>
              <a:rPr lang="en-US" dirty="0" smtClean="0"/>
              <a:t>Understand types of backups.</a:t>
            </a:r>
          </a:p>
          <a:p>
            <a:pPr lvl="0"/>
            <a:r>
              <a:rPr lang="en-US" dirty="0" smtClean="0"/>
              <a:t>Select a backup method.</a:t>
            </a:r>
          </a:p>
          <a:p>
            <a:pPr lvl="0"/>
            <a:r>
              <a:rPr lang="en-US" dirty="0" smtClean="0"/>
              <a:t>Determine a schedule for backing up data.</a:t>
            </a:r>
          </a:p>
          <a:p>
            <a:pPr lvl="0"/>
            <a:r>
              <a:rPr lang="en-US" dirty="0" smtClean="0"/>
              <a:t>Back up and restore files and folders.</a:t>
            </a:r>
          </a:p>
          <a:p>
            <a:pPr lvl="0"/>
            <a:r>
              <a:rPr lang="en-US" dirty="0" smtClean="0"/>
              <a:t>Protect a computer from theft and physical damage.</a:t>
            </a:r>
            <a:endParaRPr lang="en-US" dirty="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5" name="Content Placeholder 4"/>
          <p:cNvSpPr>
            <a:spLocks noGrp="1"/>
          </p:cNvSpPr>
          <p:nvPr>
            <p:ph idx="1"/>
          </p:nvPr>
        </p:nvSpPr>
        <p:spPr/>
        <p:txBody>
          <a:bodyPr>
            <a:normAutofit fontScale="92500"/>
          </a:bodyPr>
          <a:lstStyle/>
          <a:p>
            <a:r>
              <a:rPr lang="en-US" b="1" dirty="0" smtClean="0"/>
              <a:t>Following a Backup Plan </a:t>
            </a:r>
          </a:p>
          <a:p>
            <a:r>
              <a:rPr lang="en-US" dirty="0" smtClean="0"/>
              <a:t>A </a:t>
            </a:r>
            <a:r>
              <a:rPr lang="en-US" b="1" i="1" dirty="0" smtClean="0"/>
              <a:t>backup plan</a:t>
            </a:r>
            <a:r>
              <a:rPr lang="en-US" dirty="0" smtClean="0"/>
              <a:t> follows a regular schedule for creating different types of backups.</a:t>
            </a:r>
          </a:p>
          <a:p>
            <a:r>
              <a:rPr lang="en-US" dirty="0" smtClean="0"/>
              <a:t>The ideal plan uses more than one backup method and includes </a:t>
            </a:r>
            <a:r>
              <a:rPr lang="en-US" b="1" i="1" dirty="0" smtClean="0"/>
              <a:t>redundancy</a:t>
            </a:r>
            <a:r>
              <a:rPr lang="en-US" dirty="0" smtClean="0"/>
              <a:t>, which means you create more than one copy of a backup.</a:t>
            </a:r>
          </a:p>
          <a:p>
            <a:r>
              <a:rPr lang="en-US" dirty="0" smtClean="0"/>
              <a:t>You can follow what some experts call the Backup 3-2-1 rule.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spTree>
    <p:extLst>
      <p:ext uri="{BB962C8B-B14F-4D97-AF65-F5344CB8AC3E}">
        <p14:creationId xmlns:p14="http://schemas.microsoft.com/office/powerpoint/2010/main" xmlns="" val="118917897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b="1" dirty="0" smtClean="0"/>
              <a:t>Following a Backup Plan (continued) </a:t>
            </a:r>
          </a:p>
          <a:p>
            <a:pPr lvl="1"/>
            <a:r>
              <a:rPr lang="en-US" dirty="0" smtClean="0"/>
              <a:t>Backup 3-2-1 rule:</a:t>
            </a:r>
          </a:p>
          <a:p>
            <a:pPr lvl="2"/>
            <a:r>
              <a:rPr lang="en-US" i="1" dirty="0" smtClean="0"/>
              <a:t>3 backups</a:t>
            </a:r>
            <a:r>
              <a:rPr lang="en-US" dirty="0"/>
              <a:t>—</a:t>
            </a:r>
            <a:r>
              <a:rPr lang="en-US" dirty="0" smtClean="0"/>
              <a:t>Maintain two full system backups: one labeled Backup A and one labeled Backup B. Each week, create an incremental or differential backup—the first week using Backup A, and the next week using Backup B. The third backup is a selective backup.</a:t>
            </a:r>
          </a:p>
          <a:p>
            <a:pPr lvl="2"/>
            <a:r>
              <a:rPr lang="en-US" i="1" dirty="0" smtClean="0"/>
              <a:t>2 types of media—</a:t>
            </a:r>
            <a:r>
              <a:rPr lang="en-US" dirty="0" smtClean="0"/>
              <a:t>In case a drive or port fails, create the full system backups on two types of media.</a:t>
            </a:r>
          </a:p>
          <a:p>
            <a:pPr lvl="2"/>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spTree>
    <p:extLst>
      <p:ext uri="{BB962C8B-B14F-4D97-AF65-F5344CB8AC3E}">
        <p14:creationId xmlns:p14="http://schemas.microsoft.com/office/powerpoint/2010/main" xmlns="" val="334051687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lstStyle/>
          <a:p>
            <a:r>
              <a:rPr lang="en-US" b="1" dirty="0" smtClean="0"/>
              <a:t>Following a Backup Plan (continued) </a:t>
            </a:r>
          </a:p>
          <a:p>
            <a:pPr lvl="1"/>
            <a:r>
              <a:rPr lang="en-US" dirty="0" smtClean="0"/>
              <a:t>Backup 3-2-1 rule (continued):</a:t>
            </a:r>
          </a:p>
          <a:p>
            <a:pPr lvl="2"/>
            <a:r>
              <a:rPr lang="en-US" i="1" dirty="0" smtClean="0"/>
              <a:t>1 off-site backup</a:t>
            </a:r>
            <a:r>
              <a:rPr lang="en-US" dirty="0"/>
              <a:t>—</a:t>
            </a:r>
            <a:r>
              <a:rPr lang="en-US" dirty="0" smtClean="0"/>
              <a:t>Store one of the full system backups off-site, and store the other in a safe place in your home or office. When you create an incremental or differential backup each week, swap the on-site copy with the off-site copy.</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spTree>
    <p:extLst>
      <p:ext uri="{BB962C8B-B14F-4D97-AF65-F5344CB8AC3E}">
        <p14:creationId xmlns:p14="http://schemas.microsoft.com/office/powerpoint/2010/main" xmlns="" val="285135057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a:t>
            </a:r>
            <a:endParaRPr lang="en-US" dirty="0"/>
          </a:p>
        </p:txBody>
      </p:sp>
      <p:sp>
        <p:nvSpPr>
          <p:cNvPr id="3" name="Content Placeholder 2"/>
          <p:cNvSpPr>
            <a:spLocks noGrp="1"/>
          </p:cNvSpPr>
          <p:nvPr>
            <p:ph idx="1"/>
          </p:nvPr>
        </p:nvSpPr>
        <p:spPr/>
        <p:txBody>
          <a:bodyPr/>
          <a:lstStyle/>
          <a:p>
            <a:r>
              <a:rPr lang="en-US" dirty="0" smtClean="0"/>
              <a:t>Backups are the best protection for digital data.</a:t>
            </a:r>
          </a:p>
          <a:p>
            <a:r>
              <a:rPr lang="en-US" dirty="0" smtClean="0"/>
              <a:t>Software tools such as antivirus software protect your operating system and other files.</a:t>
            </a:r>
          </a:p>
          <a:p>
            <a:r>
              <a:rPr lang="en-US" dirty="0" smtClean="0"/>
              <a:t>You also need to protect your hardware—the computer and its peripherals—from theft and physical harm.</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spTree>
    <p:extLst>
      <p:ext uri="{BB962C8B-B14F-4D97-AF65-F5344CB8AC3E}">
        <p14:creationId xmlns:p14="http://schemas.microsoft.com/office/powerpoint/2010/main" xmlns="" val="286819862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Protecting Against Environmental Damage</a:t>
            </a:r>
          </a:p>
          <a:p>
            <a:r>
              <a:rPr lang="en-US" sz="2600" dirty="0" smtClean="0"/>
              <a:t>Guidelines to protect your computer against environmental hazards:</a:t>
            </a:r>
          </a:p>
          <a:p>
            <a:pPr lvl="1"/>
            <a:r>
              <a:rPr lang="en-US" i="1" dirty="0" smtClean="0"/>
              <a:t>Temperature</a:t>
            </a:r>
            <a:r>
              <a:rPr lang="en-US" dirty="0" smtClean="0"/>
              <a:t>—Computer components work best in a temperature range of 68 to 75 degrees (F). Set the heating and cooling system to maintain a temperature in the optimal range for computers.</a:t>
            </a:r>
          </a:p>
          <a:p>
            <a:pPr lvl="1"/>
            <a:r>
              <a:rPr lang="en-US" i="1" dirty="0" smtClean="0"/>
              <a:t>Humidity</a:t>
            </a:r>
            <a:r>
              <a:rPr lang="en-US" dirty="0" smtClean="0"/>
              <a:t>—High humidity or extreme dryness can damage internal computer components. Take precautions to keep the humidity between 30 and 50 percent. </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spTree>
    <p:extLst>
      <p:ext uri="{BB962C8B-B14F-4D97-AF65-F5344CB8AC3E}">
        <p14:creationId xmlns:p14="http://schemas.microsoft.com/office/powerpoint/2010/main" xmlns="" val="90067732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t>Protecting Against Environmental Damage (continued)</a:t>
            </a:r>
          </a:p>
          <a:p>
            <a:r>
              <a:rPr lang="en-US" sz="2600" dirty="0" smtClean="0"/>
              <a:t>Guidelines to protect your computer against environmental hazards (continued):</a:t>
            </a:r>
          </a:p>
          <a:p>
            <a:pPr lvl="1"/>
            <a:r>
              <a:rPr lang="en-US" i="1" dirty="0" smtClean="0"/>
              <a:t>Water and other liquids</a:t>
            </a:r>
            <a:r>
              <a:rPr lang="en-US" dirty="0" smtClean="0"/>
              <a:t>—Water or other liquids in the system unit or any other hardware receiving power can cause a short circuit.</a:t>
            </a:r>
          </a:p>
          <a:p>
            <a:pPr lvl="1"/>
            <a:r>
              <a:rPr lang="en-US" i="1" dirty="0" smtClean="0"/>
              <a:t>Physical damage</a:t>
            </a:r>
            <a:r>
              <a:rPr lang="en-US" dirty="0" smtClean="0"/>
              <a:t>—Current mobile computers are designed to withstand shock from moderate drops and bumps. The most likely component to be affected by physical jarring is the hard drive. Transport mobile computers with care, such as in padded cases.</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spTree>
    <p:extLst>
      <p:ext uri="{BB962C8B-B14F-4D97-AF65-F5344CB8AC3E}">
        <p14:creationId xmlns:p14="http://schemas.microsoft.com/office/powerpoint/2010/main" xmlns="" val="350697380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fontScale="85000" lnSpcReduction="10000"/>
          </a:bodyPr>
          <a:lstStyle/>
          <a:p>
            <a:r>
              <a:rPr lang="en-US" sz="2600" b="1" dirty="0" smtClean="0"/>
              <a:t>Protecting Against Environmental Damage (continued)</a:t>
            </a:r>
          </a:p>
          <a:p>
            <a:r>
              <a:rPr lang="en-US" sz="2600" dirty="0" smtClean="0"/>
              <a:t>Guidelines to protect your computer against environmental hazards (continued):</a:t>
            </a:r>
          </a:p>
          <a:p>
            <a:pPr lvl="1"/>
            <a:r>
              <a:rPr lang="en-US" i="1" dirty="0" smtClean="0"/>
              <a:t>Power fluctuations</a:t>
            </a:r>
            <a:r>
              <a:rPr lang="en-US" dirty="0" smtClean="0"/>
              <a:t>—To protect against fluctuations in power, you can plug a computer into a surge protector. A surge protector traps short, fast bursts of power before they can harm a computer. To protect against loss of power to a desktop computer or a recharging mobile computer, you can use an </a:t>
            </a:r>
            <a:r>
              <a:rPr lang="en-US" b="1" i="1" dirty="0" smtClean="0"/>
              <a:t>uninterruptable power supply (UPS)</a:t>
            </a:r>
            <a:r>
              <a:rPr lang="en-US" dirty="0" smtClean="0"/>
              <a:t>, which contains a battery that provides power if the normal current is interrupted.</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spTree>
    <p:extLst>
      <p:ext uri="{BB962C8B-B14F-4D97-AF65-F5344CB8AC3E}">
        <p14:creationId xmlns:p14="http://schemas.microsoft.com/office/powerpoint/2010/main" xmlns="" val="423118390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tretch>
            <a:fillRect/>
          </a:stretch>
        </p:blipFill>
        <p:spPr bwMode="auto">
          <a:xfrm>
            <a:off x="5181600" y="2438400"/>
            <a:ext cx="3373196"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a:xfrm>
            <a:off x="838200" y="2362200"/>
            <a:ext cx="8000999" cy="3724275"/>
          </a:xfrm>
        </p:spPr>
        <p:txBody>
          <a:bodyPr>
            <a:normAutofit fontScale="92500" lnSpcReduction="20000"/>
          </a:bodyPr>
          <a:lstStyle/>
          <a:p>
            <a:r>
              <a:rPr lang="en-US" b="1" dirty="0" smtClean="0"/>
              <a:t>Protecting Against Theft</a:t>
            </a:r>
          </a:p>
          <a:p>
            <a:r>
              <a:rPr lang="en-US" dirty="0" smtClean="0"/>
              <a:t>Basic precautions such </a:t>
            </a:r>
            <a:r>
              <a:rPr lang="en-US" dirty="0" smtClean="0"/>
              <a:t>as</a:t>
            </a:r>
            <a:br>
              <a:rPr lang="en-US" dirty="0" smtClean="0"/>
            </a:br>
            <a:r>
              <a:rPr lang="en-US" dirty="0" smtClean="0"/>
              <a:t> </a:t>
            </a:r>
            <a:r>
              <a:rPr lang="en-US" dirty="0" smtClean="0"/>
              <a:t>locking doors, especially </a:t>
            </a:r>
            <a:r>
              <a:rPr lang="en-US" dirty="0" smtClean="0"/>
              <a:t/>
            </a:r>
            <a:br>
              <a:rPr lang="en-US" dirty="0" smtClean="0"/>
            </a:br>
            <a:r>
              <a:rPr lang="en-US" dirty="0" smtClean="0"/>
              <a:t>to rooms </a:t>
            </a:r>
            <a:r>
              <a:rPr lang="en-US" dirty="0" smtClean="0"/>
              <a:t>containing </a:t>
            </a:r>
            <a:r>
              <a:rPr lang="en-US" dirty="0" smtClean="0"/>
              <a:t/>
            </a:r>
            <a:br>
              <a:rPr lang="en-US" dirty="0" smtClean="0"/>
            </a:br>
            <a:r>
              <a:rPr lang="en-US" dirty="0" smtClean="0"/>
              <a:t>computers</a:t>
            </a:r>
            <a:r>
              <a:rPr lang="en-US" dirty="0" smtClean="0"/>
              <a:t>, can be a </a:t>
            </a:r>
            <a:r>
              <a:rPr lang="en-US" dirty="0" smtClean="0"/>
              <a:t/>
            </a:r>
            <a:br>
              <a:rPr lang="en-US" dirty="0" smtClean="0"/>
            </a:br>
            <a:r>
              <a:rPr lang="en-US" dirty="0" smtClean="0"/>
              <a:t>deterrent </a:t>
            </a:r>
            <a:r>
              <a:rPr lang="en-US" dirty="0" smtClean="0"/>
              <a:t>to theft.</a:t>
            </a:r>
          </a:p>
          <a:p>
            <a:r>
              <a:rPr lang="en-US" dirty="0" smtClean="0"/>
              <a:t>You can also use a cable </a:t>
            </a:r>
            <a:r>
              <a:rPr lang="en-US" dirty="0" smtClean="0"/>
              <a:t/>
            </a:r>
            <a:br>
              <a:rPr lang="en-US" dirty="0" smtClean="0"/>
            </a:br>
            <a:r>
              <a:rPr lang="en-US" dirty="0" smtClean="0"/>
              <a:t>lock </a:t>
            </a:r>
            <a:r>
              <a:rPr lang="en-US" dirty="0" smtClean="0"/>
              <a:t>to secure a mobile computer to a desk or table, or attach an alarm that sounds when a computer or drive is unplugged.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pic>
        <p:nvPicPr>
          <p:cNvPr id="6" name="Picture 5" descr="fig 10-13.JPG"/>
          <p:cNvPicPr>
            <a:picLocks noChangeAspect="1"/>
          </p:cNvPicPr>
          <p:nvPr/>
        </p:nvPicPr>
        <p:blipFill>
          <a:blip r:embed="rId4"/>
          <a:stretch>
            <a:fillRect/>
          </a:stretch>
        </p:blipFill>
        <p:spPr>
          <a:xfrm>
            <a:off x="8001000" y="4724400"/>
            <a:ext cx="771525" cy="197663"/>
          </a:xfrm>
          <a:prstGeom prst="rect">
            <a:avLst/>
          </a:prstGeom>
        </p:spPr>
      </p:pic>
    </p:spTree>
    <p:extLst>
      <p:ext uri="{BB962C8B-B14F-4D97-AF65-F5344CB8AC3E}">
        <p14:creationId xmlns:p14="http://schemas.microsoft.com/office/powerpoint/2010/main" xmlns="" val="808246742"/>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fontScale="92500"/>
          </a:bodyPr>
          <a:lstStyle/>
          <a:p>
            <a:r>
              <a:rPr lang="en-US" sz="2600" b="1" dirty="0" smtClean="0"/>
              <a:t>Protecting Against Theft (continued)</a:t>
            </a:r>
          </a:p>
          <a:p>
            <a:r>
              <a:rPr lang="en-US" sz="2600" dirty="0" smtClean="0"/>
              <a:t>Installing tracking software increases the chances of recovering a stolen computer.</a:t>
            </a:r>
          </a:p>
          <a:p>
            <a:r>
              <a:rPr lang="en-US" sz="2600" dirty="0" smtClean="0"/>
              <a:t>Features to look for in computer tracking software:</a:t>
            </a:r>
          </a:p>
          <a:p>
            <a:pPr lvl="1"/>
            <a:r>
              <a:rPr lang="en-US" i="1" dirty="0" smtClean="0"/>
              <a:t>Alarm</a:t>
            </a:r>
            <a:r>
              <a:rPr lang="en-US" dirty="0" smtClean="0"/>
              <a:t>—An alarm feature repeatedly plays an urgent sound to help you locate a device or to alert others that an unauthorized person has your device.</a:t>
            </a:r>
          </a:p>
          <a:p>
            <a:pPr lvl="1"/>
            <a:r>
              <a:rPr lang="en-US" i="1" dirty="0" smtClean="0"/>
              <a:t>Data removal</a:t>
            </a:r>
            <a:r>
              <a:rPr lang="en-US" dirty="0" smtClean="0"/>
              <a:t>—This feature locks the device and lets you erase your data remotely.</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p14="http://schemas.microsoft.com/office/powerpoint/2010/main" xmlns="" val="2778224830"/>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a:bodyPr>
          <a:lstStyle/>
          <a:p>
            <a:r>
              <a:rPr lang="en-US" sz="2600" b="1" dirty="0" smtClean="0"/>
              <a:t>Protecting Against Theft (continued)</a:t>
            </a:r>
          </a:p>
          <a:p>
            <a:r>
              <a:rPr lang="en-US" sz="2600" dirty="0" smtClean="0"/>
              <a:t>Features to look for in computer tracking software (continued):</a:t>
            </a:r>
          </a:p>
          <a:p>
            <a:pPr lvl="1"/>
            <a:r>
              <a:rPr lang="en-US" i="1" dirty="0" smtClean="0"/>
              <a:t>Unauthorized user notification</a:t>
            </a:r>
            <a:r>
              <a:rPr lang="en-US" dirty="0" smtClean="0"/>
              <a:t>—This feature lets you set your computer’s camera to take a photo of anyone who enters an incorrect password three times. You can also have the computer send you an e-mail message displaying the photo and location of the unauthorized user.</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spTree>
    <p:extLst>
      <p:ext uri="{BB962C8B-B14F-4D97-AF65-F5344CB8AC3E}">
        <p14:creationId xmlns:p14="http://schemas.microsoft.com/office/powerpoint/2010/main" xmlns="" val="107422451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a:xfrm>
            <a:off x="4572000" y="2438400"/>
            <a:ext cx="3770313" cy="3724275"/>
          </a:xfrm>
        </p:spPr>
        <p:txBody>
          <a:bodyPr>
            <a:normAutofit fontScale="92500" lnSpcReduction="10000"/>
          </a:bodyPr>
          <a:lstStyle/>
          <a:p>
            <a:pPr lvl="0"/>
            <a:r>
              <a:rPr lang="en-US" dirty="0" smtClean="0"/>
              <a:t>online backup</a:t>
            </a:r>
          </a:p>
          <a:p>
            <a:pPr lvl="0"/>
            <a:r>
              <a:rPr lang="en-US" dirty="0" smtClean="0"/>
              <a:t>redundancy</a:t>
            </a:r>
          </a:p>
          <a:p>
            <a:pPr lvl="0"/>
            <a:r>
              <a:rPr lang="en-US" dirty="0" smtClean="0"/>
              <a:t>remote backup</a:t>
            </a:r>
          </a:p>
          <a:p>
            <a:pPr lvl="0"/>
            <a:r>
              <a:rPr lang="en-US" dirty="0" smtClean="0"/>
              <a:t>restore</a:t>
            </a:r>
          </a:p>
          <a:p>
            <a:pPr lvl="0"/>
            <a:r>
              <a:rPr lang="en-US" dirty="0" smtClean="0"/>
              <a:t>selective backup</a:t>
            </a:r>
          </a:p>
          <a:p>
            <a:pPr lvl="0"/>
            <a:r>
              <a:rPr lang="en-US" dirty="0" smtClean="0"/>
              <a:t>synchronize</a:t>
            </a:r>
          </a:p>
          <a:p>
            <a:pPr lvl="0"/>
            <a:r>
              <a:rPr lang="en-US" dirty="0" smtClean="0"/>
              <a:t>uninterruptible power supply (UPS)</a:t>
            </a:r>
            <a:endParaRPr lang="en-US" dirty="0"/>
          </a:p>
        </p:txBody>
      </p:sp>
      <p:sp>
        <p:nvSpPr>
          <p:cNvPr id="23557" name="Rectangle 3"/>
          <p:cNvSpPr>
            <a:spLocks noGrp="1" noChangeArrowheads="1"/>
          </p:cNvSpPr>
          <p:nvPr>
            <p:ph sz="half" idx="2"/>
          </p:nvPr>
        </p:nvSpPr>
        <p:spPr>
          <a:xfrm>
            <a:off x="914400" y="2438400"/>
            <a:ext cx="3770312" cy="3724275"/>
          </a:xfrm>
        </p:spPr>
        <p:txBody>
          <a:bodyPr>
            <a:normAutofit fontScale="92500" lnSpcReduction="10000"/>
          </a:bodyPr>
          <a:lstStyle/>
          <a:p>
            <a:pPr lvl="0"/>
            <a:r>
              <a:rPr lang="en-US" dirty="0" smtClean="0"/>
              <a:t>backup</a:t>
            </a:r>
          </a:p>
          <a:p>
            <a:pPr lvl="0"/>
            <a:r>
              <a:rPr lang="en-US" dirty="0" smtClean="0"/>
              <a:t>backup plan</a:t>
            </a:r>
          </a:p>
          <a:p>
            <a:pPr lvl="0"/>
            <a:r>
              <a:rPr lang="en-US" dirty="0" smtClean="0"/>
              <a:t>backup software</a:t>
            </a:r>
          </a:p>
          <a:p>
            <a:pPr lvl="0"/>
            <a:r>
              <a:rPr lang="en-US" dirty="0" smtClean="0"/>
              <a:t>differential backup</a:t>
            </a:r>
          </a:p>
          <a:p>
            <a:pPr lvl="0"/>
            <a:r>
              <a:rPr lang="en-US" dirty="0" smtClean="0"/>
              <a:t>encryption</a:t>
            </a:r>
          </a:p>
          <a:p>
            <a:pPr lvl="0"/>
            <a:r>
              <a:rPr lang="en-US" dirty="0" smtClean="0"/>
              <a:t>full system backup</a:t>
            </a:r>
          </a:p>
          <a:p>
            <a:pPr lvl="0"/>
            <a:r>
              <a:rPr lang="en-US" dirty="0" smtClean="0"/>
              <a:t>incremental backup</a:t>
            </a:r>
          </a:p>
          <a:p>
            <a:r>
              <a:rPr lang="en-US" dirty="0"/>
              <a:t>local </a:t>
            </a:r>
            <a:r>
              <a:rPr lang="en-US" dirty="0" smtClean="0"/>
              <a:t>backup</a:t>
            </a:r>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3</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3</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Hardware (continued)</a:t>
            </a:r>
            <a:endParaRPr lang="en-US" dirty="0"/>
          </a:p>
        </p:txBody>
      </p:sp>
      <p:sp>
        <p:nvSpPr>
          <p:cNvPr id="3" name="Content Placeholder 2"/>
          <p:cNvSpPr>
            <a:spLocks noGrp="1"/>
          </p:cNvSpPr>
          <p:nvPr>
            <p:ph idx="1"/>
          </p:nvPr>
        </p:nvSpPr>
        <p:spPr/>
        <p:txBody>
          <a:bodyPr>
            <a:normAutofit/>
          </a:bodyPr>
          <a:lstStyle/>
          <a:p>
            <a:r>
              <a:rPr lang="en-US" sz="2600" b="1" dirty="0" smtClean="0"/>
              <a:t>Protecting Against Theft (continued)</a:t>
            </a:r>
          </a:p>
          <a:p>
            <a:r>
              <a:rPr lang="en-US" sz="2600" dirty="0" smtClean="0"/>
              <a:t>Features to look for in computer tracking software (continued):</a:t>
            </a:r>
          </a:p>
          <a:p>
            <a:pPr lvl="1"/>
            <a:r>
              <a:rPr lang="en-US" i="1" dirty="0" smtClean="0"/>
              <a:t>Battery control</a:t>
            </a:r>
            <a:r>
              <a:rPr lang="en-US" dirty="0" smtClean="0"/>
              <a:t>—After using GPS to find a lost mobile device, you can use the battery control feature to turn off GPS to conserve battery power.</a:t>
            </a:r>
            <a:endParaRPr lang="en-US"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spTree>
    <p:extLst>
      <p:ext uri="{BB962C8B-B14F-4D97-AF65-F5344CB8AC3E}">
        <p14:creationId xmlns:p14="http://schemas.microsoft.com/office/powerpoint/2010/main" xmlns="" val="2168355311"/>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fontScale="92500"/>
          </a:bodyPr>
          <a:lstStyle/>
          <a:p>
            <a:pPr eaLnBrk="1" hangingPunct="1">
              <a:buFont typeface="Wingdings" pitchFamily="2" charset="2"/>
              <a:buNone/>
            </a:pPr>
            <a:r>
              <a:rPr lang="en-US" b="1" dirty="0" smtClean="0"/>
              <a:t>In this lesson, you learned:</a:t>
            </a:r>
          </a:p>
          <a:p>
            <a:pPr lvl="0"/>
            <a:r>
              <a:rPr lang="en-US" sz="2400" dirty="0"/>
              <a:t>A backup is a duplicate copy of a file that you use if the original file is lost, damaged, or destroyed. To use a backup copy of a file, you first need to restore it, which means to copy the file to its original location on your computer.</a:t>
            </a:r>
          </a:p>
          <a:p>
            <a:pPr lvl="0"/>
            <a:r>
              <a:rPr lang="en-US" sz="2400" dirty="0"/>
              <a:t>The four most common types of backups for individual computer users are full system backups, differential backups, incremental backups, and selective backups. Each of these types has advantages and disadvantages</a:t>
            </a:r>
            <a:r>
              <a:rPr lang="en-US" sz="2400" dirty="0" smtClean="0"/>
              <a:t>.</a:t>
            </a:r>
            <a:endParaRPr lang="en-US" sz="24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31</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31</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31</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A full system backup (also called a system image or a disk mirror) is an exact duplication of the hard drive, including data files, system files and settings, application files, and the operating system. </a:t>
            </a:r>
          </a:p>
          <a:p>
            <a:pPr lvl="0"/>
            <a:r>
              <a:rPr lang="en-US" sz="2400" dirty="0"/>
              <a:t>A differential backup contains copies of the files that have changed since the last full system backup, while an incremental backup contains copies of the files that have changed since the last full system backup or the last incremental backup</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32</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32</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When you perform a selective backup, you select the folders and files you want to back up. </a:t>
            </a:r>
          </a:p>
          <a:p>
            <a:pPr lvl="0"/>
            <a:r>
              <a:rPr lang="en-US" sz="2400" dirty="0"/>
              <a:t>To create a backup, you can use backup software installed on your computer, or you can use an online backup service provider</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33</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33</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33</a:t>
            </a:fld>
            <a:endParaRPr lang="en-US" sz="2600" b="1" dirty="0">
              <a:solidFill>
                <a:schemeClr val="bg1"/>
              </a:solidFill>
            </a:endParaRPr>
          </a:p>
        </p:txBody>
      </p:sp>
    </p:spTree>
    <p:extLst>
      <p:ext uri="{BB962C8B-B14F-4D97-AF65-F5344CB8AC3E}">
        <p14:creationId xmlns:p14="http://schemas.microsoft.com/office/powerpoint/2010/main" xmlns="" val="1006117383"/>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a:bodyPr>
          <a:lstStyle/>
          <a:p>
            <a:r>
              <a:rPr lang="en-US" dirty="0"/>
              <a:t>Backup software is a set of system utilities for creating and updating </a:t>
            </a:r>
            <a:r>
              <a:rPr lang="en-US" dirty="0" smtClean="0"/>
              <a:t>backups, </a:t>
            </a:r>
            <a:r>
              <a:rPr lang="en-US" dirty="0"/>
              <a:t>and for restoring files from a backup. Operating systems, third-party software developers, and manufacturers of backup media provide backup software. Backup software compresses all the files selected for a backup into a single large file, and stores an index of file details, including their original locations, to restore the files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spTree>
    <p:extLst>
      <p:ext uri="{BB962C8B-B14F-4D97-AF65-F5344CB8AC3E}">
        <p14:creationId xmlns:p14="http://schemas.microsoft.com/office/powerpoint/2010/main" xmlns="" val="54218577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After installing backup software, you set a schedule and select a location for the backups. The backup software follows the schedule to create backups in the background. Backup locations typically include an external hard drive, USB flash drive, optical disc, or network folder.</a:t>
            </a:r>
          </a:p>
          <a:p>
            <a:pPr lvl="0"/>
            <a:r>
              <a:rPr lang="en-US" sz="2400" dirty="0"/>
              <a:t>Backup software features include backup type options, encryption, media spanning, and data verification</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spTree>
    <p:extLst>
      <p:ext uri="{BB962C8B-B14F-4D97-AF65-F5344CB8AC3E}">
        <p14:creationId xmlns:p14="http://schemas.microsoft.com/office/powerpoint/2010/main" xmlns="" val="40057264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An online backup service automatically creates backups on a secure server. When you create a backup on a server, you are creating an online backup or a remote backup.</a:t>
            </a:r>
          </a:p>
          <a:p>
            <a:pPr lvl="0"/>
            <a:r>
              <a:rPr lang="en-US" sz="2400" dirty="0"/>
              <a:t>To use an online backup service, you typically pay a fee to the service provider, and then set the same types of options you can set with backup software installed on your computer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spTree>
    <p:extLst>
      <p:ext uri="{BB962C8B-B14F-4D97-AF65-F5344CB8AC3E}">
        <p14:creationId xmlns:p14="http://schemas.microsoft.com/office/powerpoint/2010/main" xmlns="" val="743180099"/>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You can use software and online services to synchronize your files stored in the cloud with the version of those files stored on your computer’s hard drive by comparing files on the two drives, and then updating files as necessary so the drives contain the same versions of the files. Synchronizing is not the same as backing up files, and is not recommended as an alternative to creating backups</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37</a:t>
            </a:fld>
            <a:endParaRPr lang="en-US" dirty="0"/>
          </a:p>
        </p:txBody>
      </p:sp>
    </p:spTree>
    <p:extLst>
      <p:ext uri="{BB962C8B-B14F-4D97-AF65-F5344CB8AC3E}">
        <p14:creationId xmlns:p14="http://schemas.microsoft.com/office/powerpoint/2010/main" xmlns="" val="2849627130"/>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smtClean="0"/>
              <a:t>A </a:t>
            </a:r>
            <a:r>
              <a:rPr lang="en-US" sz="2400" dirty="0"/>
              <a:t>backup plan follows a regular schedule for creating different types of backups. The ideal plan uses more than one backup method, provides for storing on-site and off-site backups, and includes redundancy. An example of a backup plan is one that follows the Backup 3-2-1 rule: 3 backups, 2 types of media, and 1 off-site location</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38</a:t>
            </a:fld>
            <a:endParaRPr lang="en-US" dirty="0"/>
          </a:p>
        </p:txBody>
      </p:sp>
    </p:spTree>
    <p:extLst>
      <p:ext uri="{BB962C8B-B14F-4D97-AF65-F5344CB8AC3E}">
        <p14:creationId xmlns:p14="http://schemas.microsoft.com/office/powerpoint/2010/main" xmlns="" val="1379449229"/>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smtClean="0"/>
              <a:t>Computers </a:t>
            </a:r>
            <a:r>
              <a:rPr lang="en-US" sz="2400" dirty="0"/>
              <a:t>and peripheral devices can be harmed by </a:t>
            </a:r>
            <a:r>
              <a:rPr lang="en-US" sz="2400" dirty="0" smtClean="0"/>
              <a:t>environmental </a:t>
            </a:r>
            <a:r>
              <a:rPr lang="en-US" sz="2400" dirty="0"/>
              <a:t>hazards, including temperature extremes, humidity, electrical fields, and power fluctuations. You need to take </a:t>
            </a:r>
            <a:r>
              <a:rPr lang="en-US" sz="2400" dirty="0" smtClean="0"/>
              <a:t>precautions </a:t>
            </a:r>
            <a:r>
              <a:rPr lang="en-US" sz="2400" dirty="0"/>
              <a:t>to prevent damage from these environmental factors.</a:t>
            </a:r>
          </a:p>
          <a:p>
            <a:pPr lvl="0"/>
            <a:r>
              <a:rPr lang="en-US" sz="2400" dirty="0"/>
              <a:t>To protect computer hardware from theft, you can use locks, alarms, and computer tracking software.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39</a:t>
            </a:fld>
            <a:endParaRPr lang="en-US" dirty="0"/>
          </a:p>
        </p:txBody>
      </p:sp>
    </p:spTree>
    <p:extLst>
      <p:ext uri="{BB962C8B-B14F-4D97-AF65-F5344CB8AC3E}">
        <p14:creationId xmlns:p14="http://schemas.microsoft.com/office/powerpoint/2010/main" xmlns="" val="809999513"/>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i="1" dirty="0" smtClean="0"/>
              <a:t>backup</a:t>
            </a:r>
            <a:r>
              <a:rPr lang="en-US" dirty="0" smtClean="0"/>
              <a:t> is a duplicate copy of a file you can use if the original file is lost, damaged, or destroyed.</a:t>
            </a:r>
          </a:p>
          <a:p>
            <a:r>
              <a:rPr lang="en-US" dirty="0" smtClean="0"/>
              <a:t>To use a backup file, you need to </a:t>
            </a:r>
            <a:r>
              <a:rPr lang="en-US" b="1" i="1" dirty="0" smtClean="0"/>
              <a:t>restore</a:t>
            </a:r>
            <a:r>
              <a:rPr lang="en-US" dirty="0" smtClean="0"/>
              <a:t> it, which means to copy the file to its original location on your computer.</a:t>
            </a:r>
          </a:p>
          <a:p>
            <a:r>
              <a:rPr lang="en-US" dirty="0" smtClean="0"/>
              <a:t>You need to make two major decisions before you back up a file: the type of backup to create, and which backup method to use.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a:t>
            </a:fld>
            <a:endParaRPr lang="en-US" dirty="0"/>
          </a:p>
        </p:txBody>
      </p:sp>
    </p:spTree>
    <p:extLst>
      <p:ext uri="{BB962C8B-B14F-4D97-AF65-F5344CB8AC3E}">
        <p14:creationId xmlns:p14="http://schemas.microsoft.com/office/powerpoint/2010/main" xmlns="" val="406616018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5181600" y="4357708"/>
            <a:ext cx="3657600" cy="142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normAutofit/>
          </a:bodyPr>
          <a:lstStyle/>
          <a:p>
            <a:r>
              <a:rPr lang="en-US" sz="2600" b="1" dirty="0" smtClean="0"/>
              <a:t>Understanding Types of Backups</a:t>
            </a:r>
          </a:p>
          <a:p>
            <a:r>
              <a:rPr lang="en-US" sz="2600" dirty="0" smtClean="0"/>
              <a:t>The four most common types of backups are full system backups, differential backups, incremental backups, and selective backups.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a:t>
            </a:fld>
            <a:endParaRPr lang="en-US" dirty="0"/>
          </a:p>
        </p:txBody>
      </p:sp>
      <p:sp>
        <p:nvSpPr>
          <p:cNvPr id="6" name="Content Placeholder 2"/>
          <p:cNvSpPr txBox="1">
            <a:spLocks/>
          </p:cNvSpPr>
          <p:nvPr/>
        </p:nvSpPr>
        <p:spPr bwMode="auto">
          <a:xfrm>
            <a:off x="762000" y="4038600"/>
            <a:ext cx="4419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kern="0" dirty="0" smtClean="0"/>
              <a:t>A </a:t>
            </a:r>
            <a:r>
              <a:rPr lang="en-US" b="1" i="1" kern="0" dirty="0" smtClean="0"/>
              <a:t>full system backup</a:t>
            </a:r>
            <a:r>
              <a:rPr lang="en-US" kern="0" dirty="0" smtClean="0"/>
              <a:t> is an exact duplication of the hard drive including data files, system files and settings, application files, and the operating system.</a:t>
            </a:r>
            <a:endParaRPr lang="en-US" kern="0" dirty="0"/>
          </a:p>
        </p:txBody>
      </p:sp>
      <p:pic>
        <p:nvPicPr>
          <p:cNvPr id="7" name="Picture 6" descr="fig 10-1.JPG"/>
          <p:cNvPicPr>
            <a:picLocks noChangeAspect="1"/>
          </p:cNvPicPr>
          <p:nvPr/>
        </p:nvPicPr>
        <p:blipFill>
          <a:blip r:embed="rId4"/>
          <a:stretch>
            <a:fillRect/>
          </a:stretch>
        </p:blipFill>
        <p:spPr>
          <a:xfrm>
            <a:off x="7620000" y="5791200"/>
            <a:ext cx="1009650" cy="276225"/>
          </a:xfrm>
          <a:prstGeom prst="rect">
            <a:avLst/>
          </a:prstGeom>
        </p:spPr>
      </p:pic>
    </p:spTree>
    <p:extLst>
      <p:ext uri="{BB962C8B-B14F-4D97-AF65-F5344CB8AC3E}">
        <p14:creationId xmlns:p14="http://schemas.microsoft.com/office/powerpoint/2010/main" xmlns="" val="373376574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a:xfrm>
            <a:off x="838201" y="2362200"/>
            <a:ext cx="5181600" cy="3962400"/>
          </a:xfrm>
        </p:spPr>
        <p:txBody>
          <a:bodyPr>
            <a:normAutofit fontScale="92500" lnSpcReduction="10000"/>
          </a:bodyPr>
          <a:lstStyle/>
          <a:p>
            <a:r>
              <a:rPr lang="en-US" sz="2600" b="1" dirty="0" smtClean="0"/>
              <a:t>Understanding Types of Backups (continued) </a:t>
            </a:r>
          </a:p>
          <a:p>
            <a:r>
              <a:rPr lang="en-US" sz="2600" dirty="0" smtClean="0"/>
              <a:t>A </a:t>
            </a:r>
            <a:r>
              <a:rPr lang="en-US" sz="2600" b="1" i="1" dirty="0" smtClean="0"/>
              <a:t>differential backup</a:t>
            </a:r>
            <a:r>
              <a:rPr lang="en-US" sz="2600" dirty="0" smtClean="0"/>
              <a:t> contains copies of the files that have changed since the last full system backup</a:t>
            </a:r>
            <a:r>
              <a:rPr lang="en-US" sz="2600" dirty="0" smtClean="0"/>
              <a:t>.</a:t>
            </a:r>
            <a:endParaRPr lang="en-US" sz="2600" dirty="0" smtClean="0"/>
          </a:p>
          <a:p>
            <a:r>
              <a:rPr lang="en-US" sz="2600" dirty="0" smtClean="0"/>
              <a:t>An</a:t>
            </a:r>
            <a:r>
              <a:rPr lang="en-US" sz="2600" b="1" i="1" dirty="0" smtClean="0"/>
              <a:t> incremental backup</a:t>
            </a:r>
            <a:r>
              <a:rPr lang="en-US" sz="2600" dirty="0" smtClean="0"/>
              <a:t> contains copies of the files that have changed since the last full system backup or the last incremental backup.</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pic>
        <p:nvPicPr>
          <p:cNvPr id="2050" name="Picture 2"/>
          <p:cNvPicPr>
            <a:picLocks noChangeAspect="1" noChangeArrowheads="1"/>
          </p:cNvPicPr>
          <p:nvPr/>
        </p:nvPicPr>
        <p:blipFill>
          <a:blip r:embed="rId3"/>
          <a:stretch>
            <a:fillRect/>
          </a:stretch>
        </p:blipFill>
        <p:spPr bwMode="auto">
          <a:xfrm>
            <a:off x="5867400" y="3217447"/>
            <a:ext cx="3063750" cy="1861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0-2.JPG"/>
          <p:cNvPicPr>
            <a:picLocks noChangeAspect="1"/>
          </p:cNvPicPr>
          <p:nvPr/>
        </p:nvPicPr>
        <p:blipFill>
          <a:blip r:embed="rId4"/>
          <a:stretch>
            <a:fillRect/>
          </a:stretch>
        </p:blipFill>
        <p:spPr>
          <a:xfrm>
            <a:off x="7010400" y="5105400"/>
            <a:ext cx="1028700" cy="276225"/>
          </a:xfrm>
          <a:prstGeom prst="rect">
            <a:avLst/>
          </a:prstGeom>
        </p:spPr>
      </p:pic>
    </p:spTree>
    <p:extLst>
      <p:ext uri="{BB962C8B-B14F-4D97-AF65-F5344CB8AC3E}">
        <p14:creationId xmlns:p14="http://schemas.microsoft.com/office/powerpoint/2010/main" xmlns="" val="304896713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normAutofit/>
          </a:bodyPr>
          <a:lstStyle/>
          <a:p>
            <a:r>
              <a:rPr lang="en-US" sz="2600" b="1" dirty="0" smtClean="0"/>
              <a:t>Understanding Types of Backups (continued) </a:t>
            </a:r>
          </a:p>
          <a:p>
            <a:r>
              <a:rPr lang="en-US" sz="2600" dirty="0" smtClean="0"/>
              <a:t>When you perform a </a:t>
            </a:r>
            <a:r>
              <a:rPr lang="en-US" sz="2600" b="1" i="1" dirty="0" smtClean="0"/>
              <a:t>selective backup</a:t>
            </a:r>
            <a:r>
              <a:rPr lang="en-US" sz="2600" dirty="0" smtClean="0"/>
              <a:t>, you select the folders and files you want to back up.</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pic>
        <p:nvPicPr>
          <p:cNvPr id="3074" name="Picture 2"/>
          <p:cNvPicPr>
            <a:picLocks noChangeAspect="1" noChangeArrowheads="1"/>
          </p:cNvPicPr>
          <p:nvPr/>
        </p:nvPicPr>
        <p:blipFill>
          <a:blip r:embed="rId3"/>
          <a:stretch>
            <a:fillRect/>
          </a:stretch>
        </p:blipFill>
        <p:spPr bwMode="auto">
          <a:xfrm>
            <a:off x="2565105" y="4038600"/>
            <a:ext cx="5144579" cy="19710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0-3.JPG"/>
          <p:cNvPicPr>
            <a:picLocks noChangeAspect="1"/>
          </p:cNvPicPr>
          <p:nvPr/>
        </p:nvPicPr>
        <p:blipFill>
          <a:blip r:embed="rId4"/>
          <a:stretch>
            <a:fillRect/>
          </a:stretch>
        </p:blipFill>
        <p:spPr>
          <a:xfrm>
            <a:off x="1600200" y="4267200"/>
            <a:ext cx="1057275" cy="285750"/>
          </a:xfrm>
          <a:prstGeom prst="rect">
            <a:avLst/>
          </a:prstGeom>
        </p:spPr>
      </p:pic>
    </p:spTree>
    <p:extLst>
      <p:ext uri="{BB962C8B-B14F-4D97-AF65-F5344CB8AC3E}">
        <p14:creationId xmlns:p14="http://schemas.microsoft.com/office/powerpoint/2010/main" xmlns="" val="262313912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pic>
        <p:nvPicPr>
          <p:cNvPr id="4098" name="Picture 2"/>
          <p:cNvPicPr>
            <a:picLocks noChangeAspect="1" noChangeArrowheads="1"/>
          </p:cNvPicPr>
          <p:nvPr/>
        </p:nvPicPr>
        <p:blipFill>
          <a:blip r:embed="rId3"/>
          <a:stretch>
            <a:fillRect/>
          </a:stretch>
        </p:blipFill>
        <p:spPr bwMode="auto">
          <a:xfrm>
            <a:off x="1981200" y="2952123"/>
            <a:ext cx="5867400" cy="3337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838200" y="2362200"/>
            <a:ext cx="7924800" cy="20574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Understanding Types of Backups (continued) </a:t>
            </a: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6" descr="table 10-1.JPG"/>
          <p:cNvPicPr>
            <a:picLocks noChangeAspect="1"/>
          </p:cNvPicPr>
          <p:nvPr/>
        </p:nvPicPr>
        <p:blipFill>
          <a:blip r:embed="rId4"/>
          <a:stretch>
            <a:fillRect/>
          </a:stretch>
        </p:blipFill>
        <p:spPr>
          <a:xfrm>
            <a:off x="4267200" y="6248400"/>
            <a:ext cx="914400" cy="219075"/>
          </a:xfrm>
          <a:prstGeom prst="rect">
            <a:avLst/>
          </a:prstGeom>
        </p:spPr>
      </p:pic>
    </p:spTree>
    <p:extLst>
      <p:ext uri="{BB962C8B-B14F-4D97-AF65-F5344CB8AC3E}">
        <p14:creationId xmlns:p14="http://schemas.microsoft.com/office/powerpoint/2010/main" xmlns="" val="94431985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and Restoring Files (continued)</a:t>
            </a:r>
            <a:endParaRPr lang="en-US" dirty="0"/>
          </a:p>
        </p:txBody>
      </p:sp>
      <p:sp>
        <p:nvSpPr>
          <p:cNvPr id="3" name="Content Placeholder 2"/>
          <p:cNvSpPr>
            <a:spLocks noGrp="1"/>
          </p:cNvSpPr>
          <p:nvPr>
            <p:ph idx="1"/>
          </p:nvPr>
        </p:nvSpPr>
        <p:spPr/>
        <p:txBody>
          <a:bodyPr>
            <a:normAutofit lnSpcReduction="10000"/>
          </a:bodyPr>
          <a:lstStyle/>
          <a:p>
            <a:r>
              <a:rPr lang="en-US" sz="2600" b="1" dirty="0" smtClean="0"/>
              <a:t>Selecting a Backup Method</a:t>
            </a:r>
          </a:p>
          <a:p>
            <a:r>
              <a:rPr lang="en-US" sz="2600" dirty="0" smtClean="0"/>
              <a:t>To create a backup, you can use software installed on your computer, an online backup service provider, or a combination of both.</a:t>
            </a:r>
          </a:p>
          <a:p>
            <a:pPr lvl="1"/>
            <a:r>
              <a:rPr lang="en-US" sz="2200" b="1" dirty="0" smtClean="0"/>
              <a:t>Using Backup Software</a:t>
            </a:r>
          </a:p>
          <a:p>
            <a:pPr lvl="2"/>
            <a:r>
              <a:rPr lang="en-US" b="1" i="1" dirty="0" smtClean="0"/>
              <a:t>Backup software</a:t>
            </a:r>
            <a:r>
              <a:rPr lang="en-US" dirty="0" smtClean="0"/>
              <a:t> is a set of system utilities for creating and updating backups, and restoring files from a backup.</a:t>
            </a:r>
          </a:p>
          <a:p>
            <a:pPr lvl="2"/>
            <a:r>
              <a:rPr lang="en-US" dirty="0" smtClean="0"/>
              <a:t>Backup software compresses all the files selected for a backup into a single large file.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spTree>
    <p:extLst>
      <p:ext uri="{BB962C8B-B14F-4D97-AF65-F5344CB8AC3E}">
        <p14:creationId xmlns:p14="http://schemas.microsoft.com/office/powerpoint/2010/main" xmlns="" val="4060202133"/>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2595</Words>
  <Application>Microsoft Office PowerPoint</Application>
  <PresentationFormat>On-screen Show (4:3)</PresentationFormat>
  <Paragraphs>266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1_Capsules</vt:lpstr>
      <vt:lpstr>Lesson 10 Data and Hardware Protection</vt:lpstr>
      <vt:lpstr>Objectives</vt:lpstr>
      <vt:lpstr>Words to Know</vt:lpstr>
      <vt:lpstr>Backing Up and Restoring Files</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Backing Up and Restoring Files (continued)</vt:lpstr>
      <vt:lpstr>Protecting Hardware</vt:lpstr>
      <vt:lpstr>Protecting Hardware (continued)</vt:lpstr>
      <vt:lpstr>Protecting Hardware (continued)</vt:lpstr>
      <vt:lpstr>Protecting Hardware (continued)</vt:lpstr>
      <vt:lpstr>Protecting Hardware (continued)</vt:lpstr>
      <vt:lpstr>Protecting Hardware (continued)</vt:lpstr>
      <vt:lpstr>Protecting Hardware (continued)</vt:lpstr>
      <vt:lpstr>Protecting Hardware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2014-02-07T18:16:09Z</dcterms:created>
  <dcterms:modified xsi:type="dcterms:W3CDTF">2014-02-07T18:16:16Z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