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84" r:id="rId1"/>
  </p:sldMasterIdLst>
  <p:notesMasterIdLst>
    <p:notesMasterId r:id="rId47"/>
  </p:notesMasterIdLst>
  <p:handoutMasterIdLst>
    <p:handoutMasterId r:id="rId48"/>
  </p:handoutMasterIdLst>
  <p:sldIdLst>
    <p:sldId id="299" r:id="rId2"/>
    <p:sldId id="325" r:id="rId3"/>
    <p:sldId id="300" r:id="rId4"/>
    <p:sldId id="583" r:id="rId5"/>
    <p:sldId id="582" r:id="rId6"/>
    <p:sldId id="599" r:id="rId7"/>
    <p:sldId id="605" r:id="rId8"/>
    <p:sldId id="603" r:id="rId9"/>
    <p:sldId id="604" r:id="rId10"/>
    <p:sldId id="606" r:id="rId11"/>
    <p:sldId id="585" r:id="rId12"/>
    <p:sldId id="607" r:id="rId13"/>
    <p:sldId id="608" r:id="rId14"/>
    <p:sldId id="609" r:id="rId15"/>
    <p:sldId id="602" r:id="rId16"/>
    <p:sldId id="610" r:id="rId17"/>
    <p:sldId id="586" r:id="rId18"/>
    <p:sldId id="611" r:id="rId19"/>
    <p:sldId id="587" r:id="rId20"/>
    <p:sldId id="612" r:id="rId21"/>
    <p:sldId id="613" r:id="rId22"/>
    <p:sldId id="614" r:id="rId23"/>
    <p:sldId id="615" r:id="rId24"/>
    <p:sldId id="616" r:id="rId25"/>
    <p:sldId id="617" r:id="rId26"/>
    <p:sldId id="588" r:id="rId27"/>
    <p:sldId id="619" r:id="rId28"/>
    <p:sldId id="620" r:id="rId29"/>
    <p:sldId id="621" r:id="rId30"/>
    <p:sldId id="622" r:id="rId31"/>
    <p:sldId id="623" r:id="rId32"/>
    <p:sldId id="624" r:id="rId33"/>
    <p:sldId id="625" r:id="rId34"/>
    <p:sldId id="589" r:id="rId35"/>
    <p:sldId id="630" r:id="rId36"/>
    <p:sldId id="626" r:id="rId37"/>
    <p:sldId id="627" r:id="rId38"/>
    <p:sldId id="631" r:id="rId39"/>
    <p:sldId id="590" r:id="rId40"/>
    <p:sldId id="632" r:id="rId41"/>
    <p:sldId id="591" r:id="rId42"/>
    <p:sldId id="633" r:id="rId43"/>
    <p:sldId id="321" r:id="rId44"/>
    <p:sldId id="339" r:id="rId45"/>
    <p:sldId id="445" r:id="rId4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6562" autoAdjust="0"/>
    <p:restoredTop sz="94444" autoAdjust="0"/>
  </p:normalViewPr>
  <p:slideViewPr>
    <p:cSldViewPr>
      <p:cViewPr varScale="1">
        <p:scale>
          <a:sx n="79" d="100"/>
          <a:sy n="79" d="100"/>
        </p:scale>
        <p:origin x="-85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1" d="100"/>
          <a:sy n="81" d="100"/>
        </p:scale>
        <p:origin x="-630"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dirty="0"/>
          </a:p>
        </p:txBody>
      </p:sp>
      <p:sp>
        <p:nvSpPr>
          <p:cNvPr id="5529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dirty="0"/>
          </a:p>
        </p:txBody>
      </p:sp>
      <p:sp>
        <p:nvSpPr>
          <p:cNvPr id="5530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dirty="0"/>
          </a:p>
        </p:txBody>
      </p:sp>
      <p:sp>
        <p:nvSpPr>
          <p:cNvPr id="5530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018D755D-29A6-4CDD-9E98-7B8E3E8E17DF}" type="slidenum">
              <a:rPr lang="en-US"/>
              <a:pPr>
                <a:defRPr/>
              </a:pPr>
              <a:t>‹#›</a:t>
            </a:fld>
            <a:endParaRPr lang="en-US" dirty="0"/>
          </a:p>
        </p:txBody>
      </p:sp>
    </p:spTree>
    <p:extLst>
      <p:ext uri="{BB962C8B-B14F-4D97-AF65-F5344CB8AC3E}">
        <p14:creationId xmlns="" xmlns:p14="http://schemas.microsoft.com/office/powerpoint/2010/main" val="12603048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dirty="0"/>
          </a:p>
        </p:txBody>
      </p:sp>
      <p:sp>
        <p:nvSpPr>
          <p:cNvPr id="573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dirty="0"/>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73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73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dirty="0"/>
          </a:p>
        </p:txBody>
      </p:sp>
      <p:sp>
        <p:nvSpPr>
          <p:cNvPr id="573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04835BB1-FDA4-4F76-A0EF-13F413444BC3}" type="slidenum">
              <a:rPr lang="en-US"/>
              <a:pPr>
                <a:defRPr/>
              </a:pPr>
              <a:t>‹#›</a:t>
            </a:fld>
            <a:endParaRPr lang="en-US" dirty="0"/>
          </a:p>
        </p:txBody>
      </p:sp>
    </p:spTree>
    <p:extLst>
      <p:ext uri="{BB962C8B-B14F-4D97-AF65-F5344CB8AC3E}">
        <p14:creationId xmlns="" xmlns:p14="http://schemas.microsoft.com/office/powerpoint/2010/main" val="11800644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p>
            <a:fld id="{5EB6157F-58E0-4549-B253-936D20D4F6FD}" type="slidenum">
              <a:rPr lang="en-US" smtClean="0"/>
              <a:pPr/>
              <a:t>1</a:t>
            </a:fld>
            <a:endParaRPr lang="en-US" dirty="0" smtClean="0"/>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a:ln/>
        </p:spPr>
      </p:sp>
      <p:sp>
        <p:nvSpPr>
          <p:cNvPr id="20482" name="Notes Placeholder 2"/>
          <p:cNvSpPr>
            <a:spLocks noGrp="1"/>
          </p:cNvSpPr>
          <p:nvPr>
            <p:ph type="body" idx="1"/>
          </p:nvPr>
        </p:nvSpPr>
        <p:spPr>
          <a:noFill/>
          <a:ln/>
        </p:spPr>
        <p:txBody>
          <a:bodyPr/>
          <a:lstStyle/>
          <a:p>
            <a:endParaRPr lang="en-US" dirty="0" smtClean="0"/>
          </a:p>
        </p:txBody>
      </p:sp>
      <p:sp>
        <p:nvSpPr>
          <p:cNvPr id="20483" name="Slide Number Placeholder 3"/>
          <p:cNvSpPr>
            <a:spLocks noGrp="1"/>
          </p:cNvSpPr>
          <p:nvPr>
            <p:ph type="sldNum" sz="quarter" idx="5"/>
          </p:nvPr>
        </p:nvSpPr>
        <p:spPr>
          <a:noFill/>
        </p:spPr>
        <p:txBody>
          <a:bodyPr/>
          <a:lstStyle/>
          <a:p>
            <a:fld id="{26263BC4-7293-4D65-95ED-742EB05AD680}" type="slidenum">
              <a:rPr lang="en-US" smtClean="0"/>
              <a:pPr/>
              <a:t>2</a:t>
            </a:fld>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42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43</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44</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45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C91D"/>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srcRect/>
          <a:stretch>
            <a:fillRect/>
          </a:stretch>
        </p:blipFill>
        <p:spPr bwMode="auto">
          <a:xfrm>
            <a:off x="-94693" y="0"/>
            <a:ext cx="4684923" cy="6858000"/>
          </a:xfrm>
          <a:prstGeom prst="rect">
            <a:avLst/>
          </a:prstGeom>
          <a:noFill/>
          <a:ln w="9525">
            <a:noFill/>
            <a:miter lim="800000"/>
            <a:headEnd/>
            <a:tailEnd/>
          </a:ln>
          <a:effectLst/>
        </p:spPr>
      </p:pic>
      <p:grpSp>
        <p:nvGrpSpPr>
          <p:cNvPr id="2" name="Group 2"/>
          <p:cNvGrpSpPr>
            <a:grpSpLocks/>
          </p:cNvGrpSpPr>
          <p:nvPr/>
        </p:nvGrpSpPr>
        <p:grpSpPr bwMode="auto">
          <a:xfrm>
            <a:off x="0" y="0"/>
            <a:ext cx="5867400" cy="6858000"/>
            <a:chOff x="0" y="0"/>
            <a:chExt cx="3696" cy="4320"/>
          </a:xfrm>
        </p:grpSpPr>
        <p:sp>
          <p:nvSpPr>
            <p:cNvPr id="5" name="Rectangle 3"/>
            <p:cNvSpPr>
              <a:spLocks noChangeArrowheads="1"/>
            </p:cNvSpPr>
            <p:nvPr/>
          </p:nvSpPr>
          <p:spPr bwMode="auto">
            <a:xfrm>
              <a:off x="0" y="0"/>
              <a:ext cx="2880" cy="4320"/>
            </a:xfrm>
            <a:prstGeom prst="rect">
              <a:avLst/>
            </a:prstGeom>
            <a:noFill/>
            <a:ln w="9525">
              <a:noFill/>
              <a:miter lim="800000"/>
              <a:headEnd/>
              <a:tailEnd/>
            </a:ln>
            <a:effectLst/>
          </p:spPr>
          <p:txBody>
            <a:bodyPr wrap="none" anchor="ctr"/>
            <a:lstStyle/>
            <a:p>
              <a:pPr algn="ctr">
                <a:defRPr/>
              </a:pPr>
              <a:endParaRPr kumimoji="1" lang="en-US" dirty="0">
                <a:latin typeface="Times New Roman" pitchFamily="18" charset="0"/>
                <a:ea typeface="+mn-ea"/>
                <a:cs typeface="+mn-cs"/>
              </a:endParaRPr>
            </a:p>
          </p:txBody>
        </p:sp>
        <p:sp>
          <p:nvSpPr>
            <p:cNvPr id="6" name="AutoShape 4"/>
            <p:cNvSpPr>
              <a:spLocks noChangeArrowheads="1"/>
            </p:cNvSpPr>
            <p:nvPr/>
          </p:nvSpPr>
          <p:spPr bwMode="white">
            <a:xfrm>
              <a:off x="432" y="624"/>
              <a:ext cx="3264" cy="1200"/>
            </a:xfrm>
            <a:prstGeom prst="roundRect">
              <a:avLst>
                <a:gd name="adj" fmla="val 50000"/>
              </a:avLst>
            </a:prstGeom>
            <a:solidFill>
              <a:schemeClr val="bg1"/>
            </a:solidFill>
            <a:ln w="9525">
              <a:noFill/>
              <a:round/>
              <a:headEnd/>
              <a:tailEnd/>
            </a:ln>
            <a:effectLst/>
          </p:spPr>
          <p:txBody>
            <a:bodyPr wrap="none" anchor="ctr"/>
            <a:lstStyle/>
            <a:p>
              <a:pPr algn="ctr">
                <a:defRPr/>
              </a:pPr>
              <a:endParaRPr kumimoji="1" lang="en-US" dirty="0">
                <a:latin typeface="Times New Roman" pitchFamily="18" charset="0"/>
                <a:ea typeface="+mn-ea"/>
                <a:cs typeface="+mn-cs"/>
              </a:endParaRPr>
            </a:p>
          </p:txBody>
        </p:sp>
      </p:grpSp>
      <p:grpSp>
        <p:nvGrpSpPr>
          <p:cNvPr id="3" name="Group 5"/>
          <p:cNvGrpSpPr>
            <a:grpSpLocks/>
          </p:cNvGrpSpPr>
          <p:nvPr/>
        </p:nvGrpSpPr>
        <p:grpSpPr bwMode="auto">
          <a:xfrm>
            <a:off x="3632199" y="4889497"/>
            <a:ext cx="5083012" cy="325437"/>
            <a:chOff x="2288" y="3080"/>
            <a:chExt cx="3083" cy="228"/>
          </a:xfrm>
          <a:solidFill>
            <a:srgbClr val="002060"/>
          </a:solidFill>
          <a:effectLst/>
        </p:grpSpPr>
        <p:sp>
          <p:nvSpPr>
            <p:cNvPr id="8" name="AutoShape 6"/>
            <p:cNvSpPr>
              <a:spLocks noChangeArrowheads="1"/>
            </p:cNvSpPr>
            <p:nvPr/>
          </p:nvSpPr>
          <p:spPr bwMode="auto">
            <a:xfrm flipH="1">
              <a:off x="2288" y="3080"/>
              <a:ext cx="2953" cy="228"/>
            </a:xfrm>
            <a:prstGeom prst="roundRect">
              <a:avLst>
                <a:gd name="adj" fmla="val 0"/>
              </a:avLst>
            </a:prstGeom>
            <a:solidFill>
              <a:schemeClr val="hlink"/>
            </a:solidFill>
            <a:ln w="9525">
              <a:noFill/>
              <a:round/>
              <a:headEnd/>
              <a:tailEnd/>
            </a:ln>
            <a:effectLst/>
          </p:spPr>
          <p:txBody>
            <a:bodyPr wrap="none" anchor="ctr"/>
            <a:lstStyle/>
            <a:p>
              <a:pPr eaLnBrk="0" hangingPunct="0">
                <a:defRPr/>
              </a:pPr>
              <a:endParaRPr lang="en-US" sz="1800" dirty="0">
                <a:ea typeface="+mn-ea"/>
                <a:cs typeface="+mn-cs"/>
              </a:endParaRPr>
            </a:p>
          </p:txBody>
        </p:sp>
        <p:sp>
          <p:nvSpPr>
            <p:cNvPr id="9" name="AutoShape 7"/>
            <p:cNvSpPr>
              <a:spLocks noChangeArrowheads="1"/>
            </p:cNvSpPr>
            <p:nvPr/>
          </p:nvSpPr>
          <p:spPr bwMode="auto">
            <a:xfrm>
              <a:off x="5196" y="3080"/>
              <a:ext cx="175" cy="228"/>
            </a:xfrm>
            <a:prstGeom prst="flowChartDelay">
              <a:avLst/>
            </a:prstGeom>
            <a:solidFill>
              <a:schemeClr val="hlink"/>
            </a:solidFill>
            <a:ln w="9525">
              <a:noFill/>
              <a:miter lim="800000"/>
              <a:headEnd/>
              <a:tailEnd/>
            </a:ln>
            <a:effectLst/>
          </p:spPr>
          <p:txBody>
            <a:bodyPr wrap="none" anchor="ctr"/>
            <a:lstStyle/>
            <a:p>
              <a:pPr eaLnBrk="0" hangingPunct="0">
                <a:defRPr/>
              </a:pPr>
              <a:endParaRPr lang="en-US" sz="1800" dirty="0">
                <a:ea typeface="+mn-ea"/>
                <a:cs typeface="+mn-cs"/>
              </a:endParaRPr>
            </a:p>
          </p:txBody>
        </p:sp>
      </p:grpSp>
      <p:sp>
        <p:nvSpPr>
          <p:cNvPr id="70664" name="Rectangle 8"/>
          <p:cNvSpPr>
            <a:spLocks noGrp="1" noChangeArrowheads="1"/>
          </p:cNvSpPr>
          <p:nvPr>
            <p:ph type="subTitle" idx="1"/>
          </p:nvPr>
        </p:nvSpPr>
        <p:spPr>
          <a:xfrm>
            <a:off x="4673600" y="2927350"/>
            <a:ext cx="4013200" cy="1822450"/>
          </a:xfrm>
        </p:spPr>
        <p:txBody>
          <a:bodyPr anchor="b"/>
          <a:lstStyle>
            <a:lvl1pPr marL="0" indent="0">
              <a:buFont typeface="Wingdings" pitchFamily="2" charset="2"/>
              <a:buNone/>
              <a:defRPr>
                <a:solidFill>
                  <a:schemeClr val="tx2"/>
                </a:solidFill>
              </a:defRPr>
            </a:lvl1pPr>
          </a:lstStyle>
          <a:p>
            <a:r>
              <a:rPr lang="en-US" dirty="0"/>
              <a:t>Click to edit Master subtitle style</a:t>
            </a:r>
          </a:p>
        </p:txBody>
      </p:sp>
      <p:sp>
        <p:nvSpPr>
          <p:cNvPr id="70668" name="AutoShape 12"/>
          <p:cNvSpPr>
            <a:spLocks noGrp="1" noChangeArrowheads="1"/>
          </p:cNvSpPr>
          <p:nvPr>
            <p:ph type="ctrTitle" sz="quarter"/>
          </p:nvPr>
        </p:nvSpPr>
        <p:spPr>
          <a:xfrm>
            <a:off x="685800" y="990600"/>
            <a:ext cx="8229600" cy="1905000"/>
          </a:xfrm>
          <a:prstGeom prst="roundRect">
            <a:avLst>
              <a:gd name="adj" fmla="val 50000"/>
            </a:avLst>
          </a:prstGeom>
          <a:solidFill>
            <a:srgbClr val="FFC91D"/>
          </a:solidFill>
        </p:spPr>
        <p:txBody>
          <a:bodyPr anchor="ctr"/>
          <a:lstStyle>
            <a:lvl1pPr algn="ctr">
              <a:defRPr>
                <a:solidFill>
                  <a:schemeClr val="tx1"/>
                </a:solidFill>
              </a:defRPr>
            </a:lvl1pPr>
          </a:lstStyle>
          <a:p>
            <a:r>
              <a:rPr lang="en-US" dirty="0"/>
              <a:t>Click to edit Master title style</a:t>
            </a:r>
          </a:p>
        </p:txBody>
      </p:sp>
      <p:sp>
        <p:nvSpPr>
          <p:cNvPr id="10" name="Rectangle 11"/>
          <p:cNvSpPr>
            <a:spLocks noGrp="1" noChangeArrowheads="1"/>
          </p:cNvSpPr>
          <p:nvPr>
            <p:ph type="sldNum" sz="quarter" idx="10"/>
          </p:nvPr>
        </p:nvSpPr>
        <p:spPr>
          <a:xfrm>
            <a:off x="76200" y="6248400"/>
            <a:ext cx="587375" cy="488950"/>
          </a:xfrm>
        </p:spPr>
        <p:txBody>
          <a:bodyPr anchorCtr="0"/>
          <a:lstStyle>
            <a:lvl1pPr>
              <a:defRPr/>
            </a:lvl1pPr>
          </a:lstStyle>
          <a:p>
            <a:pPr>
              <a:defRPr/>
            </a:pPr>
            <a:fld id="{0B789208-38E0-4DCD-830D-C58E0260B579}" type="slidenum">
              <a:rPr lang="en-US"/>
              <a:pPr>
                <a:defRPr/>
              </a:pPr>
              <a:t>‹#›</a:t>
            </a:fld>
            <a:endParaRPr lang="en-US" dirty="0"/>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sldNum" sz="quarter" idx="10"/>
          </p:nvPr>
        </p:nvSpPr>
        <p:spPr>
          <a:ln/>
        </p:spPr>
        <p:txBody>
          <a:bodyPr/>
          <a:lstStyle>
            <a:lvl1pPr>
              <a:defRPr/>
            </a:lvl1pPr>
          </a:lstStyle>
          <a:p>
            <a:pPr>
              <a:defRPr/>
            </a:pPr>
            <a:fld id="{D9B2E2BB-F49A-468D-A26E-E7EAB42D6543}" type="slidenum">
              <a:rPr lang="en-US"/>
              <a:pPr>
                <a:defRPr/>
              </a:pPr>
              <a:t>‹#›</a:t>
            </a:fld>
            <a:endParaRPr lang="en-US" dirty="0"/>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762000"/>
            <a:ext cx="1981200" cy="5324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762000"/>
            <a:ext cx="5791200" cy="5324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sldNum" sz="quarter" idx="10"/>
          </p:nvPr>
        </p:nvSpPr>
        <p:spPr>
          <a:ln/>
        </p:spPr>
        <p:txBody>
          <a:bodyPr/>
          <a:lstStyle>
            <a:lvl1pPr>
              <a:defRPr/>
            </a:lvl1pPr>
          </a:lstStyle>
          <a:p>
            <a:pPr>
              <a:defRPr/>
            </a:pPr>
            <a:fld id="{53A68AFE-FB71-4CB5-9DD9-A19123D36A28}" type="slidenum">
              <a:rPr lang="en-US"/>
              <a:pPr>
                <a:defRPr/>
              </a:pPr>
              <a:t>‹#›</a:t>
            </a:fld>
            <a:endParaRPr lang="en-US" dirty="0"/>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13"/>
          <p:cNvSpPr>
            <a:spLocks noGrp="1" noChangeArrowheads="1"/>
          </p:cNvSpPr>
          <p:nvPr>
            <p:ph type="sldNum" sz="quarter" idx="10"/>
          </p:nvPr>
        </p:nvSpPr>
        <p:spPr>
          <a:ln/>
        </p:spPr>
        <p:txBody>
          <a:bodyPr/>
          <a:lstStyle>
            <a:lvl1pPr>
              <a:defRPr/>
            </a:lvl1pPr>
          </a:lstStyle>
          <a:p>
            <a:pPr>
              <a:defRPr/>
            </a:pPr>
            <a:fld id="{56A28F00-A70F-494A-BFAF-EACF7AF3DA9C}" type="slidenum">
              <a:rPr lang="en-US"/>
              <a:pPr>
                <a:defRPr/>
              </a:pPr>
              <a:t>‹#›</a:t>
            </a:fld>
            <a:endParaRPr lang="en-US" dirty="0"/>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sldNum" sz="quarter" idx="10"/>
          </p:nvPr>
        </p:nvSpPr>
        <p:spPr>
          <a:ln/>
        </p:spPr>
        <p:txBody>
          <a:bodyPr/>
          <a:lstStyle>
            <a:lvl1pPr>
              <a:defRPr/>
            </a:lvl1pPr>
          </a:lstStyle>
          <a:p>
            <a:pPr>
              <a:defRPr/>
            </a:pPr>
            <a:fld id="{DE7D8765-6657-459B-B3B6-029F1A267D9B}" type="slidenum">
              <a:rPr lang="en-US"/>
              <a:pPr>
                <a:defRPr/>
              </a:pPr>
              <a:t>‹#›</a:t>
            </a:fld>
            <a:endParaRPr lang="en-US" dirty="0"/>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3"/>
          <p:cNvSpPr>
            <a:spLocks noGrp="1" noChangeArrowheads="1"/>
          </p:cNvSpPr>
          <p:nvPr>
            <p:ph type="sldNum" sz="quarter" idx="10"/>
          </p:nvPr>
        </p:nvSpPr>
        <p:spPr>
          <a:ln/>
        </p:spPr>
        <p:txBody>
          <a:bodyPr/>
          <a:lstStyle>
            <a:lvl1pPr>
              <a:defRPr/>
            </a:lvl1pPr>
          </a:lstStyle>
          <a:p>
            <a:pPr>
              <a:defRPr/>
            </a:pPr>
            <a:fld id="{734E84DF-641A-460B-8C32-9B774E957058}" type="slidenum">
              <a:rPr lang="en-US"/>
              <a:pPr>
                <a:defRPr/>
              </a:pPr>
              <a:t>‹#›</a:t>
            </a:fld>
            <a:endParaRPr lang="en-US" dirty="0"/>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2362200"/>
            <a:ext cx="3770313"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0913" y="2362200"/>
            <a:ext cx="3770312"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3"/>
          <p:cNvSpPr>
            <a:spLocks noGrp="1" noChangeArrowheads="1"/>
          </p:cNvSpPr>
          <p:nvPr>
            <p:ph type="sldNum" sz="quarter" idx="10"/>
          </p:nvPr>
        </p:nvSpPr>
        <p:spPr>
          <a:ln/>
        </p:spPr>
        <p:txBody>
          <a:bodyPr/>
          <a:lstStyle>
            <a:lvl1pPr>
              <a:defRPr/>
            </a:lvl1pPr>
          </a:lstStyle>
          <a:p>
            <a:pPr>
              <a:defRPr/>
            </a:pPr>
            <a:fld id="{7581C5C5-92D5-4D63-BA0F-2EC4CC95820E}" type="slidenum">
              <a:rPr lang="en-US"/>
              <a:pPr>
                <a:defRPr/>
              </a:pPr>
              <a:t>‹#›</a:t>
            </a:fld>
            <a:endParaRPr lang="en-US" dirty="0"/>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3"/>
          <p:cNvSpPr>
            <a:spLocks noGrp="1" noChangeArrowheads="1"/>
          </p:cNvSpPr>
          <p:nvPr>
            <p:ph type="sldNum" sz="quarter" idx="10"/>
          </p:nvPr>
        </p:nvSpPr>
        <p:spPr>
          <a:ln/>
        </p:spPr>
        <p:txBody>
          <a:bodyPr/>
          <a:lstStyle>
            <a:lvl1pPr>
              <a:defRPr/>
            </a:lvl1pPr>
          </a:lstStyle>
          <a:p>
            <a:pPr>
              <a:defRPr/>
            </a:pPr>
            <a:fld id="{2C87CFB0-FE84-4059-A4AA-CD397D6FF12C}" type="slidenum">
              <a:rPr lang="en-US"/>
              <a:pPr>
                <a:defRPr/>
              </a:pPr>
              <a:t>‹#›</a:t>
            </a:fld>
            <a:endParaRPr lang="en-US" dirty="0"/>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3"/>
          <p:cNvSpPr>
            <a:spLocks noGrp="1" noChangeArrowheads="1"/>
          </p:cNvSpPr>
          <p:nvPr>
            <p:ph type="sldNum" sz="quarter" idx="10"/>
          </p:nvPr>
        </p:nvSpPr>
        <p:spPr>
          <a:ln/>
        </p:spPr>
        <p:txBody>
          <a:bodyPr/>
          <a:lstStyle>
            <a:lvl1pPr>
              <a:defRPr/>
            </a:lvl1pPr>
          </a:lstStyle>
          <a:p>
            <a:pPr>
              <a:defRPr/>
            </a:pPr>
            <a:fld id="{B5FBEBAF-22F5-49A0-8BE5-750EEDBEEA99}" type="slidenum">
              <a:rPr lang="en-US"/>
              <a:pPr>
                <a:defRPr/>
              </a:pPr>
              <a:t>‹#›</a:t>
            </a:fld>
            <a:endParaRPr lang="en-US" dirty="0"/>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2" name="Group 2"/>
          <p:cNvGrpSpPr>
            <a:grpSpLocks/>
          </p:cNvGrpSpPr>
          <p:nvPr userDrawn="1"/>
        </p:nvGrpSpPr>
        <p:grpSpPr bwMode="auto">
          <a:xfrm>
            <a:off x="0" y="0"/>
            <a:ext cx="7620000" cy="6858000"/>
            <a:chOff x="0" y="0"/>
            <a:chExt cx="4800" cy="4320"/>
          </a:xfrm>
        </p:grpSpPr>
        <p:grpSp>
          <p:nvGrpSpPr>
            <p:cNvPr id="3" name="Group 3"/>
            <p:cNvGrpSpPr>
              <a:grpSpLocks/>
            </p:cNvGrpSpPr>
            <p:nvPr userDrawn="1"/>
          </p:nvGrpSpPr>
          <p:grpSpPr bwMode="auto">
            <a:xfrm>
              <a:off x="0" y="0"/>
              <a:ext cx="2016" cy="4320"/>
              <a:chOff x="0" y="0"/>
              <a:chExt cx="2016" cy="4320"/>
            </a:xfrm>
          </p:grpSpPr>
          <p:sp>
            <p:nvSpPr>
              <p:cNvPr id="7" name="Rectangle 4"/>
              <p:cNvSpPr>
                <a:spLocks noChangeArrowheads="1"/>
              </p:cNvSpPr>
              <p:nvPr userDrawn="1"/>
            </p:nvSpPr>
            <p:spPr bwMode="auto">
              <a:xfrm>
                <a:off x="0" y="0"/>
                <a:ext cx="480" cy="4320"/>
              </a:xfrm>
              <a:prstGeom prst="rect">
                <a:avLst/>
              </a:prstGeom>
              <a:solidFill>
                <a:schemeClr val="accent2"/>
              </a:solidFill>
              <a:ln w="9525">
                <a:noFill/>
                <a:miter lim="800000"/>
                <a:headEnd/>
                <a:tailEnd/>
              </a:ln>
              <a:effectLst/>
            </p:spPr>
            <p:txBody>
              <a:bodyPr wrap="none" anchor="ctr"/>
              <a:lstStyle/>
              <a:p>
                <a:pPr eaLnBrk="0" hangingPunct="0">
                  <a:defRPr/>
                </a:pPr>
                <a:endParaRPr lang="en-US" sz="1800" dirty="0">
                  <a:ea typeface="+mn-ea"/>
                  <a:cs typeface="+mn-cs"/>
                </a:endParaRPr>
              </a:p>
            </p:txBody>
          </p:sp>
          <p:sp>
            <p:nvSpPr>
              <p:cNvPr id="8" name="Freeform 5"/>
              <p:cNvSpPr>
                <a:spLocks/>
              </p:cNvSpPr>
              <p:nvPr userDrawn="1"/>
            </p:nvSpPr>
            <p:spPr bwMode="auto">
              <a:xfrm>
                <a:off x="288" y="0"/>
                <a:ext cx="1728" cy="735"/>
              </a:xfrm>
              <a:custGeom>
                <a:avLst/>
                <a:gdLst/>
                <a:ahLst/>
                <a:cxnLst>
                  <a:cxn ang="0">
                    <a:pos x="1728" y="0"/>
                  </a:cxn>
                  <a:cxn ang="0">
                    <a:pos x="1728" y="480"/>
                  </a:cxn>
                  <a:cxn ang="0">
                    <a:pos x="380" y="482"/>
                  </a:cxn>
                  <a:cxn ang="0">
                    <a:pos x="354" y="480"/>
                  </a:cxn>
                  <a:cxn ang="0">
                    <a:pos x="308" y="489"/>
                  </a:cxn>
                  <a:cxn ang="0">
                    <a:pos x="246" y="531"/>
                  </a:cxn>
                  <a:cxn ang="0">
                    <a:pos x="206" y="597"/>
                  </a:cxn>
                  <a:cxn ang="0">
                    <a:pos x="192" y="666"/>
                  </a:cxn>
                  <a:cxn ang="0">
                    <a:pos x="192" y="735"/>
                  </a:cxn>
                  <a:cxn ang="0">
                    <a:pos x="0" y="735"/>
                  </a:cxn>
                  <a:cxn ang="0">
                    <a:pos x="0" y="480"/>
                  </a:cxn>
                  <a:cxn ang="0">
                    <a:pos x="0" y="0"/>
                  </a:cxn>
                  <a:cxn ang="0">
                    <a:pos x="1728" y="0"/>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w="9525" cap="flat" cmpd="sng">
                <a:noFill/>
                <a:prstDash val="solid"/>
                <a:miter lim="800000"/>
                <a:headEnd type="none" w="med" len="med"/>
                <a:tailEnd type="none" w="med" len="med"/>
              </a:ln>
              <a:effectLst/>
            </p:spPr>
            <p:txBody>
              <a:bodyPr wrap="none"/>
              <a:lstStyle/>
              <a:p>
                <a:pPr eaLnBrk="0" hangingPunct="0">
                  <a:defRPr/>
                </a:pPr>
                <a:endParaRPr lang="en-US" sz="1800" dirty="0">
                  <a:ea typeface="+mn-ea"/>
                  <a:cs typeface="+mn-cs"/>
                </a:endParaRPr>
              </a:p>
            </p:txBody>
          </p:sp>
        </p:grpSp>
        <p:grpSp>
          <p:nvGrpSpPr>
            <p:cNvPr id="4" name="Group 6"/>
            <p:cNvGrpSpPr>
              <a:grpSpLocks/>
            </p:cNvGrpSpPr>
            <p:nvPr/>
          </p:nvGrpSpPr>
          <p:grpSpPr bwMode="auto">
            <a:xfrm>
              <a:off x="144" y="1248"/>
              <a:ext cx="4656" cy="201"/>
              <a:chOff x="144" y="1248"/>
              <a:chExt cx="4656" cy="201"/>
            </a:xfrm>
          </p:grpSpPr>
          <p:sp>
            <p:nvSpPr>
              <p:cNvPr id="5" name="AutoShape 7"/>
              <p:cNvSpPr>
                <a:spLocks noChangeArrowheads="1"/>
              </p:cNvSpPr>
              <p:nvPr/>
            </p:nvSpPr>
            <p:spPr bwMode="auto">
              <a:xfrm>
                <a:off x="384" y="1248"/>
                <a:ext cx="4416" cy="200"/>
              </a:xfrm>
              <a:prstGeom prst="roundRect">
                <a:avLst>
                  <a:gd name="adj" fmla="val 0"/>
                </a:avLst>
              </a:prstGeom>
              <a:solidFill>
                <a:schemeClr val="hlink"/>
              </a:solidFill>
              <a:ln w="9525">
                <a:noFill/>
                <a:round/>
                <a:headEnd/>
                <a:tailEnd/>
              </a:ln>
              <a:effectLst/>
            </p:spPr>
            <p:txBody>
              <a:bodyPr wrap="none" anchor="ctr"/>
              <a:lstStyle/>
              <a:p>
                <a:pPr eaLnBrk="0" hangingPunct="0">
                  <a:defRPr/>
                </a:pPr>
                <a:endParaRPr lang="en-US" sz="1800" dirty="0">
                  <a:ea typeface="+mn-ea"/>
                  <a:cs typeface="+mn-cs"/>
                </a:endParaRPr>
              </a:p>
            </p:txBody>
          </p:sp>
          <p:sp>
            <p:nvSpPr>
              <p:cNvPr id="6" name="AutoShape 8"/>
              <p:cNvSpPr>
                <a:spLocks noChangeArrowheads="1"/>
              </p:cNvSpPr>
              <p:nvPr/>
            </p:nvSpPr>
            <p:spPr bwMode="auto">
              <a:xfrm flipH="1">
                <a:off x="144" y="1248"/>
                <a:ext cx="248" cy="201"/>
              </a:xfrm>
              <a:prstGeom prst="flowChartDelay">
                <a:avLst/>
              </a:prstGeom>
              <a:solidFill>
                <a:schemeClr val="hlink"/>
              </a:solidFill>
              <a:ln w="9525">
                <a:noFill/>
                <a:miter lim="800000"/>
                <a:headEnd/>
                <a:tailEnd/>
              </a:ln>
              <a:effectLst/>
            </p:spPr>
            <p:txBody>
              <a:bodyPr wrap="none" anchor="ctr"/>
              <a:lstStyle/>
              <a:p>
                <a:pPr eaLnBrk="0" hangingPunct="0">
                  <a:defRPr/>
                </a:pPr>
                <a:endParaRPr lang="en-US" sz="1800" dirty="0">
                  <a:ea typeface="+mn-ea"/>
                  <a:cs typeface="+mn-cs"/>
                </a:endParaRPr>
              </a:p>
            </p:txBody>
          </p:sp>
        </p:grpSp>
      </p:grpSp>
      <p:sp>
        <p:nvSpPr>
          <p:cNvPr id="9" name="Text Box 21"/>
          <p:cNvSpPr txBox="1">
            <a:spLocks noChangeArrowheads="1"/>
          </p:cNvSpPr>
          <p:nvPr userDrawn="1"/>
        </p:nvSpPr>
        <p:spPr bwMode="auto">
          <a:xfrm>
            <a:off x="-3175" y="3276600"/>
            <a:ext cx="492125" cy="2667000"/>
          </a:xfrm>
          <a:prstGeom prst="rect">
            <a:avLst/>
          </a:prstGeom>
          <a:noFill/>
          <a:ln w="9525">
            <a:noFill/>
            <a:miter lim="800000"/>
            <a:headEnd/>
            <a:tailEnd/>
          </a:ln>
          <a:effectLst/>
        </p:spPr>
        <p:txBody>
          <a:bodyPr rot="10800000" vert="eaVert">
            <a:spAutoFit/>
          </a:bodyPr>
          <a:lstStyle/>
          <a:p>
            <a:pPr eaLnBrk="0" hangingPunct="0">
              <a:spcBef>
                <a:spcPct val="50000"/>
              </a:spcBef>
              <a:defRPr/>
            </a:pPr>
            <a:r>
              <a:rPr lang="en-US" sz="2000" b="1" dirty="0">
                <a:ea typeface="+mn-ea"/>
                <a:cs typeface="+mn-cs"/>
              </a:rPr>
              <a:t>Lesson 1</a:t>
            </a:r>
          </a:p>
        </p:txBody>
      </p:sp>
      <p:sp>
        <p:nvSpPr>
          <p:cNvPr id="10" name="Footer Placeholder 3"/>
          <p:cNvSpPr txBox="1">
            <a:spLocks/>
          </p:cNvSpPr>
          <p:nvPr userDrawn="1"/>
        </p:nvSpPr>
        <p:spPr bwMode="auto">
          <a:xfrm>
            <a:off x="1676400" y="6230938"/>
            <a:ext cx="7164388" cy="474662"/>
          </a:xfrm>
          <a:prstGeom prst="rect">
            <a:avLst/>
          </a:prstGeom>
          <a:noFill/>
          <a:ln w="9525">
            <a:noFill/>
            <a:miter lim="800000"/>
            <a:headEnd/>
            <a:tailEnd/>
          </a:ln>
          <a:effectLst/>
        </p:spPr>
        <p:txBody>
          <a:bodyPr anchor="b"/>
          <a:lstStyle/>
          <a:p>
            <a:pPr algn="r">
              <a:defRPr/>
            </a:pPr>
            <a:r>
              <a:rPr lang="en-US" sz="1800" b="1" dirty="0">
                <a:latin typeface="Arial" pitchFamily="34" charset="0"/>
                <a:ea typeface="+mn-ea"/>
                <a:cs typeface="+mn-cs"/>
              </a:rPr>
              <a:t>CLB: MS Office 2007 Companion</a:t>
            </a:r>
          </a:p>
        </p:txBody>
      </p:sp>
      <p:sp>
        <p:nvSpPr>
          <p:cNvPr id="11" name="Text Box 14"/>
          <p:cNvSpPr txBox="1">
            <a:spLocks noChangeArrowheads="1"/>
          </p:cNvSpPr>
          <p:nvPr userDrawn="1"/>
        </p:nvSpPr>
        <p:spPr bwMode="auto">
          <a:xfrm>
            <a:off x="914400" y="6400800"/>
            <a:ext cx="3886200" cy="366713"/>
          </a:xfrm>
          <a:prstGeom prst="rect">
            <a:avLst/>
          </a:prstGeom>
          <a:noFill/>
          <a:ln w="9525">
            <a:noFill/>
            <a:miter lim="800000"/>
            <a:headEnd/>
            <a:tailEnd/>
          </a:ln>
          <a:effectLst/>
        </p:spPr>
        <p:txBody>
          <a:bodyPr>
            <a:spAutoFit/>
          </a:bodyPr>
          <a:lstStyle/>
          <a:p>
            <a:pPr eaLnBrk="0" hangingPunct="0">
              <a:spcBef>
                <a:spcPct val="50000"/>
              </a:spcBef>
              <a:defRPr/>
            </a:pPr>
            <a:r>
              <a:rPr lang="en-US" sz="1800" b="1" dirty="0">
                <a:latin typeface="Arial" pitchFamily="34" charset="0"/>
                <a:ea typeface="+mn-ea"/>
                <a:cs typeface="+mn-cs"/>
              </a:rPr>
              <a:t>Campbell</a:t>
            </a:r>
          </a:p>
        </p:txBody>
      </p:sp>
      <p:sp>
        <p:nvSpPr>
          <p:cNvPr id="12" name="Slide Number Placeholder 3"/>
          <p:cNvSpPr>
            <a:spLocks noGrp="1"/>
          </p:cNvSpPr>
          <p:nvPr>
            <p:ph type="sldNum" sz="quarter" idx="10"/>
          </p:nvPr>
        </p:nvSpPr>
        <p:spPr/>
        <p:txBody>
          <a:bodyPr/>
          <a:lstStyle>
            <a:lvl1pPr>
              <a:defRPr/>
            </a:lvl1pPr>
          </a:lstStyle>
          <a:p>
            <a:pPr>
              <a:defRPr/>
            </a:pPr>
            <a:fld id="{D646B3B5-8AD3-49FB-8062-6D1EF781C90C}"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sldNum" sz="quarter" idx="10"/>
          </p:nvPr>
        </p:nvSpPr>
        <p:spPr>
          <a:ln/>
        </p:spPr>
        <p:txBody>
          <a:bodyPr/>
          <a:lstStyle>
            <a:lvl1pPr>
              <a:defRPr/>
            </a:lvl1pPr>
          </a:lstStyle>
          <a:p>
            <a:pPr>
              <a:defRPr/>
            </a:pPr>
            <a:fld id="{8555C63A-D46E-4E01-8C0D-FB0EE0E8B68B}" type="slidenum">
              <a:rPr lang="en-US"/>
              <a:pPr>
                <a:defRPr/>
              </a:pPr>
              <a:t>‹#›</a:t>
            </a:fld>
            <a:endParaRPr lang="en-US" dirty="0"/>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sldNum" sz="quarter" idx="10"/>
          </p:nvPr>
        </p:nvSpPr>
        <p:spPr>
          <a:ln/>
        </p:spPr>
        <p:txBody>
          <a:bodyPr/>
          <a:lstStyle>
            <a:lvl1pPr>
              <a:defRPr/>
            </a:lvl1pPr>
          </a:lstStyle>
          <a:p>
            <a:pPr>
              <a:defRPr/>
            </a:pPr>
            <a:fld id="{79E310CB-D7ED-4336-93BF-FEAC71C98850}" type="slidenum">
              <a:rPr lang="en-US"/>
              <a:pPr>
                <a:defRPr/>
              </a:pPr>
              <a:t>‹#›</a:t>
            </a:fld>
            <a:endParaRPr lang="en-US" dirty="0"/>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userDrawn="1"/>
        </p:nvGrpSpPr>
        <p:grpSpPr bwMode="auto">
          <a:xfrm>
            <a:off x="0" y="0"/>
            <a:ext cx="7643813" cy="6858000"/>
            <a:chOff x="0" y="0"/>
            <a:chExt cx="4815" cy="4320"/>
          </a:xfrm>
        </p:grpSpPr>
        <p:grpSp>
          <p:nvGrpSpPr>
            <p:cNvPr id="3" name="Group 3"/>
            <p:cNvGrpSpPr>
              <a:grpSpLocks/>
            </p:cNvGrpSpPr>
            <p:nvPr userDrawn="1"/>
          </p:nvGrpSpPr>
          <p:grpSpPr bwMode="auto">
            <a:xfrm>
              <a:off x="0" y="0"/>
              <a:ext cx="2016" cy="4320"/>
              <a:chOff x="0" y="0"/>
              <a:chExt cx="2016" cy="4320"/>
            </a:xfrm>
          </p:grpSpPr>
          <p:sp>
            <p:nvSpPr>
              <p:cNvPr id="69636" name="Rectangle 4"/>
              <p:cNvSpPr>
                <a:spLocks noChangeArrowheads="1"/>
              </p:cNvSpPr>
              <p:nvPr userDrawn="1"/>
            </p:nvSpPr>
            <p:spPr bwMode="auto">
              <a:xfrm>
                <a:off x="0" y="0"/>
                <a:ext cx="480" cy="4320"/>
              </a:xfrm>
              <a:prstGeom prst="rect">
                <a:avLst/>
              </a:prstGeom>
              <a:solidFill>
                <a:srgbClr val="FFC91D"/>
              </a:solidFill>
              <a:ln w="9525">
                <a:noFill/>
                <a:miter lim="800000"/>
                <a:headEnd/>
                <a:tailEnd/>
              </a:ln>
              <a:effectLst/>
            </p:spPr>
            <p:txBody>
              <a:bodyPr wrap="none" anchor="ctr"/>
              <a:lstStyle/>
              <a:p>
                <a:pPr eaLnBrk="0" hangingPunct="0">
                  <a:defRPr/>
                </a:pPr>
                <a:endParaRPr lang="en-US" sz="1800" dirty="0">
                  <a:ea typeface="+mn-ea"/>
                  <a:cs typeface="+mn-cs"/>
                </a:endParaRPr>
              </a:p>
            </p:txBody>
          </p:sp>
          <p:sp>
            <p:nvSpPr>
              <p:cNvPr id="69637" name="Freeform 5"/>
              <p:cNvSpPr>
                <a:spLocks/>
              </p:cNvSpPr>
              <p:nvPr userDrawn="1"/>
            </p:nvSpPr>
            <p:spPr bwMode="auto">
              <a:xfrm>
                <a:off x="288" y="0"/>
                <a:ext cx="1728" cy="735"/>
              </a:xfrm>
              <a:custGeom>
                <a:avLst/>
                <a:gdLst/>
                <a:ahLst/>
                <a:cxnLst>
                  <a:cxn ang="0">
                    <a:pos x="1728" y="0"/>
                  </a:cxn>
                  <a:cxn ang="0">
                    <a:pos x="1728" y="480"/>
                  </a:cxn>
                  <a:cxn ang="0">
                    <a:pos x="380" y="482"/>
                  </a:cxn>
                  <a:cxn ang="0">
                    <a:pos x="354" y="480"/>
                  </a:cxn>
                  <a:cxn ang="0">
                    <a:pos x="308" y="489"/>
                  </a:cxn>
                  <a:cxn ang="0">
                    <a:pos x="246" y="531"/>
                  </a:cxn>
                  <a:cxn ang="0">
                    <a:pos x="206" y="597"/>
                  </a:cxn>
                  <a:cxn ang="0">
                    <a:pos x="192" y="666"/>
                  </a:cxn>
                  <a:cxn ang="0">
                    <a:pos x="192" y="735"/>
                  </a:cxn>
                  <a:cxn ang="0">
                    <a:pos x="0" y="735"/>
                  </a:cxn>
                  <a:cxn ang="0">
                    <a:pos x="0" y="480"/>
                  </a:cxn>
                  <a:cxn ang="0">
                    <a:pos x="0" y="0"/>
                  </a:cxn>
                  <a:cxn ang="0">
                    <a:pos x="1728" y="0"/>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rgbClr val="FFC91D"/>
              </a:solidFill>
              <a:ln w="9525" cap="flat" cmpd="sng">
                <a:noFill/>
                <a:prstDash val="solid"/>
                <a:miter lim="800000"/>
                <a:headEnd type="none" w="med" len="med"/>
                <a:tailEnd type="none" w="med" len="med"/>
              </a:ln>
              <a:effectLst/>
            </p:spPr>
            <p:txBody>
              <a:bodyPr wrap="none"/>
              <a:lstStyle/>
              <a:p>
                <a:pPr eaLnBrk="0" hangingPunct="0">
                  <a:defRPr/>
                </a:pPr>
                <a:endParaRPr lang="en-US" sz="1800" dirty="0">
                  <a:ea typeface="+mn-ea"/>
                  <a:cs typeface="+mn-cs"/>
                </a:endParaRPr>
              </a:p>
            </p:txBody>
          </p:sp>
        </p:grpSp>
        <p:grpSp>
          <p:nvGrpSpPr>
            <p:cNvPr id="4" name="Group 6"/>
            <p:cNvGrpSpPr>
              <a:grpSpLocks/>
            </p:cNvGrpSpPr>
            <p:nvPr/>
          </p:nvGrpSpPr>
          <p:grpSpPr bwMode="auto">
            <a:xfrm>
              <a:off x="144" y="1248"/>
              <a:ext cx="4671" cy="237"/>
              <a:chOff x="144" y="1248"/>
              <a:chExt cx="4671" cy="237"/>
            </a:xfrm>
          </p:grpSpPr>
          <p:sp>
            <p:nvSpPr>
              <p:cNvPr id="69639" name="AutoShape 7"/>
              <p:cNvSpPr>
                <a:spLocks noChangeArrowheads="1"/>
              </p:cNvSpPr>
              <p:nvPr/>
            </p:nvSpPr>
            <p:spPr bwMode="auto">
              <a:xfrm>
                <a:off x="384" y="1248"/>
                <a:ext cx="4431" cy="237"/>
              </a:xfrm>
              <a:prstGeom prst="roundRect">
                <a:avLst>
                  <a:gd name="adj" fmla="val 0"/>
                </a:avLst>
              </a:prstGeom>
              <a:solidFill>
                <a:schemeClr val="hlink"/>
              </a:solidFill>
              <a:ln w="9525">
                <a:noFill/>
                <a:round/>
                <a:headEnd/>
                <a:tailEnd/>
              </a:ln>
              <a:effectLst/>
            </p:spPr>
            <p:txBody>
              <a:bodyPr wrap="none" anchor="ctr"/>
              <a:lstStyle/>
              <a:p>
                <a:pPr eaLnBrk="0" hangingPunct="0">
                  <a:defRPr/>
                </a:pPr>
                <a:endParaRPr lang="en-US" sz="1800" dirty="0">
                  <a:ea typeface="+mn-ea"/>
                  <a:cs typeface="+mn-cs"/>
                </a:endParaRPr>
              </a:p>
            </p:txBody>
          </p:sp>
          <p:sp>
            <p:nvSpPr>
              <p:cNvPr id="69640" name="AutoShape 8"/>
              <p:cNvSpPr>
                <a:spLocks noChangeArrowheads="1"/>
              </p:cNvSpPr>
              <p:nvPr/>
            </p:nvSpPr>
            <p:spPr bwMode="auto">
              <a:xfrm flipH="1">
                <a:off x="144" y="1248"/>
                <a:ext cx="261" cy="237"/>
              </a:xfrm>
              <a:prstGeom prst="flowChartDelay">
                <a:avLst/>
              </a:prstGeom>
              <a:solidFill>
                <a:schemeClr val="hlink"/>
              </a:solidFill>
              <a:ln w="9525">
                <a:noFill/>
                <a:miter lim="800000"/>
                <a:headEnd/>
                <a:tailEnd/>
              </a:ln>
              <a:effectLst/>
            </p:spPr>
            <p:txBody>
              <a:bodyPr wrap="none" anchor="ctr"/>
              <a:lstStyle/>
              <a:p>
                <a:pPr eaLnBrk="0" hangingPunct="0">
                  <a:defRPr/>
                </a:pPr>
                <a:endParaRPr lang="en-US" sz="1800" dirty="0">
                  <a:ea typeface="+mn-ea"/>
                  <a:cs typeface="+mn-cs"/>
                </a:endParaRPr>
              </a:p>
            </p:txBody>
          </p:sp>
        </p:grpSp>
      </p:grpSp>
      <p:sp>
        <p:nvSpPr>
          <p:cNvPr id="1027" name="AutoShape 9"/>
          <p:cNvSpPr>
            <a:spLocks noGrp="1" noChangeArrowheads="1"/>
          </p:cNvSpPr>
          <p:nvPr>
            <p:ph type="title"/>
          </p:nvPr>
        </p:nvSpPr>
        <p:spPr bwMode="auto">
          <a:xfrm>
            <a:off x="762000" y="762000"/>
            <a:ext cx="7924800" cy="1143000"/>
          </a:xfrm>
          <a:prstGeom prst="roundRect">
            <a:avLst>
              <a:gd name="adj" fmla="val 21667"/>
            </a:avLst>
          </a:prstGeom>
          <a:noFill/>
          <a:ln w="9525">
            <a:noFill/>
            <a:round/>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8" name="Rectangle 10"/>
          <p:cNvSpPr>
            <a:spLocks noGrp="1" noChangeArrowheads="1"/>
          </p:cNvSpPr>
          <p:nvPr>
            <p:ph type="body" idx="1"/>
          </p:nvPr>
        </p:nvSpPr>
        <p:spPr bwMode="auto">
          <a:xfrm>
            <a:off x="838200" y="2362200"/>
            <a:ext cx="7693025" cy="3724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9653" name="Text Box 21"/>
          <p:cNvSpPr txBox="1">
            <a:spLocks noChangeArrowheads="1"/>
          </p:cNvSpPr>
          <p:nvPr userDrawn="1"/>
        </p:nvSpPr>
        <p:spPr bwMode="auto">
          <a:xfrm>
            <a:off x="-6469" y="2743200"/>
            <a:ext cx="800219" cy="2667000"/>
          </a:xfrm>
          <a:prstGeom prst="rect">
            <a:avLst/>
          </a:prstGeom>
          <a:noFill/>
          <a:ln w="9525">
            <a:noFill/>
            <a:miter lim="800000"/>
            <a:headEnd/>
            <a:tailEnd/>
          </a:ln>
          <a:effectLst/>
        </p:spPr>
        <p:txBody>
          <a:bodyPr rot="10800000" vert="eaVert">
            <a:spAutoFit/>
          </a:bodyPr>
          <a:lstStyle/>
          <a:p>
            <a:pPr eaLnBrk="0" hangingPunct="0">
              <a:spcBef>
                <a:spcPct val="50000"/>
              </a:spcBef>
              <a:defRPr/>
            </a:pPr>
            <a:r>
              <a:rPr lang="en-US" sz="2000" b="1" dirty="0">
                <a:ea typeface="+mn-ea"/>
                <a:cs typeface="+mn-cs"/>
              </a:rPr>
              <a:t/>
            </a:r>
            <a:br>
              <a:rPr lang="en-US" sz="2000" b="1" dirty="0">
                <a:ea typeface="+mn-ea"/>
                <a:cs typeface="+mn-cs"/>
              </a:rPr>
            </a:br>
            <a:r>
              <a:rPr lang="en-US" sz="2000" b="1" dirty="0" smtClean="0">
                <a:ea typeface="+mn-ea"/>
                <a:cs typeface="+mn-cs"/>
              </a:rPr>
              <a:t>Lesson</a:t>
            </a:r>
            <a:r>
              <a:rPr lang="en-US" sz="2000" b="1" baseline="0" dirty="0" smtClean="0">
                <a:ea typeface="+mn-ea"/>
                <a:cs typeface="+mn-cs"/>
              </a:rPr>
              <a:t> </a:t>
            </a:r>
            <a:r>
              <a:rPr lang="en-US" sz="2000" b="1" dirty="0" smtClean="0">
                <a:ea typeface="+mn-ea"/>
                <a:cs typeface="+mn-cs"/>
              </a:rPr>
              <a:t>25</a:t>
            </a:r>
            <a:endParaRPr lang="en-US" sz="2000" b="1" dirty="0">
              <a:ea typeface="+mn-ea"/>
              <a:cs typeface="+mn-cs"/>
            </a:endParaRPr>
          </a:p>
        </p:txBody>
      </p:sp>
      <p:sp>
        <p:nvSpPr>
          <p:cNvPr id="1039" name="Text Box 15"/>
          <p:cNvSpPr txBox="1">
            <a:spLocks noChangeArrowheads="1"/>
          </p:cNvSpPr>
          <p:nvPr userDrawn="1"/>
        </p:nvSpPr>
        <p:spPr bwMode="auto">
          <a:xfrm>
            <a:off x="838200" y="6324600"/>
            <a:ext cx="3662362" cy="400110"/>
          </a:xfrm>
          <a:prstGeom prst="rect">
            <a:avLst/>
          </a:prstGeom>
          <a:noFill/>
          <a:ln w="9525">
            <a:noFill/>
            <a:miter lim="800000"/>
            <a:headEnd/>
            <a:tailEnd/>
          </a:ln>
          <a:effectLst/>
        </p:spPr>
        <p:txBody>
          <a:bodyPr wrap="square">
            <a:spAutoFit/>
          </a:bodyPr>
          <a:lstStyle/>
          <a:p>
            <a:pPr eaLnBrk="0" hangingPunct="0">
              <a:spcBef>
                <a:spcPct val="50000"/>
              </a:spcBef>
              <a:defRPr/>
            </a:pPr>
            <a:r>
              <a:rPr lang="en-US" sz="2000" b="1" dirty="0">
                <a:ea typeface="+mn-ea"/>
                <a:cs typeface="+mn-cs"/>
              </a:rPr>
              <a:t>Morrison / </a:t>
            </a:r>
            <a:r>
              <a:rPr lang="en-US" sz="2000" b="1" dirty="0" smtClean="0">
                <a:ea typeface="+mn-ea"/>
                <a:cs typeface="+mn-cs"/>
              </a:rPr>
              <a:t>Wells / Ruffolo</a:t>
            </a:r>
            <a:endParaRPr lang="en-US" sz="2000" b="1" dirty="0">
              <a:ea typeface="+mn-ea"/>
              <a:cs typeface="+mn-cs"/>
            </a:endParaRPr>
          </a:p>
        </p:txBody>
      </p:sp>
      <p:sp>
        <p:nvSpPr>
          <p:cNvPr id="1040" name="Text Box 16"/>
          <p:cNvSpPr txBox="1">
            <a:spLocks noChangeArrowheads="1"/>
          </p:cNvSpPr>
          <p:nvPr userDrawn="1"/>
        </p:nvSpPr>
        <p:spPr bwMode="auto">
          <a:xfrm>
            <a:off x="4724400" y="6324600"/>
            <a:ext cx="4267200" cy="396875"/>
          </a:xfrm>
          <a:prstGeom prst="rect">
            <a:avLst/>
          </a:prstGeom>
          <a:noFill/>
          <a:ln w="9525">
            <a:noFill/>
            <a:miter lim="800000"/>
            <a:headEnd/>
            <a:tailEnd/>
          </a:ln>
          <a:effectLst/>
        </p:spPr>
        <p:txBody>
          <a:bodyPr>
            <a:spAutoFit/>
          </a:bodyPr>
          <a:lstStyle/>
          <a:p>
            <a:pPr algn="r" eaLnBrk="0" hangingPunct="0">
              <a:spcBef>
                <a:spcPct val="50000"/>
              </a:spcBef>
              <a:defRPr/>
            </a:pPr>
            <a:r>
              <a:rPr lang="en-US" sz="2000" b="1" dirty="0">
                <a:ea typeface="+mn-ea"/>
                <a:cs typeface="+mn-cs"/>
              </a:rPr>
              <a:t>CLB: A Comp Guide to IC</a:t>
            </a:r>
            <a:r>
              <a:rPr lang="en-US" sz="2000" b="1" baseline="30000" dirty="0">
                <a:ea typeface="+mn-ea"/>
                <a:cs typeface="+mn-cs"/>
              </a:rPr>
              <a:t>3</a:t>
            </a:r>
            <a:r>
              <a:rPr lang="en-US" sz="2000" b="1" dirty="0">
                <a:ea typeface="+mn-ea"/>
                <a:cs typeface="+mn-cs"/>
              </a:rPr>
              <a:t> </a:t>
            </a:r>
            <a:r>
              <a:rPr lang="en-US" sz="2000" b="1" dirty="0" smtClean="0">
                <a:ea typeface="+mn-ea"/>
                <a:cs typeface="+mn-cs"/>
              </a:rPr>
              <a:t>5E</a:t>
            </a:r>
            <a:endParaRPr lang="en-US" sz="2000" b="1" dirty="0">
              <a:ea typeface="+mn-ea"/>
              <a:cs typeface="+mn-cs"/>
            </a:endParaRPr>
          </a:p>
        </p:txBody>
      </p:sp>
      <p:sp>
        <p:nvSpPr>
          <p:cNvPr id="69645" name="Rectangle 13"/>
          <p:cNvSpPr>
            <a:spLocks noGrp="1" noChangeArrowheads="1"/>
          </p:cNvSpPr>
          <p:nvPr>
            <p:ph type="sldNum" sz="quarter" idx="4"/>
          </p:nvPr>
        </p:nvSpPr>
        <p:spPr bwMode="auto">
          <a:xfrm>
            <a:off x="84138" y="6242050"/>
            <a:ext cx="587375" cy="4889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eaLnBrk="1" hangingPunct="1">
              <a:defRPr sz="2600" b="1">
                <a:solidFill>
                  <a:schemeClr val="bg1"/>
                </a:solidFill>
                <a:latin typeface="Arial" charset="0"/>
                <a:ea typeface="+mn-ea"/>
                <a:cs typeface="+mn-cs"/>
              </a:defRPr>
            </a:lvl1pPr>
          </a:lstStyle>
          <a:p>
            <a:pPr>
              <a:defRPr/>
            </a:pPr>
            <a:fld id="{3F267C36-09D9-4910-B3A0-DBA686140C4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ransition>
    <p:random/>
  </p:transition>
  <p:timing>
    <p:tnLst>
      <p:par>
        <p:cTn id="1" dur="indefinite" restart="never" nodeType="tmRoot"/>
      </p:par>
    </p:tnLst>
  </p:timing>
  <p:hf hdr="0"/>
  <p:txStyles>
    <p:titleStyle>
      <a:lvl1pPr algn="l" rtl="0" eaLnBrk="0" fontAlgn="base" hangingPunct="0">
        <a:lnSpc>
          <a:spcPct val="90000"/>
        </a:lnSpc>
        <a:spcBef>
          <a:spcPct val="0"/>
        </a:spcBef>
        <a:spcAft>
          <a:spcPct val="0"/>
        </a:spcAft>
        <a:defRPr sz="3600" b="1">
          <a:solidFill>
            <a:schemeClr val="tx2"/>
          </a:solidFill>
          <a:latin typeface="+mj-lt"/>
          <a:ea typeface="ＭＳ Ｐゴシック" charset="-128"/>
          <a:cs typeface="ＭＳ Ｐゴシック" charset="-128"/>
        </a:defRPr>
      </a:lvl1pPr>
      <a:lvl2pPr algn="l" rtl="0" eaLnBrk="0" fontAlgn="base" hangingPunct="0">
        <a:lnSpc>
          <a:spcPct val="90000"/>
        </a:lnSpc>
        <a:spcBef>
          <a:spcPct val="0"/>
        </a:spcBef>
        <a:spcAft>
          <a:spcPct val="0"/>
        </a:spcAft>
        <a:defRPr sz="3600" b="1">
          <a:solidFill>
            <a:schemeClr val="tx2"/>
          </a:solidFill>
          <a:latin typeface="Arial" charset="0"/>
          <a:ea typeface="ＭＳ Ｐゴシック" charset="-128"/>
          <a:cs typeface="ＭＳ Ｐゴシック" charset="-128"/>
        </a:defRPr>
      </a:lvl2pPr>
      <a:lvl3pPr algn="l" rtl="0" eaLnBrk="0" fontAlgn="base" hangingPunct="0">
        <a:lnSpc>
          <a:spcPct val="90000"/>
        </a:lnSpc>
        <a:spcBef>
          <a:spcPct val="0"/>
        </a:spcBef>
        <a:spcAft>
          <a:spcPct val="0"/>
        </a:spcAft>
        <a:defRPr sz="3600" b="1">
          <a:solidFill>
            <a:schemeClr val="tx2"/>
          </a:solidFill>
          <a:latin typeface="Arial" charset="0"/>
          <a:ea typeface="ＭＳ Ｐゴシック" charset="-128"/>
          <a:cs typeface="ＭＳ Ｐゴシック" charset="-128"/>
        </a:defRPr>
      </a:lvl3pPr>
      <a:lvl4pPr algn="l" rtl="0" eaLnBrk="0" fontAlgn="base" hangingPunct="0">
        <a:lnSpc>
          <a:spcPct val="90000"/>
        </a:lnSpc>
        <a:spcBef>
          <a:spcPct val="0"/>
        </a:spcBef>
        <a:spcAft>
          <a:spcPct val="0"/>
        </a:spcAft>
        <a:defRPr sz="3600" b="1">
          <a:solidFill>
            <a:schemeClr val="tx2"/>
          </a:solidFill>
          <a:latin typeface="Arial" charset="0"/>
          <a:ea typeface="ＭＳ Ｐゴシック" charset="-128"/>
          <a:cs typeface="ＭＳ Ｐゴシック" charset="-128"/>
        </a:defRPr>
      </a:lvl4pPr>
      <a:lvl5pPr algn="l" rtl="0" eaLnBrk="0" fontAlgn="base" hangingPunct="0">
        <a:lnSpc>
          <a:spcPct val="90000"/>
        </a:lnSpc>
        <a:spcBef>
          <a:spcPct val="0"/>
        </a:spcBef>
        <a:spcAft>
          <a:spcPct val="0"/>
        </a:spcAft>
        <a:defRPr sz="3600" b="1">
          <a:solidFill>
            <a:schemeClr val="tx2"/>
          </a:solidFill>
          <a:latin typeface="Arial" charset="0"/>
          <a:ea typeface="ＭＳ Ｐゴシック" charset="-128"/>
          <a:cs typeface="ＭＳ Ｐゴシック" charset="-128"/>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1"/>
        </a:buClr>
        <a:buSzPct val="75000"/>
        <a:buFont typeface="Wingdings" charset="2"/>
        <a:buChar char="l"/>
        <a:defRPr sz="28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tx1"/>
        </a:buClr>
        <a:buSzPct val="75000"/>
        <a:buFont typeface="Wingdings" charset="2"/>
        <a:buChar char="l"/>
        <a:defRPr sz="2000">
          <a:solidFill>
            <a:schemeClr val="tx1"/>
          </a:solidFill>
          <a:latin typeface="+mn-lt"/>
          <a:ea typeface="ＭＳ Ｐゴシック" charset="-128"/>
        </a:defRPr>
      </a:lvl3pPr>
      <a:lvl4pPr marL="1600200" indent="-228600" algn="l" rtl="0" eaLnBrk="0" fontAlgn="base" hangingPunct="0">
        <a:spcBef>
          <a:spcPct val="20000"/>
        </a:spcBef>
        <a:spcAft>
          <a:spcPct val="0"/>
        </a:spcAft>
        <a:buClr>
          <a:schemeClr val="tx1"/>
        </a:buClr>
        <a:buSzPct val="80000"/>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tx1"/>
        </a:buClr>
        <a:buSzPct val="65000"/>
        <a:buFont typeface="Wingdings" charset="2"/>
        <a:buChar char="l"/>
        <a:defRPr sz="2000">
          <a:solidFill>
            <a:schemeClr val="tx1"/>
          </a:solidFill>
          <a:latin typeface="+mn-lt"/>
          <a:ea typeface="ＭＳ Ｐゴシック" charset="-128"/>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subTitle" idx="1"/>
          </p:nvPr>
        </p:nvSpPr>
        <p:spPr/>
        <p:txBody>
          <a:bodyPr/>
          <a:lstStyle/>
          <a:p>
            <a:pPr eaLnBrk="1" hangingPunct="1"/>
            <a:r>
              <a:rPr lang="en-US" b="1" dirty="0" smtClean="0"/>
              <a:t>Computer Literacy BASICS: A Comprehensive Guide to IC</a:t>
            </a:r>
            <a:r>
              <a:rPr lang="en-US" b="1" baseline="30000" dirty="0" smtClean="0"/>
              <a:t>3</a:t>
            </a:r>
            <a:r>
              <a:rPr lang="en-US" b="1" dirty="0" smtClean="0"/>
              <a:t>, 5</a:t>
            </a:r>
            <a:r>
              <a:rPr lang="en-US" b="1" baseline="30000" dirty="0" smtClean="0"/>
              <a:t>th</a:t>
            </a:r>
            <a:r>
              <a:rPr lang="en-US" b="1" dirty="0" smtClean="0"/>
              <a:t> Edition</a:t>
            </a:r>
            <a:endParaRPr lang="en-US" dirty="0" smtClean="0"/>
          </a:p>
        </p:txBody>
      </p:sp>
      <p:sp>
        <p:nvSpPr>
          <p:cNvPr id="16386" name="AutoShape 2"/>
          <p:cNvSpPr>
            <a:spLocks noGrp="1" noChangeArrowheads="1"/>
          </p:cNvSpPr>
          <p:nvPr>
            <p:ph type="ctrTitle" sz="quarter"/>
          </p:nvPr>
        </p:nvSpPr>
        <p:spPr/>
        <p:txBody>
          <a:bodyPr/>
          <a:lstStyle/>
          <a:p>
            <a:pPr eaLnBrk="1" hangingPunct="1"/>
            <a:r>
              <a:rPr lang="en-US" sz="3200" dirty="0" smtClean="0"/>
              <a:t>Lesson 25</a:t>
            </a:r>
            <a:br>
              <a:rPr lang="en-US" sz="3200" dirty="0" smtClean="0"/>
            </a:br>
            <a:r>
              <a:rPr lang="en-US" sz="3200" dirty="0" smtClean="0"/>
              <a:t>Network Fundamentals</a:t>
            </a:r>
          </a:p>
        </p:txBody>
      </p:sp>
      <p:sp>
        <p:nvSpPr>
          <p:cNvPr id="16385" name="Rectangle 11"/>
          <p:cNvSpPr>
            <a:spLocks noGrp="1" noChangeArrowheads="1"/>
          </p:cNvSpPr>
          <p:nvPr>
            <p:ph type="sldNum" sz="quarter" idx="10"/>
          </p:nvPr>
        </p:nvSpPr>
        <p:spPr>
          <a:noFill/>
        </p:spPr>
        <p:txBody>
          <a:bodyPr/>
          <a:lstStyle/>
          <a:p>
            <a:fld id="{F67D53A2-AE74-4496-8FA5-B7723117C160}" type="slidenum">
              <a:rPr lang="en-US" smtClean="0"/>
              <a:pPr/>
              <a:t>1</a:t>
            </a:fld>
            <a:endParaRPr lang="en-US" dirty="0" smtClean="0"/>
          </a:p>
        </p:txBody>
      </p:sp>
      <p:sp>
        <p:nvSpPr>
          <p:cNvPr id="16388" name="Text Box 6"/>
          <p:cNvSpPr txBox="1">
            <a:spLocks noChangeArrowheads="1"/>
          </p:cNvSpPr>
          <p:nvPr/>
        </p:nvSpPr>
        <p:spPr bwMode="auto">
          <a:xfrm>
            <a:off x="609600" y="6248400"/>
            <a:ext cx="2667000" cy="366713"/>
          </a:xfrm>
          <a:prstGeom prst="rect">
            <a:avLst/>
          </a:prstGeom>
          <a:noFill/>
          <a:ln w="9525">
            <a:noFill/>
            <a:miter lim="800000"/>
            <a:headEnd/>
            <a:tailEnd/>
          </a:ln>
        </p:spPr>
        <p:txBody>
          <a:bodyPr>
            <a:spAutoFit/>
          </a:bodyPr>
          <a:lstStyle/>
          <a:p>
            <a:pPr eaLnBrk="0" hangingPunct="0">
              <a:spcBef>
                <a:spcPct val="50000"/>
              </a:spcBef>
            </a:pPr>
            <a:endParaRPr lang="en-US" dirty="0"/>
          </a:p>
        </p:txBody>
      </p:sp>
      <p:sp>
        <p:nvSpPr>
          <p:cNvPr id="16389" name="Text Box 7"/>
          <p:cNvSpPr txBox="1">
            <a:spLocks noChangeArrowheads="1"/>
          </p:cNvSpPr>
          <p:nvPr/>
        </p:nvSpPr>
        <p:spPr bwMode="auto">
          <a:xfrm>
            <a:off x="685800" y="6324600"/>
            <a:ext cx="3810000" cy="400110"/>
          </a:xfrm>
          <a:prstGeom prst="rect">
            <a:avLst/>
          </a:prstGeom>
          <a:noFill/>
          <a:ln w="9525">
            <a:noFill/>
            <a:miter lim="800000"/>
            <a:headEnd/>
            <a:tailEnd/>
          </a:ln>
        </p:spPr>
        <p:txBody>
          <a:bodyPr wrap="square">
            <a:spAutoFit/>
          </a:bodyPr>
          <a:lstStyle/>
          <a:p>
            <a:pPr eaLnBrk="0" hangingPunct="0">
              <a:spcBef>
                <a:spcPct val="50000"/>
              </a:spcBef>
            </a:pPr>
            <a:r>
              <a:rPr lang="en-US" sz="2000" b="1" dirty="0">
                <a:solidFill>
                  <a:schemeClr val="bg1"/>
                </a:solidFill>
              </a:rPr>
              <a:t>Morrison / </a:t>
            </a:r>
            <a:r>
              <a:rPr lang="en-US" sz="2000" b="1" dirty="0" smtClean="0">
                <a:solidFill>
                  <a:schemeClr val="bg1"/>
                </a:solidFill>
              </a:rPr>
              <a:t>Wells / Ruffolo</a:t>
            </a:r>
            <a:endParaRPr lang="en-US" sz="2000" b="1" dirty="0">
              <a:solidFill>
                <a:schemeClr val="bg1"/>
              </a:solidFill>
            </a:endParaRPr>
          </a:p>
        </p:txBody>
      </p:sp>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 Networks (continued)</a:t>
            </a:r>
            <a:endParaRPr lang="en-US" dirty="0"/>
          </a:p>
        </p:txBody>
      </p:sp>
      <p:sp>
        <p:nvSpPr>
          <p:cNvPr id="3" name="Content Placeholder 2"/>
          <p:cNvSpPr>
            <a:spLocks noGrp="1"/>
          </p:cNvSpPr>
          <p:nvPr>
            <p:ph idx="1"/>
          </p:nvPr>
        </p:nvSpPr>
        <p:spPr/>
        <p:txBody>
          <a:bodyPr>
            <a:normAutofit lnSpcReduction="10000"/>
          </a:bodyPr>
          <a:lstStyle/>
          <a:p>
            <a:r>
              <a:rPr lang="en-US" b="1" dirty="0" smtClean="0"/>
              <a:t>Comparing Public vs. Private Networks (continued)</a:t>
            </a:r>
          </a:p>
          <a:p>
            <a:r>
              <a:rPr lang="en-US" dirty="0" smtClean="0"/>
              <a:t>A </a:t>
            </a:r>
            <a:r>
              <a:rPr lang="en-US" b="1" i="1" dirty="0" smtClean="0"/>
              <a:t>Virtual Private Network (VPN)</a:t>
            </a:r>
            <a:r>
              <a:rPr lang="en-US" dirty="0" smtClean="0"/>
              <a:t> is a network service that enables remote users to use a public network to access their private networks.</a:t>
            </a:r>
          </a:p>
          <a:p>
            <a:r>
              <a:rPr lang="en-US" dirty="0" smtClean="0"/>
              <a:t>VPN technology encrypts incoming and outgoing data, and uses a secure connection across a public network.</a:t>
            </a:r>
            <a:endParaRPr lang="en-US" dirty="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10</a:t>
            </a:fld>
            <a:endParaRPr lang="en-US" dirty="0"/>
          </a:p>
        </p:txBody>
      </p:sp>
    </p:spTree>
    <p:extLst>
      <p:ext uri="{BB962C8B-B14F-4D97-AF65-F5344CB8AC3E}">
        <p14:creationId xmlns="" xmlns:p14="http://schemas.microsoft.com/office/powerpoint/2010/main" val="1861457643"/>
      </p:ext>
    </p:extLst>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Types of Networks</a:t>
            </a:r>
            <a:endParaRPr lang="en-US" dirty="0"/>
          </a:p>
        </p:txBody>
      </p:sp>
      <p:sp>
        <p:nvSpPr>
          <p:cNvPr id="3" name="Content Placeholder 2"/>
          <p:cNvSpPr>
            <a:spLocks noGrp="1"/>
          </p:cNvSpPr>
          <p:nvPr>
            <p:ph idx="1"/>
          </p:nvPr>
        </p:nvSpPr>
        <p:spPr/>
        <p:txBody>
          <a:bodyPr/>
          <a:lstStyle/>
          <a:p>
            <a:r>
              <a:rPr lang="en-US" dirty="0" smtClean="0"/>
              <a:t>The design of a network is referred to as the architecture.</a:t>
            </a:r>
          </a:p>
          <a:p>
            <a:r>
              <a:rPr lang="en-US" dirty="0" smtClean="0"/>
              <a:t>Networks can be categorized by their scope and the design of their communication methods.</a:t>
            </a:r>
          </a:p>
          <a:p>
            <a:r>
              <a:rPr lang="en-US" dirty="0" smtClean="0"/>
              <a:t>Networks can have wired or wireless connections, or both.</a:t>
            </a:r>
            <a:endParaRPr lang="en-US" dirty="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11</a:t>
            </a:fld>
            <a:endParaRPr lang="en-US" dirty="0"/>
          </a:p>
        </p:txBody>
      </p:sp>
    </p:spTree>
    <p:extLst>
      <p:ext uri="{BB962C8B-B14F-4D97-AF65-F5344CB8AC3E}">
        <p14:creationId xmlns="" xmlns:p14="http://schemas.microsoft.com/office/powerpoint/2010/main" val="996568605"/>
      </p:ext>
    </p:extLst>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Types of Networks (continued)</a:t>
            </a:r>
            <a:endParaRPr lang="en-US" dirty="0"/>
          </a:p>
        </p:txBody>
      </p:sp>
      <p:sp>
        <p:nvSpPr>
          <p:cNvPr id="3" name="Content Placeholder 2"/>
          <p:cNvSpPr>
            <a:spLocks noGrp="1"/>
          </p:cNvSpPr>
          <p:nvPr>
            <p:ph idx="1"/>
          </p:nvPr>
        </p:nvSpPr>
        <p:spPr/>
        <p:txBody>
          <a:bodyPr>
            <a:normAutofit/>
          </a:bodyPr>
          <a:lstStyle/>
          <a:p>
            <a:r>
              <a:rPr lang="en-US" dirty="0" smtClean="0"/>
              <a:t>Network types include the following: </a:t>
            </a:r>
          </a:p>
          <a:p>
            <a:pPr lvl="1"/>
            <a:r>
              <a:rPr lang="en-US" i="1" dirty="0" smtClean="0"/>
              <a:t>Local area network (LAN):</a:t>
            </a:r>
            <a:r>
              <a:rPr lang="en-US" dirty="0" smtClean="0"/>
              <a:t> Connects computers, workstations, and other devices that are relatively close to each other within a confined space.</a:t>
            </a:r>
          </a:p>
          <a:p>
            <a:pPr lvl="1"/>
            <a:r>
              <a:rPr lang="en-US" i="1" dirty="0" smtClean="0"/>
              <a:t>Wireless local area (WLAN):</a:t>
            </a:r>
            <a:r>
              <a:rPr lang="en-US" dirty="0" smtClean="0"/>
              <a:t> A variation of the LAN without physical wires to connect devices. WLANs connect devices that are very close to each other, such as homes and small offices.</a:t>
            </a:r>
          </a:p>
          <a:p>
            <a:endParaRPr lang="en-US" dirty="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12</a:t>
            </a:fld>
            <a:endParaRPr lang="en-US" dirty="0"/>
          </a:p>
        </p:txBody>
      </p:sp>
    </p:spTree>
    <p:extLst>
      <p:ext uri="{BB962C8B-B14F-4D97-AF65-F5344CB8AC3E}">
        <p14:creationId xmlns="" xmlns:p14="http://schemas.microsoft.com/office/powerpoint/2010/main" val="2273647001"/>
      </p:ext>
    </p:extLst>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Types of Networks (continued)</a:t>
            </a:r>
            <a:endParaRPr lang="en-US" dirty="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13</a:t>
            </a:fld>
            <a:endParaRPr lang="en-US" dirty="0"/>
          </a:p>
        </p:txBody>
      </p:sp>
      <p:pic>
        <p:nvPicPr>
          <p:cNvPr id="1026" name="Picture 2"/>
          <p:cNvPicPr>
            <a:picLocks noChangeAspect="1" noChangeArrowheads="1"/>
          </p:cNvPicPr>
          <p:nvPr/>
        </p:nvPicPr>
        <p:blipFill>
          <a:blip r:embed="rId3"/>
          <a:stretch>
            <a:fillRect/>
          </a:stretch>
        </p:blipFill>
        <p:spPr bwMode="auto">
          <a:xfrm>
            <a:off x="2286000" y="2659532"/>
            <a:ext cx="4419600" cy="343316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6" name="Picture 5" descr="fig 25-3.JPG"/>
          <p:cNvPicPr>
            <a:picLocks noChangeAspect="1"/>
          </p:cNvPicPr>
          <p:nvPr/>
        </p:nvPicPr>
        <p:blipFill>
          <a:blip r:embed="rId4"/>
          <a:stretch>
            <a:fillRect/>
          </a:stretch>
        </p:blipFill>
        <p:spPr>
          <a:xfrm>
            <a:off x="3962400" y="6019800"/>
            <a:ext cx="1038225" cy="295275"/>
          </a:xfrm>
          <a:prstGeom prst="rect">
            <a:avLst/>
          </a:prstGeom>
        </p:spPr>
      </p:pic>
    </p:spTree>
    <p:extLst>
      <p:ext uri="{BB962C8B-B14F-4D97-AF65-F5344CB8AC3E}">
        <p14:creationId xmlns="" xmlns:p14="http://schemas.microsoft.com/office/powerpoint/2010/main" val="2431797045"/>
      </p:ext>
    </p:extLst>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Types of Networks (continued)</a:t>
            </a:r>
            <a:endParaRPr lang="en-US" dirty="0"/>
          </a:p>
        </p:txBody>
      </p:sp>
      <p:sp>
        <p:nvSpPr>
          <p:cNvPr id="3" name="Content Placeholder 2"/>
          <p:cNvSpPr>
            <a:spLocks noGrp="1"/>
          </p:cNvSpPr>
          <p:nvPr>
            <p:ph idx="1"/>
          </p:nvPr>
        </p:nvSpPr>
        <p:spPr>
          <a:xfrm>
            <a:off x="838201" y="2362200"/>
            <a:ext cx="3505199" cy="4038600"/>
          </a:xfrm>
        </p:spPr>
        <p:txBody>
          <a:bodyPr>
            <a:normAutofit/>
          </a:bodyPr>
          <a:lstStyle/>
          <a:p>
            <a:pPr lvl="1"/>
            <a:r>
              <a:rPr lang="en-US" i="1" dirty="0" smtClean="0"/>
              <a:t>Wide area network (WAN):</a:t>
            </a:r>
            <a:r>
              <a:rPr lang="en-US" dirty="0" smtClean="0"/>
              <a:t> A network that contains a substantial number of computers and covers a large geographical area. The largest WAN is the Internet.</a:t>
            </a:r>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14</a:t>
            </a:fld>
            <a:endParaRPr lang="en-US" dirty="0"/>
          </a:p>
        </p:txBody>
      </p:sp>
      <p:pic>
        <p:nvPicPr>
          <p:cNvPr id="2050" name="Picture 2"/>
          <p:cNvPicPr>
            <a:picLocks noChangeAspect="1" noChangeArrowheads="1"/>
          </p:cNvPicPr>
          <p:nvPr/>
        </p:nvPicPr>
        <p:blipFill>
          <a:blip r:embed="rId3"/>
          <a:stretch>
            <a:fillRect/>
          </a:stretch>
        </p:blipFill>
        <p:spPr bwMode="auto">
          <a:xfrm>
            <a:off x="4326512" y="2635195"/>
            <a:ext cx="4512688" cy="311161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6" name="Picture 5" descr="fig 25-4.JPG"/>
          <p:cNvPicPr>
            <a:picLocks noChangeAspect="1"/>
          </p:cNvPicPr>
          <p:nvPr/>
        </p:nvPicPr>
        <p:blipFill>
          <a:blip r:embed="rId4"/>
          <a:stretch>
            <a:fillRect/>
          </a:stretch>
        </p:blipFill>
        <p:spPr>
          <a:xfrm>
            <a:off x="6096000" y="5715000"/>
            <a:ext cx="1019175" cy="276225"/>
          </a:xfrm>
          <a:prstGeom prst="rect">
            <a:avLst/>
          </a:prstGeom>
        </p:spPr>
      </p:pic>
    </p:spTree>
    <p:extLst>
      <p:ext uri="{BB962C8B-B14F-4D97-AF65-F5344CB8AC3E}">
        <p14:creationId xmlns="" xmlns:p14="http://schemas.microsoft.com/office/powerpoint/2010/main" val="553168432"/>
      </p:ext>
    </p:extLst>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Types of Networks (continued)</a:t>
            </a:r>
            <a:endParaRPr lang="en-US" dirty="0"/>
          </a:p>
        </p:txBody>
      </p:sp>
      <p:sp>
        <p:nvSpPr>
          <p:cNvPr id="3" name="Content Placeholder 2"/>
          <p:cNvSpPr>
            <a:spLocks noGrp="1"/>
          </p:cNvSpPr>
          <p:nvPr>
            <p:ph idx="1"/>
          </p:nvPr>
        </p:nvSpPr>
        <p:spPr/>
        <p:txBody>
          <a:bodyPr>
            <a:normAutofit/>
          </a:bodyPr>
          <a:lstStyle/>
          <a:p>
            <a:pPr lvl="1"/>
            <a:r>
              <a:rPr lang="en-US" i="1" dirty="0" smtClean="0"/>
              <a:t>Client/server:</a:t>
            </a:r>
            <a:r>
              <a:rPr lang="en-US" dirty="0" smtClean="0"/>
              <a:t> One or more computers on the network act as a server. The server manages network resources. The client is the computer that requests and uses services on the server.</a:t>
            </a:r>
          </a:p>
          <a:p>
            <a:pPr lvl="1"/>
            <a:r>
              <a:rPr lang="en-US" i="1" dirty="0" smtClean="0"/>
              <a:t>Peer-to-peer (P2P):</a:t>
            </a:r>
            <a:r>
              <a:rPr lang="en-US" dirty="0" smtClean="0"/>
              <a:t> All the computers are equal and no computer is designated as the server. Users determine which files on their computer they share with others on the network.</a:t>
            </a:r>
            <a:endParaRPr lang="en-US" dirty="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15</a:t>
            </a:fld>
            <a:endParaRPr lang="en-US" dirty="0"/>
          </a:p>
        </p:txBody>
      </p:sp>
    </p:spTree>
    <p:extLst>
      <p:ext uri="{BB962C8B-B14F-4D97-AF65-F5344CB8AC3E}">
        <p14:creationId xmlns="" xmlns:p14="http://schemas.microsoft.com/office/powerpoint/2010/main" val="694832523"/>
      </p:ext>
    </p:extLst>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Types of Networks (continued)</a:t>
            </a:r>
            <a:endParaRPr lang="en-US" dirty="0"/>
          </a:p>
        </p:txBody>
      </p:sp>
      <p:sp>
        <p:nvSpPr>
          <p:cNvPr id="3" name="Content Placeholder 2"/>
          <p:cNvSpPr>
            <a:spLocks noGrp="1"/>
          </p:cNvSpPr>
          <p:nvPr>
            <p:ph idx="1"/>
          </p:nvPr>
        </p:nvSpPr>
        <p:spPr/>
        <p:txBody>
          <a:bodyPr>
            <a:normAutofit fontScale="92500"/>
          </a:bodyPr>
          <a:lstStyle/>
          <a:p>
            <a:pPr lvl="1"/>
            <a:r>
              <a:rPr lang="en-US" i="1" dirty="0" smtClean="0"/>
              <a:t>Internet:</a:t>
            </a:r>
            <a:r>
              <a:rPr lang="en-US" dirty="0" smtClean="0"/>
              <a:t> A worldwide system composed of thousands of smaller networks. An Internet Service Provider (ISP) provides a connection to the Internet.</a:t>
            </a:r>
          </a:p>
          <a:p>
            <a:pPr lvl="1"/>
            <a:r>
              <a:rPr lang="en-US" i="1" dirty="0" smtClean="0"/>
              <a:t>Intranet</a:t>
            </a:r>
            <a:r>
              <a:rPr lang="en-US" dirty="0" smtClean="0"/>
              <a:t>: A type of network used within a single organization to share documents such as handbooks, manuals, forms, and other company documents.</a:t>
            </a:r>
          </a:p>
          <a:p>
            <a:pPr lvl="1"/>
            <a:r>
              <a:rPr lang="en-US" i="1" dirty="0" smtClean="0"/>
              <a:t>Extranet:</a:t>
            </a:r>
            <a:r>
              <a:rPr lang="en-US" dirty="0" smtClean="0"/>
              <a:t> Similar to an intranet but allows specific users outside of the organization to access internal information systems.</a:t>
            </a:r>
            <a:endParaRPr lang="en-US" dirty="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16</a:t>
            </a:fld>
            <a:endParaRPr lang="en-US" dirty="0"/>
          </a:p>
        </p:txBody>
      </p:sp>
    </p:spTree>
    <p:extLst>
      <p:ext uri="{BB962C8B-B14F-4D97-AF65-F5344CB8AC3E}">
        <p14:creationId xmlns="" xmlns:p14="http://schemas.microsoft.com/office/powerpoint/2010/main" val="924185509"/>
      </p:ext>
    </p:extLst>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Identifying Network Components</a:t>
            </a:r>
            <a:endParaRPr lang="en-US" dirty="0"/>
          </a:p>
        </p:txBody>
      </p:sp>
      <p:sp>
        <p:nvSpPr>
          <p:cNvPr id="3" name="Content Placeholder 2"/>
          <p:cNvSpPr>
            <a:spLocks noGrp="1"/>
          </p:cNvSpPr>
          <p:nvPr>
            <p:ph idx="1"/>
          </p:nvPr>
        </p:nvSpPr>
        <p:spPr/>
        <p:txBody>
          <a:bodyPr/>
          <a:lstStyle/>
          <a:p>
            <a:r>
              <a:rPr lang="en-US" dirty="0" smtClean="0"/>
              <a:t>A network can be as simple as two computers linked together.</a:t>
            </a:r>
          </a:p>
          <a:p>
            <a:r>
              <a:rPr lang="en-US" dirty="0" smtClean="0"/>
              <a:t>As more devices are added, installing devices and managing the network become more technical.</a:t>
            </a:r>
          </a:p>
          <a:p>
            <a:r>
              <a:rPr lang="en-US" dirty="0" smtClean="0"/>
              <a:t>Networking concepts and terminology remain basically the same, regardless of size or type.</a:t>
            </a:r>
            <a:endParaRPr lang="en-US" dirty="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17</a:t>
            </a:fld>
            <a:endParaRPr lang="en-US" dirty="0"/>
          </a:p>
        </p:txBody>
      </p:sp>
    </p:spTree>
    <p:extLst>
      <p:ext uri="{BB962C8B-B14F-4D97-AF65-F5344CB8AC3E}">
        <p14:creationId xmlns="" xmlns:p14="http://schemas.microsoft.com/office/powerpoint/2010/main" val="4233213702"/>
      </p:ext>
    </p:extLst>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Identifying Network Components (continued)</a:t>
            </a:r>
            <a:endParaRPr lang="en-US" dirty="0"/>
          </a:p>
        </p:txBody>
      </p:sp>
      <p:sp>
        <p:nvSpPr>
          <p:cNvPr id="3" name="Content Placeholder 2"/>
          <p:cNvSpPr>
            <a:spLocks noGrp="1"/>
          </p:cNvSpPr>
          <p:nvPr>
            <p:ph idx="1"/>
          </p:nvPr>
        </p:nvSpPr>
        <p:spPr/>
        <p:txBody>
          <a:bodyPr/>
          <a:lstStyle/>
          <a:p>
            <a:r>
              <a:rPr lang="en-US" dirty="0" smtClean="0"/>
              <a:t>A </a:t>
            </a:r>
            <a:r>
              <a:rPr lang="en-US" b="1" i="1" dirty="0" smtClean="0"/>
              <a:t>server</a:t>
            </a:r>
            <a:r>
              <a:rPr lang="en-US" dirty="0" smtClean="0"/>
              <a:t> computer provides a service to one or many client computers.</a:t>
            </a:r>
          </a:p>
          <a:p>
            <a:pPr lvl="1"/>
            <a:r>
              <a:rPr lang="en-US" sz="2600" dirty="0" smtClean="0"/>
              <a:t>The server is usually a high-speed computer with considerable storage space.</a:t>
            </a:r>
          </a:p>
          <a:p>
            <a:pPr lvl="1"/>
            <a:r>
              <a:rPr lang="en-US" sz="2600" dirty="0" smtClean="0"/>
              <a:t>A network may have several servers.</a:t>
            </a:r>
          </a:p>
          <a:p>
            <a:r>
              <a:rPr lang="en-US" dirty="0" smtClean="0"/>
              <a:t>A </a:t>
            </a:r>
            <a:r>
              <a:rPr lang="en-US" b="1" i="1" dirty="0" smtClean="0"/>
              <a:t>client</a:t>
            </a:r>
            <a:r>
              <a:rPr lang="en-US" dirty="0" smtClean="0"/>
              <a:t> accesses the shared resources, services, and programs provided by the server.</a:t>
            </a:r>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18</a:t>
            </a:fld>
            <a:endParaRPr lang="en-US" dirty="0"/>
          </a:p>
        </p:txBody>
      </p:sp>
    </p:spTree>
    <p:extLst>
      <p:ext uri="{BB962C8B-B14F-4D97-AF65-F5344CB8AC3E}">
        <p14:creationId xmlns="" xmlns:p14="http://schemas.microsoft.com/office/powerpoint/2010/main" val="1524579950"/>
      </p:ext>
    </p:extLst>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Identifying Network Components (continued)</a:t>
            </a:r>
            <a:endParaRPr lang="en-US" dirty="0"/>
          </a:p>
        </p:txBody>
      </p:sp>
      <p:sp>
        <p:nvSpPr>
          <p:cNvPr id="3" name="Content Placeholder 2"/>
          <p:cNvSpPr>
            <a:spLocks noGrp="1"/>
          </p:cNvSpPr>
          <p:nvPr>
            <p:ph idx="1"/>
          </p:nvPr>
        </p:nvSpPr>
        <p:spPr/>
        <p:txBody>
          <a:bodyPr/>
          <a:lstStyle/>
          <a:p>
            <a:r>
              <a:rPr lang="en-US" b="1" dirty="0" smtClean="0"/>
              <a:t>Hardware Components</a:t>
            </a:r>
          </a:p>
          <a:p>
            <a:pPr lvl="1"/>
            <a:r>
              <a:rPr lang="en-US" b="1" dirty="0" smtClean="0"/>
              <a:t>Modems</a:t>
            </a:r>
          </a:p>
          <a:p>
            <a:pPr lvl="2"/>
            <a:r>
              <a:rPr lang="en-US" dirty="0" smtClean="0"/>
              <a:t>Modems enable a computer to transmit data over cable or telephone lines.</a:t>
            </a:r>
          </a:p>
          <a:p>
            <a:pPr lvl="2"/>
            <a:r>
              <a:rPr lang="en-US" dirty="0" smtClean="0"/>
              <a:t>A traditional modem is often referred to as POTS (Plain Old Telephone Service).</a:t>
            </a:r>
          </a:p>
          <a:p>
            <a:pPr lvl="2"/>
            <a:r>
              <a:rPr lang="en-US" dirty="0" smtClean="0"/>
              <a:t>A </a:t>
            </a:r>
            <a:r>
              <a:rPr lang="en-US" b="1" i="1" dirty="0" smtClean="0"/>
              <a:t>cable </a:t>
            </a:r>
            <a:r>
              <a:rPr lang="en-US" b="1" i="1" dirty="0"/>
              <a:t>m</a:t>
            </a:r>
            <a:r>
              <a:rPr lang="en-US" b="1" i="1" dirty="0" smtClean="0"/>
              <a:t>odem </a:t>
            </a:r>
            <a:r>
              <a:rPr lang="en-US" dirty="0" smtClean="0"/>
              <a:t>uses cable television lines to send and receive data.</a:t>
            </a:r>
          </a:p>
          <a:p>
            <a:pPr lvl="2"/>
            <a:r>
              <a:rPr lang="en-US" dirty="0" smtClean="0"/>
              <a:t>A </a:t>
            </a:r>
            <a:r>
              <a:rPr lang="en-US" b="1" i="1" dirty="0" smtClean="0"/>
              <a:t>digital subscriber line (DSL)</a:t>
            </a:r>
            <a:r>
              <a:rPr lang="en-US" dirty="0" smtClean="0"/>
              <a:t> modem uses ordinary copper telephone lines to transmit data.</a:t>
            </a:r>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19</a:t>
            </a:fld>
            <a:endParaRPr lang="en-US" dirty="0"/>
          </a:p>
        </p:txBody>
      </p:sp>
    </p:spTree>
    <p:extLst>
      <p:ext uri="{BB962C8B-B14F-4D97-AF65-F5344CB8AC3E}">
        <p14:creationId xmlns="" xmlns:p14="http://schemas.microsoft.com/office/powerpoint/2010/main" val="3051943156"/>
      </p:ext>
    </p:extLst>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AutoShape 2"/>
          <p:cNvSpPr>
            <a:spLocks noGrp="1" noChangeArrowheads="1"/>
          </p:cNvSpPr>
          <p:nvPr>
            <p:ph type="title"/>
          </p:nvPr>
        </p:nvSpPr>
        <p:spPr/>
        <p:txBody>
          <a:bodyPr/>
          <a:lstStyle/>
          <a:p>
            <a:pPr eaLnBrk="1" hangingPunct="1"/>
            <a:r>
              <a:rPr lang="en-US" dirty="0" smtClean="0"/>
              <a:t>Objectives</a:t>
            </a:r>
          </a:p>
        </p:txBody>
      </p:sp>
      <p:sp>
        <p:nvSpPr>
          <p:cNvPr id="19461" name="Rectangle 3"/>
          <p:cNvSpPr>
            <a:spLocks noGrp="1" noChangeArrowheads="1"/>
          </p:cNvSpPr>
          <p:nvPr>
            <p:ph idx="1"/>
          </p:nvPr>
        </p:nvSpPr>
        <p:spPr/>
        <p:txBody>
          <a:bodyPr>
            <a:normAutofit fontScale="92500" lnSpcReduction="10000"/>
          </a:bodyPr>
          <a:lstStyle/>
          <a:p>
            <a:pPr lvl="0"/>
            <a:r>
              <a:rPr lang="en-US" dirty="0"/>
              <a:t>Define communication networks and identify the differences between public and private networks.</a:t>
            </a:r>
          </a:p>
          <a:p>
            <a:pPr lvl="0"/>
            <a:r>
              <a:rPr lang="en-US" dirty="0"/>
              <a:t>Describe common hardware and software components in a computer network.</a:t>
            </a:r>
          </a:p>
          <a:p>
            <a:pPr lvl="0"/>
            <a:r>
              <a:rPr lang="en-US" dirty="0"/>
              <a:t>Identify network types.</a:t>
            </a:r>
          </a:p>
          <a:p>
            <a:pPr lvl="0"/>
            <a:r>
              <a:rPr lang="en-US" dirty="0"/>
              <a:t>Identify the benefits of a network.</a:t>
            </a:r>
          </a:p>
          <a:p>
            <a:pPr lvl="0"/>
            <a:r>
              <a:rPr lang="en-US" dirty="0"/>
              <a:t>Evaluate the risks of network computing.</a:t>
            </a:r>
          </a:p>
          <a:p>
            <a:pPr lvl="0"/>
            <a:r>
              <a:rPr lang="en-US" dirty="0"/>
              <a:t>Identify and resolve common networking connection problems.</a:t>
            </a:r>
          </a:p>
        </p:txBody>
      </p:sp>
      <p:sp>
        <p:nvSpPr>
          <p:cNvPr id="19457" name="Rectangle 13"/>
          <p:cNvSpPr>
            <a:spLocks noGrp="1" noChangeArrowheads="1"/>
          </p:cNvSpPr>
          <p:nvPr>
            <p:ph type="sldNum" sz="quarter" idx="10"/>
          </p:nvPr>
        </p:nvSpPr>
        <p:spPr>
          <a:noFill/>
        </p:spPr>
        <p:txBody>
          <a:bodyPr/>
          <a:lstStyle/>
          <a:p>
            <a:fld id="{7B56E6ED-6BC4-462A-9536-BBF606BC0D9A}" type="slidenum">
              <a:rPr lang="en-US" smtClean="0"/>
              <a:pPr/>
              <a:t>2</a:t>
            </a:fld>
            <a:endParaRPr lang="en-US" dirty="0" smtClean="0"/>
          </a:p>
        </p:txBody>
      </p:sp>
      <p:sp>
        <p:nvSpPr>
          <p:cNvPr id="19458"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F7FB11E4-0C43-49EE-9B12-49A437017CA4}" type="slidenum">
              <a:rPr lang="en-US" sz="2600" b="1">
                <a:solidFill>
                  <a:schemeClr val="bg1"/>
                </a:solidFill>
              </a:rPr>
              <a:pPr/>
              <a:t>2</a:t>
            </a:fld>
            <a:endParaRPr lang="en-US" sz="2600" b="1" dirty="0">
              <a:solidFill>
                <a:schemeClr val="bg1"/>
              </a:solidFill>
            </a:endParaRPr>
          </a:p>
        </p:txBody>
      </p:sp>
      <p:sp>
        <p:nvSpPr>
          <p:cNvPr id="19459"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BAFC7909-662A-4815-B2B3-8E59F8F965AF}" type="slidenum">
              <a:rPr lang="en-US" sz="2600" b="1">
                <a:solidFill>
                  <a:schemeClr val="bg1"/>
                </a:solidFill>
              </a:rPr>
              <a:pPr/>
              <a:t>2</a:t>
            </a:fld>
            <a:endParaRPr lang="en-US" sz="2600" b="1" dirty="0">
              <a:solidFill>
                <a:schemeClr val="bg1"/>
              </a:solidFill>
            </a:endParaRPr>
          </a:p>
        </p:txBody>
      </p:sp>
    </p:spTree>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Identifying Network Components (continued)</a:t>
            </a:r>
            <a:endParaRPr lang="en-US" dirty="0"/>
          </a:p>
        </p:txBody>
      </p:sp>
      <p:sp>
        <p:nvSpPr>
          <p:cNvPr id="3" name="Content Placeholder 2"/>
          <p:cNvSpPr>
            <a:spLocks noGrp="1"/>
          </p:cNvSpPr>
          <p:nvPr>
            <p:ph idx="1"/>
          </p:nvPr>
        </p:nvSpPr>
        <p:spPr>
          <a:xfrm>
            <a:off x="838201" y="2362200"/>
            <a:ext cx="5410200" cy="3886200"/>
          </a:xfrm>
        </p:spPr>
        <p:txBody>
          <a:bodyPr/>
          <a:lstStyle/>
          <a:p>
            <a:r>
              <a:rPr lang="en-US" b="1" dirty="0" smtClean="0"/>
              <a:t>Hardware Components (continued)</a:t>
            </a:r>
          </a:p>
          <a:p>
            <a:pPr lvl="1"/>
            <a:r>
              <a:rPr lang="en-US" b="1" dirty="0" smtClean="0"/>
              <a:t>Cable Media</a:t>
            </a:r>
          </a:p>
          <a:p>
            <a:pPr lvl="2"/>
            <a:r>
              <a:rPr lang="en-US" dirty="0" smtClean="0"/>
              <a:t>There are three types of cable media: coaxial cable, twisted pair, and fiber optic.</a:t>
            </a:r>
          </a:p>
          <a:p>
            <a:pPr lvl="2"/>
            <a:r>
              <a:rPr lang="en-US" dirty="0" smtClean="0"/>
              <a:t>An </a:t>
            </a:r>
            <a:r>
              <a:rPr lang="en-US" b="1" i="1" dirty="0" smtClean="0"/>
              <a:t>Ethernet cable</a:t>
            </a:r>
            <a:r>
              <a:rPr lang="en-US" i="1" dirty="0" smtClean="0"/>
              <a:t> </a:t>
            </a:r>
            <a:r>
              <a:rPr lang="en-US" dirty="0" smtClean="0"/>
              <a:t>is the most common type of connection used in a local area network (LAN).</a:t>
            </a:r>
          </a:p>
          <a:p>
            <a:pPr lvl="2"/>
            <a:r>
              <a:rPr lang="en-US" dirty="0" smtClean="0"/>
              <a:t>An Ethernet port looks like a regular phone jack but is slightly wider.</a:t>
            </a:r>
            <a:endParaRPr lang="en-US" dirty="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20</a:t>
            </a:fld>
            <a:endParaRPr lang="en-US" dirty="0"/>
          </a:p>
        </p:txBody>
      </p:sp>
      <p:pic>
        <p:nvPicPr>
          <p:cNvPr id="3074" name="Picture 2"/>
          <p:cNvPicPr>
            <a:picLocks noChangeAspect="1" noChangeArrowheads="1"/>
          </p:cNvPicPr>
          <p:nvPr/>
        </p:nvPicPr>
        <p:blipFill>
          <a:blip r:embed="rId3"/>
          <a:stretch>
            <a:fillRect/>
          </a:stretch>
        </p:blipFill>
        <p:spPr bwMode="auto">
          <a:xfrm>
            <a:off x="6324600" y="2630579"/>
            <a:ext cx="2247900" cy="301606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6" name="Picture 5" descr="fig 25-7.JPG"/>
          <p:cNvPicPr>
            <a:picLocks noChangeAspect="1"/>
          </p:cNvPicPr>
          <p:nvPr/>
        </p:nvPicPr>
        <p:blipFill>
          <a:blip r:embed="rId4"/>
          <a:stretch>
            <a:fillRect/>
          </a:stretch>
        </p:blipFill>
        <p:spPr>
          <a:xfrm>
            <a:off x="6400800" y="5715000"/>
            <a:ext cx="2085975" cy="276225"/>
          </a:xfrm>
          <a:prstGeom prst="rect">
            <a:avLst/>
          </a:prstGeom>
        </p:spPr>
      </p:pic>
    </p:spTree>
    <p:extLst>
      <p:ext uri="{BB962C8B-B14F-4D97-AF65-F5344CB8AC3E}">
        <p14:creationId xmlns="" xmlns:p14="http://schemas.microsoft.com/office/powerpoint/2010/main" val="370990898"/>
      </p:ext>
    </p:extLst>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Identifying Network Components (continued)</a:t>
            </a:r>
            <a:endParaRPr lang="en-US" dirty="0"/>
          </a:p>
        </p:txBody>
      </p:sp>
      <p:sp>
        <p:nvSpPr>
          <p:cNvPr id="3" name="Content Placeholder 2"/>
          <p:cNvSpPr>
            <a:spLocks noGrp="1"/>
          </p:cNvSpPr>
          <p:nvPr>
            <p:ph idx="1"/>
          </p:nvPr>
        </p:nvSpPr>
        <p:spPr/>
        <p:txBody>
          <a:bodyPr/>
          <a:lstStyle/>
          <a:p>
            <a:r>
              <a:rPr lang="en-US" b="1" dirty="0" smtClean="0"/>
              <a:t>Hardware Components (continued)</a:t>
            </a:r>
          </a:p>
          <a:p>
            <a:pPr lvl="1"/>
            <a:r>
              <a:rPr lang="en-US" b="1" dirty="0" smtClean="0"/>
              <a:t>T-1 Line</a:t>
            </a:r>
          </a:p>
          <a:p>
            <a:pPr lvl="2"/>
            <a:r>
              <a:rPr lang="en-US" sz="2200" dirty="0" smtClean="0"/>
              <a:t>A </a:t>
            </a:r>
            <a:r>
              <a:rPr lang="en-US" sz="2200" b="1" i="1" dirty="0" smtClean="0"/>
              <a:t>T-1 line </a:t>
            </a:r>
            <a:r>
              <a:rPr lang="en-US" sz="2200" dirty="0" smtClean="0"/>
              <a:t>is a type of fiber-optic telephone line that can transmit voice and data at the same time.</a:t>
            </a:r>
          </a:p>
          <a:p>
            <a:pPr lvl="2"/>
            <a:r>
              <a:rPr lang="en-US" sz="2200" dirty="0" smtClean="0"/>
              <a:t>It is ideal for businesses because the line is dedicated, meaning it is not shared with other businesses.</a:t>
            </a:r>
          </a:p>
          <a:p>
            <a:pPr lvl="2"/>
            <a:r>
              <a:rPr lang="en-US" sz="2200" dirty="0" smtClean="0"/>
              <a:t>The connection is more secure and doesn’t get bogged down.</a:t>
            </a:r>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21</a:t>
            </a:fld>
            <a:endParaRPr lang="en-US" dirty="0"/>
          </a:p>
        </p:txBody>
      </p:sp>
    </p:spTree>
    <p:extLst>
      <p:ext uri="{BB962C8B-B14F-4D97-AF65-F5344CB8AC3E}">
        <p14:creationId xmlns="" xmlns:p14="http://schemas.microsoft.com/office/powerpoint/2010/main" val="646210684"/>
      </p:ext>
    </p:extLst>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Identifying Network Components (continued)</a:t>
            </a:r>
            <a:endParaRPr lang="en-US" dirty="0"/>
          </a:p>
        </p:txBody>
      </p:sp>
      <p:sp>
        <p:nvSpPr>
          <p:cNvPr id="3" name="Content Placeholder 2"/>
          <p:cNvSpPr>
            <a:spLocks noGrp="1"/>
          </p:cNvSpPr>
          <p:nvPr>
            <p:ph idx="1"/>
          </p:nvPr>
        </p:nvSpPr>
        <p:spPr/>
        <p:txBody>
          <a:bodyPr/>
          <a:lstStyle/>
          <a:p>
            <a:r>
              <a:rPr lang="en-US" b="1" dirty="0" smtClean="0"/>
              <a:t>Hardware Components (continued)</a:t>
            </a:r>
          </a:p>
          <a:p>
            <a:pPr lvl="1"/>
            <a:r>
              <a:rPr lang="en-US" b="1" dirty="0" smtClean="0"/>
              <a:t>Hub</a:t>
            </a:r>
          </a:p>
          <a:p>
            <a:pPr lvl="2"/>
            <a:r>
              <a:rPr lang="en-US" sz="2200" dirty="0" smtClean="0"/>
              <a:t>A </a:t>
            </a:r>
            <a:r>
              <a:rPr lang="en-US" sz="2200" b="1" i="1" dirty="0" smtClean="0"/>
              <a:t>hub</a:t>
            </a:r>
            <a:r>
              <a:rPr lang="en-US" sz="2200" dirty="0" smtClean="0"/>
              <a:t> is a device that joins all the devices of a network together.</a:t>
            </a:r>
          </a:p>
          <a:p>
            <a:pPr lvl="2"/>
            <a:r>
              <a:rPr lang="en-US" sz="2200" dirty="0" smtClean="0"/>
              <a:t>Every network device connects directly to the hub through a port.</a:t>
            </a:r>
          </a:p>
          <a:p>
            <a:pPr lvl="2"/>
            <a:r>
              <a:rPr lang="en-US" sz="2200" dirty="0" smtClean="0"/>
              <a:t>The hub forwards data frames from a connected device to all other connected devices.</a:t>
            </a:r>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22</a:t>
            </a:fld>
            <a:endParaRPr lang="en-US" dirty="0"/>
          </a:p>
        </p:txBody>
      </p:sp>
    </p:spTree>
    <p:extLst>
      <p:ext uri="{BB962C8B-B14F-4D97-AF65-F5344CB8AC3E}">
        <p14:creationId xmlns="" xmlns:p14="http://schemas.microsoft.com/office/powerpoint/2010/main" val="3877697199"/>
      </p:ext>
    </p:extLst>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Identifying Network Components (continued)</a:t>
            </a:r>
            <a:endParaRPr lang="en-US" dirty="0"/>
          </a:p>
        </p:txBody>
      </p:sp>
      <p:sp>
        <p:nvSpPr>
          <p:cNvPr id="3" name="Content Placeholder 2"/>
          <p:cNvSpPr>
            <a:spLocks noGrp="1"/>
          </p:cNvSpPr>
          <p:nvPr>
            <p:ph idx="1"/>
          </p:nvPr>
        </p:nvSpPr>
        <p:spPr/>
        <p:txBody>
          <a:bodyPr/>
          <a:lstStyle/>
          <a:p>
            <a:r>
              <a:rPr lang="en-US" b="1" dirty="0" smtClean="0"/>
              <a:t>Hardware Components (continued)</a:t>
            </a:r>
          </a:p>
          <a:p>
            <a:pPr lvl="1"/>
            <a:r>
              <a:rPr lang="en-US" b="1" dirty="0" smtClean="0"/>
              <a:t>Switch</a:t>
            </a:r>
          </a:p>
          <a:p>
            <a:pPr lvl="2"/>
            <a:r>
              <a:rPr lang="en-US" sz="2200" dirty="0" smtClean="0"/>
              <a:t>A </a:t>
            </a:r>
            <a:r>
              <a:rPr lang="en-US" sz="2200" b="1" i="1" dirty="0" smtClean="0"/>
              <a:t>switch </a:t>
            </a:r>
            <a:r>
              <a:rPr lang="en-US" sz="2200" dirty="0" smtClean="0"/>
              <a:t>performs the same tasks as a hub but works much faster.</a:t>
            </a:r>
          </a:p>
          <a:p>
            <a:pPr lvl="2"/>
            <a:r>
              <a:rPr lang="en-US" sz="2200" dirty="0" smtClean="0"/>
              <a:t>A switch filters the target for a data frame and forwards it only to a specific device in the LAN.</a:t>
            </a:r>
          </a:p>
          <a:p>
            <a:pPr lvl="2"/>
            <a:r>
              <a:rPr lang="en-US" sz="2200" dirty="0" smtClean="0"/>
              <a:t>Switches have replaced hubs in Ethernet networks and can be a hardware or software component, or a combination of both.</a:t>
            </a:r>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23</a:t>
            </a:fld>
            <a:endParaRPr lang="en-US" dirty="0"/>
          </a:p>
        </p:txBody>
      </p:sp>
    </p:spTree>
    <p:extLst>
      <p:ext uri="{BB962C8B-B14F-4D97-AF65-F5344CB8AC3E}">
        <p14:creationId xmlns="" xmlns:p14="http://schemas.microsoft.com/office/powerpoint/2010/main" val="2732987691"/>
      </p:ext>
    </p:extLst>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Identifying Network Components (continued)</a:t>
            </a:r>
            <a:endParaRPr lang="en-US" dirty="0"/>
          </a:p>
        </p:txBody>
      </p:sp>
      <p:sp>
        <p:nvSpPr>
          <p:cNvPr id="3" name="Content Placeholder 2"/>
          <p:cNvSpPr>
            <a:spLocks noGrp="1"/>
          </p:cNvSpPr>
          <p:nvPr>
            <p:ph idx="1"/>
          </p:nvPr>
        </p:nvSpPr>
        <p:spPr>
          <a:xfrm>
            <a:off x="838201" y="2362200"/>
            <a:ext cx="5257800" cy="3810000"/>
          </a:xfrm>
        </p:spPr>
        <p:txBody>
          <a:bodyPr>
            <a:normAutofit lnSpcReduction="10000"/>
          </a:bodyPr>
          <a:lstStyle/>
          <a:p>
            <a:r>
              <a:rPr lang="en-US" b="1" dirty="0" smtClean="0"/>
              <a:t>Hardware Components (continued)</a:t>
            </a:r>
          </a:p>
          <a:p>
            <a:pPr lvl="1"/>
            <a:r>
              <a:rPr lang="en-US" b="1" dirty="0" smtClean="0"/>
              <a:t>Router</a:t>
            </a:r>
          </a:p>
          <a:p>
            <a:pPr lvl="2"/>
            <a:r>
              <a:rPr lang="en-US" sz="2200" dirty="0" smtClean="0"/>
              <a:t>A </a:t>
            </a:r>
            <a:r>
              <a:rPr lang="en-US" sz="2200" b="1" i="1" dirty="0" smtClean="0"/>
              <a:t>router </a:t>
            </a:r>
            <a:r>
              <a:rPr lang="en-US" sz="2200" dirty="0" smtClean="0"/>
              <a:t>directs the flow of data from a local area network (LAN) to another network connection.</a:t>
            </a:r>
          </a:p>
          <a:p>
            <a:pPr lvl="2"/>
            <a:r>
              <a:rPr lang="en-US" sz="2200" dirty="0" smtClean="0"/>
              <a:t>The router breaks down data into packets and identifies the best path for forwarding the packet to a specific target.</a:t>
            </a:r>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24</a:t>
            </a:fld>
            <a:endParaRPr lang="en-US" dirty="0"/>
          </a:p>
        </p:txBody>
      </p:sp>
      <p:pic>
        <p:nvPicPr>
          <p:cNvPr id="4098" name="Picture 2"/>
          <p:cNvPicPr>
            <a:picLocks noChangeAspect="1" noChangeArrowheads="1"/>
          </p:cNvPicPr>
          <p:nvPr/>
        </p:nvPicPr>
        <p:blipFill>
          <a:blip r:embed="rId3"/>
          <a:stretch>
            <a:fillRect/>
          </a:stretch>
        </p:blipFill>
        <p:spPr bwMode="auto">
          <a:xfrm>
            <a:off x="5867400" y="2597422"/>
            <a:ext cx="2619375" cy="202510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stretch>
            <a:fillRect/>
          </a:stretch>
        </p:blipFill>
        <p:spPr bwMode="auto">
          <a:xfrm>
            <a:off x="6096000" y="4724400"/>
            <a:ext cx="2174144" cy="32519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026370383"/>
      </p:ext>
    </p:extLst>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Identifying Network Components (continued)</a:t>
            </a:r>
            <a:endParaRPr lang="en-US" dirty="0"/>
          </a:p>
        </p:txBody>
      </p:sp>
      <p:sp>
        <p:nvSpPr>
          <p:cNvPr id="3" name="Content Placeholder 2"/>
          <p:cNvSpPr>
            <a:spLocks noGrp="1"/>
          </p:cNvSpPr>
          <p:nvPr>
            <p:ph idx="1"/>
          </p:nvPr>
        </p:nvSpPr>
        <p:spPr>
          <a:xfrm>
            <a:off x="838201" y="2362200"/>
            <a:ext cx="5486400" cy="3886200"/>
          </a:xfrm>
        </p:spPr>
        <p:txBody>
          <a:bodyPr>
            <a:normAutofit/>
          </a:bodyPr>
          <a:lstStyle/>
          <a:p>
            <a:r>
              <a:rPr lang="en-US" b="1" dirty="0" smtClean="0"/>
              <a:t>Hardware Components (continued)</a:t>
            </a:r>
          </a:p>
          <a:p>
            <a:pPr lvl="1"/>
            <a:r>
              <a:rPr lang="en-US" b="1" dirty="0" smtClean="0"/>
              <a:t>Network Interface Card (NIC)</a:t>
            </a:r>
          </a:p>
          <a:p>
            <a:pPr lvl="2"/>
            <a:r>
              <a:rPr lang="en-US" sz="2200" dirty="0" smtClean="0"/>
              <a:t>A </a:t>
            </a:r>
            <a:r>
              <a:rPr lang="en-US" sz="2200" b="1" i="1" dirty="0" smtClean="0"/>
              <a:t>Network Interface Card (NIC) </a:t>
            </a:r>
            <a:r>
              <a:rPr lang="en-US" sz="2200" dirty="0" smtClean="0"/>
              <a:t>makes the electrical and electronic connections between a computer and a network.</a:t>
            </a:r>
          </a:p>
          <a:p>
            <a:pPr lvl="2"/>
            <a:r>
              <a:rPr lang="en-US" sz="2200" dirty="0" smtClean="0"/>
              <a:t>NICs are built into the motherboard or are installed as an expansion card.</a:t>
            </a:r>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25</a:t>
            </a:fld>
            <a:endParaRPr lang="en-US" dirty="0"/>
          </a:p>
        </p:txBody>
      </p:sp>
      <p:pic>
        <p:nvPicPr>
          <p:cNvPr id="5122" name="Picture 2"/>
          <p:cNvPicPr>
            <a:picLocks noChangeAspect="1" noChangeArrowheads="1"/>
          </p:cNvPicPr>
          <p:nvPr/>
        </p:nvPicPr>
        <p:blipFill>
          <a:blip r:embed="rId3"/>
          <a:stretch>
            <a:fillRect/>
          </a:stretch>
        </p:blipFill>
        <p:spPr bwMode="auto">
          <a:xfrm>
            <a:off x="6400800" y="2593076"/>
            <a:ext cx="2362200" cy="307405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6" name="Picture 5" descr="fig 25-9.JPG"/>
          <p:cNvPicPr>
            <a:picLocks noChangeAspect="1"/>
          </p:cNvPicPr>
          <p:nvPr/>
        </p:nvPicPr>
        <p:blipFill>
          <a:blip r:embed="rId4"/>
          <a:stretch>
            <a:fillRect/>
          </a:stretch>
        </p:blipFill>
        <p:spPr>
          <a:xfrm>
            <a:off x="6477000" y="5791200"/>
            <a:ext cx="2409824" cy="192786"/>
          </a:xfrm>
          <a:prstGeom prst="rect">
            <a:avLst/>
          </a:prstGeom>
        </p:spPr>
      </p:pic>
    </p:spTree>
    <p:extLst>
      <p:ext uri="{BB962C8B-B14F-4D97-AF65-F5344CB8AC3E}">
        <p14:creationId xmlns="" xmlns:p14="http://schemas.microsoft.com/office/powerpoint/2010/main" val="1244869680"/>
      </p:ext>
    </p:extLst>
  </p:cSld>
  <p:clrMapOvr>
    <a:masterClrMapping/>
  </p:clrMapOvr>
  <p:transition>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Identifying Network Components (continued)</a:t>
            </a:r>
            <a:endParaRPr lang="en-US" dirty="0"/>
          </a:p>
        </p:txBody>
      </p:sp>
      <p:sp>
        <p:nvSpPr>
          <p:cNvPr id="3" name="Content Placeholder 2"/>
          <p:cNvSpPr>
            <a:spLocks noGrp="1"/>
          </p:cNvSpPr>
          <p:nvPr>
            <p:ph idx="1"/>
          </p:nvPr>
        </p:nvSpPr>
        <p:spPr/>
        <p:txBody>
          <a:bodyPr/>
          <a:lstStyle/>
          <a:p>
            <a:r>
              <a:rPr lang="en-US" b="1" dirty="0" smtClean="0"/>
              <a:t>Software Components</a:t>
            </a:r>
          </a:p>
          <a:p>
            <a:r>
              <a:rPr lang="en-US" dirty="0" smtClean="0"/>
              <a:t>Software is used to set up, manage, and monitor communication networks.</a:t>
            </a:r>
          </a:p>
          <a:p>
            <a:r>
              <a:rPr lang="en-US" dirty="0" smtClean="0"/>
              <a:t>Applications or programs provide remote access to networks and the tools needed to transmit data in the required formats.</a:t>
            </a:r>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26</a:t>
            </a:fld>
            <a:endParaRPr lang="en-US" dirty="0"/>
          </a:p>
        </p:txBody>
      </p:sp>
    </p:spTree>
    <p:extLst>
      <p:ext uri="{BB962C8B-B14F-4D97-AF65-F5344CB8AC3E}">
        <p14:creationId xmlns="" xmlns:p14="http://schemas.microsoft.com/office/powerpoint/2010/main" val="713378606"/>
      </p:ext>
    </p:extLst>
  </p:cSld>
  <p:clrMapOvr>
    <a:masterClrMapping/>
  </p:clrMapOvr>
  <p:transition>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Identifying Network Components (continued)</a:t>
            </a:r>
            <a:endParaRPr lang="en-US" dirty="0"/>
          </a:p>
        </p:txBody>
      </p:sp>
      <p:sp>
        <p:nvSpPr>
          <p:cNvPr id="3" name="Content Placeholder 2"/>
          <p:cNvSpPr>
            <a:spLocks noGrp="1"/>
          </p:cNvSpPr>
          <p:nvPr>
            <p:ph idx="1"/>
          </p:nvPr>
        </p:nvSpPr>
        <p:spPr/>
        <p:txBody>
          <a:bodyPr/>
          <a:lstStyle/>
          <a:p>
            <a:r>
              <a:rPr lang="en-US" b="1" dirty="0" smtClean="0"/>
              <a:t>Software Components (continued)</a:t>
            </a:r>
          </a:p>
          <a:p>
            <a:pPr lvl="1"/>
            <a:r>
              <a:rPr lang="en-US" b="1" dirty="0" smtClean="0"/>
              <a:t>Protocols</a:t>
            </a:r>
          </a:p>
          <a:p>
            <a:pPr lvl="2"/>
            <a:r>
              <a:rPr lang="en-US" sz="2200" dirty="0" smtClean="0"/>
              <a:t>A </a:t>
            </a:r>
            <a:r>
              <a:rPr lang="en-US" sz="2200" b="1" i="1" dirty="0" smtClean="0"/>
              <a:t>communications protocol </a:t>
            </a:r>
            <a:r>
              <a:rPr lang="en-US" sz="2200" dirty="0" smtClean="0"/>
              <a:t>is a description of the rules computers follow to identify devices and transmit data.</a:t>
            </a:r>
          </a:p>
          <a:p>
            <a:pPr lvl="2"/>
            <a:r>
              <a:rPr lang="en-US" sz="2200" dirty="0" smtClean="0"/>
              <a:t>The most common communications protocol is Transmission Control Protocol/Internet Protocol (TCP/IP), which is used for transporting data between computers on the Internet.</a:t>
            </a:r>
            <a:endParaRPr lang="en-US" sz="2200" dirty="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27</a:t>
            </a:fld>
            <a:endParaRPr lang="en-US" dirty="0"/>
          </a:p>
        </p:txBody>
      </p:sp>
    </p:spTree>
    <p:extLst>
      <p:ext uri="{BB962C8B-B14F-4D97-AF65-F5344CB8AC3E}">
        <p14:creationId xmlns="" xmlns:p14="http://schemas.microsoft.com/office/powerpoint/2010/main" val="3020083114"/>
      </p:ext>
    </p:extLst>
  </p:cSld>
  <p:clrMapOvr>
    <a:masterClrMapping/>
  </p:clrMapOvr>
  <p:transition>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Identifying Network Components (continued)</a:t>
            </a:r>
            <a:endParaRPr lang="en-US" dirty="0"/>
          </a:p>
        </p:txBody>
      </p:sp>
      <p:sp>
        <p:nvSpPr>
          <p:cNvPr id="3" name="Content Placeholder 2"/>
          <p:cNvSpPr>
            <a:spLocks noGrp="1"/>
          </p:cNvSpPr>
          <p:nvPr>
            <p:ph idx="1"/>
          </p:nvPr>
        </p:nvSpPr>
        <p:spPr/>
        <p:txBody>
          <a:bodyPr/>
          <a:lstStyle/>
          <a:p>
            <a:r>
              <a:rPr lang="en-US" b="1" dirty="0" smtClean="0"/>
              <a:t>Software Components (continued)</a:t>
            </a:r>
          </a:p>
          <a:p>
            <a:pPr lvl="1"/>
            <a:r>
              <a:rPr lang="en-US" b="1" dirty="0" smtClean="0"/>
              <a:t>Operating Systems</a:t>
            </a:r>
          </a:p>
          <a:p>
            <a:pPr lvl="2"/>
            <a:r>
              <a:rPr lang="en-US" sz="2200" dirty="0" smtClean="0"/>
              <a:t>Operating systems contain built-in services that support network protocols, and include functions for connecting computers and other devices to a network.</a:t>
            </a:r>
          </a:p>
          <a:p>
            <a:pPr lvl="2"/>
            <a:r>
              <a:rPr lang="en-US" sz="2200" dirty="0" smtClean="0"/>
              <a:t>Three of the most popular operating systems are Microsoft Windows, Mac OS X, and Linux.</a:t>
            </a:r>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28</a:t>
            </a:fld>
            <a:endParaRPr lang="en-US" dirty="0"/>
          </a:p>
        </p:txBody>
      </p:sp>
    </p:spTree>
    <p:extLst>
      <p:ext uri="{BB962C8B-B14F-4D97-AF65-F5344CB8AC3E}">
        <p14:creationId xmlns="" xmlns:p14="http://schemas.microsoft.com/office/powerpoint/2010/main" val="3399062818"/>
      </p:ext>
    </p:extLst>
  </p:cSld>
  <p:clrMapOvr>
    <a:masterClrMapping/>
  </p:clrMapOvr>
  <p:transition>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Identifying Network Components (continued)</a:t>
            </a:r>
          </a:p>
        </p:txBody>
      </p:sp>
      <p:sp>
        <p:nvSpPr>
          <p:cNvPr id="3" name="Content Placeholder 2"/>
          <p:cNvSpPr>
            <a:spLocks noGrp="1"/>
          </p:cNvSpPr>
          <p:nvPr>
            <p:ph idx="1"/>
          </p:nvPr>
        </p:nvSpPr>
        <p:spPr/>
        <p:txBody>
          <a:bodyPr/>
          <a:lstStyle/>
          <a:p>
            <a:r>
              <a:rPr lang="en-US" b="1" dirty="0" smtClean="0"/>
              <a:t>Software Components (continued)</a:t>
            </a:r>
          </a:p>
          <a:p>
            <a:pPr lvl="1"/>
            <a:r>
              <a:rPr lang="en-US" b="1" dirty="0" smtClean="0"/>
              <a:t>Addressing</a:t>
            </a:r>
          </a:p>
          <a:p>
            <a:pPr lvl="2"/>
            <a:r>
              <a:rPr lang="en-US" sz="2200" dirty="0" smtClean="0"/>
              <a:t>An </a:t>
            </a:r>
            <a:r>
              <a:rPr lang="en-US" sz="2200" b="1" i="1" dirty="0" smtClean="0"/>
              <a:t>address</a:t>
            </a:r>
            <a:r>
              <a:rPr lang="en-US" sz="2200" dirty="0" smtClean="0"/>
              <a:t> is a unique identifier for each computer or device on a network.</a:t>
            </a:r>
          </a:p>
          <a:p>
            <a:pPr lvl="2"/>
            <a:r>
              <a:rPr lang="en-US" sz="2200" dirty="0" smtClean="0"/>
              <a:t>Every NIC has a </a:t>
            </a:r>
            <a:r>
              <a:rPr lang="en-US" sz="2200" b="1" i="1" dirty="0" smtClean="0"/>
              <a:t>Media Access Control (MAC)</a:t>
            </a:r>
            <a:r>
              <a:rPr lang="en-US" sz="2200" dirty="0" smtClean="0"/>
              <a:t> address for communications on the physical network segment.</a:t>
            </a:r>
          </a:p>
          <a:p>
            <a:pPr lvl="2"/>
            <a:r>
              <a:rPr lang="en-US" sz="2200" dirty="0" smtClean="0"/>
              <a:t>The MAC address is assigned by the manufacturer of the device.</a:t>
            </a:r>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29</a:t>
            </a:fld>
            <a:endParaRPr lang="en-US" dirty="0"/>
          </a:p>
        </p:txBody>
      </p:sp>
    </p:spTree>
    <p:extLst>
      <p:ext uri="{BB962C8B-B14F-4D97-AF65-F5344CB8AC3E}">
        <p14:creationId xmlns="" xmlns:p14="http://schemas.microsoft.com/office/powerpoint/2010/main" val="1389797074"/>
      </p:ext>
    </p:extLst>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AutoShape 2"/>
          <p:cNvSpPr>
            <a:spLocks noGrp="1" noChangeArrowheads="1"/>
          </p:cNvSpPr>
          <p:nvPr>
            <p:ph type="title"/>
          </p:nvPr>
        </p:nvSpPr>
        <p:spPr/>
        <p:txBody>
          <a:bodyPr/>
          <a:lstStyle/>
          <a:p>
            <a:pPr eaLnBrk="1" hangingPunct="1"/>
            <a:r>
              <a:rPr lang="en-US" dirty="0" smtClean="0"/>
              <a:t>Words to Know</a:t>
            </a:r>
          </a:p>
        </p:txBody>
      </p:sp>
      <p:sp>
        <p:nvSpPr>
          <p:cNvPr id="3" name="Content Placeholder 2"/>
          <p:cNvSpPr>
            <a:spLocks noGrp="1"/>
          </p:cNvSpPr>
          <p:nvPr>
            <p:ph sz="half" idx="1"/>
          </p:nvPr>
        </p:nvSpPr>
        <p:spPr>
          <a:xfrm>
            <a:off x="4343400" y="2438400"/>
            <a:ext cx="3770313" cy="3724275"/>
          </a:xfrm>
        </p:spPr>
        <p:txBody>
          <a:bodyPr>
            <a:normAutofit fontScale="92500" lnSpcReduction="20000"/>
          </a:bodyPr>
          <a:lstStyle/>
          <a:p>
            <a:r>
              <a:rPr lang="en-US" dirty="0" smtClean="0"/>
              <a:t>Ethernet cable</a:t>
            </a:r>
          </a:p>
          <a:p>
            <a:r>
              <a:rPr lang="en-US" dirty="0" smtClean="0"/>
              <a:t>gateway</a:t>
            </a:r>
          </a:p>
          <a:p>
            <a:r>
              <a:rPr lang="en-US" dirty="0" smtClean="0"/>
              <a:t>hub</a:t>
            </a:r>
          </a:p>
          <a:p>
            <a:r>
              <a:rPr lang="en-US" dirty="0" smtClean="0"/>
              <a:t>IP address</a:t>
            </a:r>
          </a:p>
          <a:p>
            <a:r>
              <a:rPr lang="en-US" dirty="0" smtClean="0"/>
              <a:t>Media Access Control (MAC)</a:t>
            </a:r>
          </a:p>
          <a:p>
            <a:r>
              <a:rPr lang="en-US" dirty="0" smtClean="0"/>
              <a:t>modem</a:t>
            </a:r>
          </a:p>
          <a:p>
            <a:r>
              <a:rPr lang="en-US" dirty="0" smtClean="0"/>
              <a:t>Network Interface Card (NIC)</a:t>
            </a:r>
            <a:endParaRPr lang="en-US" dirty="0"/>
          </a:p>
        </p:txBody>
      </p:sp>
      <p:sp>
        <p:nvSpPr>
          <p:cNvPr id="23557" name="Rectangle 3"/>
          <p:cNvSpPr>
            <a:spLocks noGrp="1" noChangeArrowheads="1"/>
          </p:cNvSpPr>
          <p:nvPr>
            <p:ph sz="half" idx="2"/>
          </p:nvPr>
        </p:nvSpPr>
        <p:spPr>
          <a:xfrm>
            <a:off x="914400" y="2438400"/>
            <a:ext cx="3770312" cy="3724275"/>
          </a:xfrm>
        </p:spPr>
        <p:txBody>
          <a:bodyPr>
            <a:normAutofit lnSpcReduction="10000"/>
          </a:bodyPr>
          <a:lstStyle/>
          <a:p>
            <a:pPr>
              <a:lnSpc>
                <a:spcPct val="90000"/>
              </a:lnSpc>
            </a:pPr>
            <a:r>
              <a:rPr lang="en-US" dirty="0" smtClean="0"/>
              <a:t>address</a:t>
            </a:r>
          </a:p>
          <a:p>
            <a:pPr>
              <a:lnSpc>
                <a:spcPct val="90000"/>
              </a:lnSpc>
            </a:pPr>
            <a:r>
              <a:rPr lang="en-US" dirty="0" smtClean="0"/>
              <a:t>cable modem</a:t>
            </a:r>
          </a:p>
          <a:p>
            <a:pPr>
              <a:lnSpc>
                <a:spcPct val="90000"/>
              </a:lnSpc>
            </a:pPr>
            <a:r>
              <a:rPr lang="en-US" dirty="0" smtClean="0"/>
              <a:t>client</a:t>
            </a:r>
          </a:p>
          <a:p>
            <a:pPr>
              <a:lnSpc>
                <a:spcPct val="90000"/>
              </a:lnSpc>
            </a:pPr>
            <a:r>
              <a:rPr lang="en-US" dirty="0" smtClean="0"/>
              <a:t>communications protocol</a:t>
            </a:r>
          </a:p>
          <a:p>
            <a:pPr>
              <a:lnSpc>
                <a:spcPct val="90000"/>
              </a:lnSpc>
            </a:pPr>
            <a:r>
              <a:rPr lang="en-US" dirty="0" smtClean="0"/>
              <a:t>digital subscriber line (DSL)</a:t>
            </a:r>
          </a:p>
          <a:p>
            <a:pPr>
              <a:lnSpc>
                <a:spcPct val="90000"/>
              </a:lnSpc>
            </a:pPr>
            <a:r>
              <a:rPr lang="en-US" dirty="0" smtClean="0"/>
              <a:t>Domain Name Server (DNS)</a:t>
            </a:r>
          </a:p>
          <a:p>
            <a:pPr marL="0" indent="0">
              <a:lnSpc>
                <a:spcPct val="90000"/>
              </a:lnSpc>
              <a:buNone/>
            </a:pPr>
            <a:endParaRPr lang="en-US" dirty="0" smtClean="0"/>
          </a:p>
          <a:p>
            <a:pPr>
              <a:lnSpc>
                <a:spcPct val="90000"/>
              </a:lnSpc>
            </a:pPr>
            <a:endParaRPr lang="en-US" dirty="0"/>
          </a:p>
        </p:txBody>
      </p:sp>
      <p:sp>
        <p:nvSpPr>
          <p:cNvPr id="23553" name="Rectangle 13"/>
          <p:cNvSpPr>
            <a:spLocks noGrp="1" noChangeArrowheads="1"/>
          </p:cNvSpPr>
          <p:nvPr>
            <p:ph type="sldNum" sz="quarter" idx="10"/>
          </p:nvPr>
        </p:nvSpPr>
        <p:spPr>
          <a:noFill/>
        </p:spPr>
        <p:txBody>
          <a:bodyPr/>
          <a:lstStyle/>
          <a:p>
            <a:fld id="{58ECAE64-90F1-41DE-9203-F1A411277E61}" type="slidenum">
              <a:rPr lang="en-US" smtClean="0"/>
              <a:pPr/>
              <a:t>3</a:t>
            </a:fld>
            <a:endParaRPr lang="en-US" dirty="0" smtClean="0"/>
          </a:p>
        </p:txBody>
      </p:sp>
      <p:sp>
        <p:nvSpPr>
          <p:cNvPr id="23554"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409476F3-47C5-4FED-902F-7ED894D4044D}" type="slidenum">
              <a:rPr lang="en-US" sz="2600" b="1">
                <a:solidFill>
                  <a:schemeClr val="bg1"/>
                </a:solidFill>
              </a:rPr>
              <a:pPr/>
              <a:t>3</a:t>
            </a:fld>
            <a:endParaRPr lang="en-US" sz="2600" b="1" dirty="0">
              <a:solidFill>
                <a:schemeClr val="bg1"/>
              </a:solidFill>
            </a:endParaRPr>
          </a:p>
        </p:txBody>
      </p:sp>
      <p:sp>
        <p:nvSpPr>
          <p:cNvPr id="23555" name="Slide Number Placeholder 6"/>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1060F8AF-EB98-42CF-A09B-3C930A47812B}" type="slidenum">
              <a:rPr lang="en-US" sz="2600" b="1">
                <a:solidFill>
                  <a:schemeClr val="bg1"/>
                </a:solidFill>
              </a:rPr>
              <a:pPr/>
              <a:t>3</a:t>
            </a:fld>
            <a:endParaRPr lang="en-US" sz="2600" b="1" dirty="0">
              <a:solidFill>
                <a:schemeClr val="bg1"/>
              </a:solidFill>
            </a:endParaRPr>
          </a:p>
        </p:txBody>
      </p:sp>
    </p:spTree>
  </p:cSld>
  <p:clrMapOvr>
    <a:masterClrMapping/>
  </p:clrMapOvr>
  <p:transition>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Identifying Network Components (continued)</a:t>
            </a:r>
          </a:p>
        </p:txBody>
      </p:sp>
      <p:sp>
        <p:nvSpPr>
          <p:cNvPr id="3" name="Content Placeholder 2"/>
          <p:cNvSpPr>
            <a:spLocks noGrp="1"/>
          </p:cNvSpPr>
          <p:nvPr>
            <p:ph idx="1"/>
          </p:nvPr>
        </p:nvSpPr>
        <p:spPr/>
        <p:txBody>
          <a:bodyPr>
            <a:normAutofit/>
          </a:bodyPr>
          <a:lstStyle/>
          <a:p>
            <a:r>
              <a:rPr lang="en-US" b="1" dirty="0" smtClean="0"/>
              <a:t>Software Components (continued) </a:t>
            </a:r>
          </a:p>
          <a:p>
            <a:pPr lvl="1"/>
            <a:r>
              <a:rPr lang="en-US" b="1" dirty="0" smtClean="0"/>
              <a:t>Addressing (continued)</a:t>
            </a:r>
          </a:p>
          <a:p>
            <a:pPr lvl="2"/>
            <a:r>
              <a:rPr lang="en-US" sz="2200" dirty="0" smtClean="0"/>
              <a:t>Devices connected to a TCP/IP network are assigned an </a:t>
            </a:r>
            <a:r>
              <a:rPr lang="en-US" sz="2200" b="1" i="1" dirty="0" smtClean="0"/>
              <a:t>IP address</a:t>
            </a:r>
            <a:r>
              <a:rPr lang="en-US" sz="2200" dirty="0" smtClean="0"/>
              <a:t>,</a:t>
            </a:r>
            <a:r>
              <a:rPr lang="en-US" sz="2200" b="1" i="1" dirty="0" smtClean="0"/>
              <a:t> </a:t>
            </a:r>
            <a:r>
              <a:rPr lang="en-US" sz="2200" dirty="0" smtClean="0"/>
              <a:t>which identifies the host device and the network to which it belongs.</a:t>
            </a:r>
          </a:p>
          <a:p>
            <a:pPr lvl="2"/>
            <a:r>
              <a:rPr lang="en-US" sz="2200" dirty="0" smtClean="0"/>
              <a:t>IP addresses are usually assigned by the network administrator or the Internet Service Provider.</a:t>
            </a:r>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30</a:t>
            </a:fld>
            <a:endParaRPr lang="en-US" dirty="0"/>
          </a:p>
        </p:txBody>
      </p:sp>
      <p:pic>
        <p:nvPicPr>
          <p:cNvPr id="6146" name="Picture 2"/>
          <p:cNvPicPr>
            <a:picLocks noChangeAspect="1" noChangeArrowheads="1"/>
          </p:cNvPicPr>
          <p:nvPr/>
        </p:nvPicPr>
        <p:blipFill>
          <a:blip r:embed="rId3"/>
          <a:stretch>
            <a:fillRect/>
          </a:stretch>
        </p:blipFill>
        <p:spPr bwMode="auto">
          <a:xfrm>
            <a:off x="2438400" y="5303103"/>
            <a:ext cx="4945856" cy="91904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6" name="Picture 5" descr="fig 25-10.JPG"/>
          <p:cNvPicPr>
            <a:picLocks noChangeAspect="1"/>
          </p:cNvPicPr>
          <p:nvPr/>
        </p:nvPicPr>
        <p:blipFill>
          <a:blip r:embed="rId4"/>
          <a:stretch>
            <a:fillRect/>
          </a:stretch>
        </p:blipFill>
        <p:spPr>
          <a:xfrm>
            <a:off x="6248400" y="6096000"/>
            <a:ext cx="1123950" cy="276225"/>
          </a:xfrm>
          <a:prstGeom prst="rect">
            <a:avLst/>
          </a:prstGeom>
        </p:spPr>
      </p:pic>
    </p:spTree>
    <p:extLst>
      <p:ext uri="{BB962C8B-B14F-4D97-AF65-F5344CB8AC3E}">
        <p14:creationId xmlns="" xmlns:p14="http://schemas.microsoft.com/office/powerpoint/2010/main" val="544267285"/>
      </p:ext>
    </p:extLst>
  </p:cSld>
  <p:clrMapOvr>
    <a:masterClrMapping/>
  </p:clrMapOvr>
  <p:transition>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Identifying Network Components (continued)</a:t>
            </a:r>
            <a:endParaRPr lang="en-US" dirty="0"/>
          </a:p>
        </p:txBody>
      </p:sp>
      <p:sp>
        <p:nvSpPr>
          <p:cNvPr id="3" name="Content Placeholder 2"/>
          <p:cNvSpPr>
            <a:spLocks noGrp="1"/>
          </p:cNvSpPr>
          <p:nvPr>
            <p:ph idx="1"/>
          </p:nvPr>
        </p:nvSpPr>
        <p:spPr/>
        <p:txBody>
          <a:bodyPr>
            <a:normAutofit lnSpcReduction="10000"/>
          </a:bodyPr>
          <a:lstStyle/>
          <a:p>
            <a:r>
              <a:rPr lang="en-US" b="1" dirty="0" smtClean="0"/>
              <a:t>Software Components (continued) </a:t>
            </a:r>
          </a:p>
          <a:p>
            <a:pPr lvl="1"/>
            <a:r>
              <a:rPr lang="en-US" b="1" dirty="0" smtClean="0"/>
              <a:t>Addressing (continued)</a:t>
            </a:r>
          </a:p>
          <a:p>
            <a:pPr lvl="2"/>
            <a:r>
              <a:rPr lang="en-US" sz="2200" dirty="0" smtClean="0"/>
              <a:t>Before a computer can access data on the Internet, the computer address must be translated into an IP address.</a:t>
            </a:r>
          </a:p>
          <a:p>
            <a:pPr lvl="2"/>
            <a:r>
              <a:rPr lang="en-US" sz="2200" dirty="0" smtClean="0"/>
              <a:t>Internet Service Providers access a </a:t>
            </a:r>
            <a:r>
              <a:rPr lang="en-US" sz="2200" b="1" i="1" dirty="0" smtClean="0"/>
              <a:t>Domain Name Server (DNS)</a:t>
            </a:r>
            <a:r>
              <a:rPr lang="en-US" sz="2200" dirty="0" smtClean="0"/>
              <a:t>, which maintains a directory of domain names and their correlated IP addresses, to perform the translation and direct a connection to the correct address.</a:t>
            </a:r>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31</a:t>
            </a:fld>
            <a:endParaRPr lang="en-US" dirty="0"/>
          </a:p>
        </p:txBody>
      </p:sp>
    </p:spTree>
    <p:extLst>
      <p:ext uri="{BB962C8B-B14F-4D97-AF65-F5344CB8AC3E}">
        <p14:creationId xmlns="" xmlns:p14="http://schemas.microsoft.com/office/powerpoint/2010/main" val="2063790883"/>
      </p:ext>
    </p:extLst>
  </p:cSld>
  <p:clrMapOvr>
    <a:masterClrMapping/>
  </p:clrMapOvr>
  <p:transition>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Identifying Network Components (continued)</a:t>
            </a:r>
            <a:endParaRPr lang="en-US" dirty="0"/>
          </a:p>
        </p:txBody>
      </p:sp>
      <p:sp>
        <p:nvSpPr>
          <p:cNvPr id="3" name="Content Placeholder 2"/>
          <p:cNvSpPr>
            <a:spLocks noGrp="1"/>
          </p:cNvSpPr>
          <p:nvPr>
            <p:ph idx="1"/>
          </p:nvPr>
        </p:nvSpPr>
        <p:spPr>
          <a:xfrm>
            <a:off x="838200" y="2362200"/>
            <a:ext cx="7772400" cy="3962400"/>
          </a:xfrm>
        </p:spPr>
        <p:txBody>
          <a:bodyPr>
            <a:normAutofit/>
          </a:bodyPr>
          <a:lstStyle/>
          <a:p>
            <a:r>
              <a:rPr lang="en-US" b="1" dirty="0" smtClean="0"/>
              <a:t>Software Components (continued) </a:t>
            </a:r>
          </a:p>
          <a:p>
            <a:pPr lvl="1"/>
            <a:r>
              <a:rPr lang="en-US" b="1" dirty="0" smtClean="0"/>
              <a:t>Gateways</a:t>
            </a:r>
          </a:p>
          <a:p>
            <a:pPr lvl="2"/>
            <a:r>
              <a:rPr lang="en-US" sz="2200" dirty="0" smtClean="0"/>
              <a:t>A </a:t>
            </a:r>
            <a:r>
              <a:rPr lang="en-US" sz="2200" b="1" i="1" dirty="0" smtClean="0"/>
              <a:t>gateway</a:t>
            </a:r>
            <a:r>
              <a:rPr lang="en-US" sz="2200" dirty="0" smtClean="0"/>
              <a:t> connects networks using different communications protocols so that information can be passed from one network to the other.</a:t>
            </a:r>
          </a:p>
          <a:p>
            <a:pPr lvl="2"/>
            <a:r>
              <a:rPr lang="en-US" sz="2200" dirty="0" smtClean="0"/>
              <a:t>The gateway converts data to a form that is compatible with the destination network and then transmits the data.</a:t>
            </a:r>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32</a:t>
            </a:fld>
            <a:endParaRPr lang="en-US" dirty="0"/>
          </a:p>
        </p:txBody>
      </p:sp>
    </p:spTree>
    <p:extLst>
      <p:ext uri="{BB962C8B-B14F-4D97-AF65-F5344CB8AC3E}">
        <p14:creationId xmlns="" xmlns:p14="http://schemas.microsoft.com/office/powerpoint/2010/main" val="691316511"/>
      </p:ext>
    </p:extLst>
  </p:cSld>
  <p:clrMapOvr>
    <a:masterClrMapping/>
  </p:clrMapOvr>
  <p:transition>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Identifying Network Components (continued)</a:t>
            </a:r>
            <a:endParaRPr lang="en-US" dirty="0"/>
          </a:p>
        </p:txBody>
      </p:sp>
      <p:sp>
        <p:nvSpPr>
          <p:cNvPr id="3" name="Content Placeholder 2"/>
          <p:cNvSpPr>
            <a:spLocks noGrp="1"/>
          </p:cNvSpPr>
          <p:nvPr>
            <p:ph idx="1"/>
          </p:nvPr>
        </p:nvSpPr>
        <p:spPr>
          <a:xfrm>
            <a:off x="838200" y="2362200"/>
            <a:ext cx="7772400" cy="3886200"/>
          </a:xfrm>
        </p:spPr>
        <p:txBody>
          <a:bodyPr>
            <a:normAutofit/>
          </a:bodyPr>
          <a:lstStyle/>
          <a:p>
            <a:r>
              <a:rPr lang="en-US" b="1" dirty="0" smtClean="0"/>
              <a:t>Software Components (continued) </a:t>
            </a:r>
          </a:p>
          <a:p>
            <a:pPr lvl="1"/>
            <a:r>
              <a:rPr lang="en-US" b="1" dirty="0" smtClean="0"/>
              <a:t>Packet Switching</a:t>
            </a:r>
          </a:p>
          <a:p>
            <a:pPr lvl="2"/>
            <a:r>
              <a:rPr lang="en-US" sz="2200" b="1" i="1" dirty="0" smtClean="0"/>
              <a:t>Packet switching </a:t>
            </a:r>
            <a:r>
              <a:rPr lang="en-US" sz="2200" dirty="0" smtClean="0"/>
              <a:t>splits data into manageable packets (small pieces), allowing a more efficient flow in the transmission of data.</a:t>
            </a:r>
          </a:p>
          <a:p>
            <a:pPr lvl="2"/>
            <a:r>
              <a:rPr lang="en-US" sz="2200" dirty="0" smtClean="0"/>
              <a:t>The NIC breaks down the data into packets before transmitting it to the hub.</a:t>
            </a:r>
          </a:p>
          <a:p>
            <a:pPr lvl="2"/>
            <a:r>
              <a:rPr lang="en-US" sz="2200" dirty="0" smtClean="0"/>
              <a:t>After the data packets are transmitted to the destination device, the NIC on the destination device puts the packets back together.</a:t>
            </a:r>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33</a:t>
            </a:fld>
            <a:endParaRPr lang="en-US" dirty="0"/>
          </a:p>
        </p:txBody>
      </p:sp>
    </p:spTree>
    <p:extLst>
      <p:ext uri="{BB962C8B-B14F-4D97-AF65-F5344CB8AC3E}">
        <p14:creationId xmlns="" xmlns:p14="http://schemas.microsoft.com/office/powerpoint/2010/main" val="3305968915"/>
      </p:ext>
    </p:extLst>
  </p:cSld>
  <p:clrMapOvr>
    <a:masterClrMapping/>
  </p:clrMapOvr>
  <p:transition>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Identifying the Benefits of a Network</a:t>
            </a:r>
            <a:endParaRPr lang="en-US" dirty="0"/>
          </a:p>
        </p:txBody>
      </p:sp>
      <p:sp>
        <p:nvSpPr>
          <p:cNvPr id="3" name="Content Placeholder 2"/>
          <p:cNvSpPr>
            <a:spLocks noGrp="1"/>
          </p:cNvSpPr>
          <p:nvPr>
            <p:ph idx="1"/>
          </p:nvPr>
        </p:nvSpPr>
        <p:spPr/>
        <p:txBody>
          <a:bodyPr>
            <a:normAutofit/>
          </a:bodyPr>
          <a:lstStyle/>
          <a:p>
            <a:r>
              <a:rPr lang="en-US" i="1" dirty="0" smtClean="0"/>
              <a:t>Enhanced communications:</a:t>
            </a:r>
            <a:r>
              <a:rPr lang="en-US" dirty="0" smtClean="0"/>
              <a:t> E-mail, text messages, social media, and other electronic communications have changed the way the world interacts.</a:t>
            </a:r>
          </a:p>
          <a:p>
            <a:r>
              <a:rPr lang="en-US" i="1" dirty="0" smtClean="0"/>
              <a:t>Information sharing:</a:t>
            </a:r>
            <a:r>
              <a:rPr lang="en-US" dirty="0" smtClean="0"/>
              <a:t> Users around the world can connect to each other to access, share, and exchange information.</a:t>
            </a:r>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34</a:t>
            </a:fld>
            <a:endParaRPr lang="en-US" dirty="0"/>
          </a:p>
        </p:txBody>
      </p:sp>
    </p:spTree>
    <p:extLst>
      <p:ext uri="{BB962C8B-B14F-4D97-AF65-F5344CB8AC3E}">
        <p14:creationId xmlns="" xmlns:p14="http://schemas.microsoft.com/office/powerpoint/2010/main" val="130504572"/>
      </p:ext>
    </p:extLst>
  </p:cSld>
  <p:clrMapOvr>
    <a:masterClrMapping/>
  </p:clrMapOvr>
  <p:transition>
    <p:rand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Identifying the Benefits of a Network (continued)</a:t>
            </a:r>
            <a:endParaRPr lang="en-US" dirty="0"/>
          </a:p>
        </p:txBody>
      </p:sp>
      <p:sp>
        <p:nvSpPr>
          <p:cNvPr id="3" name="Content Placeholder 2"/>
          <p:cNvSpPr>
            <a:spLocks noGrp="1"/>
          </p:cNvSpPr>
          <p:nvPr>
            <p:ph idx="1"/>
          </p:nvPr>
        </p:nvSpPr>
        <p:spPr/>
        <p:txBody>
          <a:bodyPr>
            <a:normAutofit/>
          </a:bodyPr>
          <a:lstStyle/>
          <a:p>
            <a:r>
              <a:rPr lang="en-US" i="1" dirty="0" smtClean="0"/>
              <a:t>Searching and researching:</a:t>
            </a:r>
            <a:r>
              <a:rPr lang="en-US" dirty="0" smtClean="0"/>
              <a:t> The Internet provides an astronomical number of resources for finding information.</a:t>
            </a:r>
          </a:p>
          <a:p>
            <a:r>
              <a:rPr lang="en-US" i="1" dirty="0"/>
              <a:t>E-commerce:</a:t>
            </a:r>
            <a:r>
              <a:rPr lang="en-US" dirty="0"/>
              <a:t> The Internet enables business owners to run their businesses online from desktop computers, laptops, tablets, or smart phones</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35</a:t>
            </a:fld>
            <a:endParaRPr lang="en-US" dirty="0"/>
          </a:p>
        </p:txBody>
      </p:sp>
    </p:spTree>
    <p:extLst>
      <p:ext uri="{BB962C8B-B14F-4D97-AF65-F5344CB8AC3E}">
        <p14:creationId xmlns="" xmlns:p14="http://schemas.microsoft.com/office/powerpoint/2010/main" val="3336079263"/>
      </p:ext>
    </p:extLst>
  </p:cSld>
  <p:clrMapOvr>
    <a:masterClrMapping/>
  </p:clrMapOvr>
  <p:transition>
    <p:rand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Identifying the Benefits of a Network (continued)</a:t>
            </a:r>
            <a:endParaRPr lang="en-US" dirty="0"/>
          </a:p>
        </p:txBody>
      </p:sp>
      <p:sp>
        <p:nvSpPr>
          <p:cNvPr id="3" name="Content Placeholder 2"/>
          <p:cNvSpPr>
            <a:spLocks noGrp="1"/>
          </p:cNvSpPr>
          <p:nvPr>
            <p:ph idx="1"/>
          </p:nvPr>
        </p:nvSpPr>
        <p:spPr/>
        <p:txBody>
          <a:bodyPr>
            <a:normAutofit/>
          </a:bodyPr>
          <a:lstStyle/>
          <a:p>
            <a:r>
              <a:rPr lang="en-US" i="1" dirty="0" smtClean="0"/>
              <a:t>Online training:</a:t>
            </a:r>
            <a:r>
              <a:rPr lang="en-US" dirty="0" smtClean="0"/>
              <a:t> Online courses are convenient and offer flexibility. You can learn at your own pace, on your own schedule without taking time off from work or leaving your home.</a:t>
            </a:r>
          </a:p>
          <a:p>
            <a:r>
              <a:rPr lang="en-US" i="1" dirty="0"/>
              <a:t>Telecommuting:</a:t>
            </a:r>
            <a:r>
              <a:rPr lang="en-US" dirty="0"/>
              <a:t> Working from home saves travel time and transportation expenses</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36</a:t>
            </a:fld>
            <a:endParaRPr lang="en-US" dirty="0"/>
          </a:p>
        </p:txBody>
      </p:sp>
    </p:spTree>
    <p:extLst>
      <p:ext uri="{BB962C8B-B14F-4D97-AF65-F5344CB8AC3E}">
        <p14:creationId xmlns="" xmlns:p14="http://schemas.microsoft.com/office/powerpoint/2010/main" val="1074555210"/>
      </p:ext>
    </p:extLst>
  </p:cSld>
  <p:clrMapOvr>
    <a:masterClrMapping/>
  </p:clrMapOvr>
  <p:transition>
    <p:rand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Identifying the Benefits of a Network (continued)</a:t>
            </a:r>
            <a:endParaRPr lang="en-US" dirty="0"/>
          </a:p>
        </p:txBody>
      </p:sp>
      <p:sp>
        <p:nvSpPr>
          <p:cNvPr id="3" name="Content Placeholder 2"/>
          <p:cNvSpPr>
            <a:spLocks noGrp="1"/>
          </p:cNvSpPr>
          <p:nvPr>
            <p:ph idx="1"/>
          </p:nvPr>
        </p:nvSpPr>
        <p:spPr/>
        <p:txBody>
          <a:bodyPr>
            <a:normAutofit/>
          </a:bodyPr>
          <a:lstStyle/>
          <a:p>
            <a:r>
              <a:rPr lang="en-US" i="1" dirty="0" smtClean="0"/>
              <a:t>Collaborative environment:</a:t>
            </a:r>
            <a:r>
              <a:rPr lang="en-US" dirty="0" smtClean="0"/>
              <a:t> A shared environment enables users to exchange files and collaborate on group projects.</a:t>
            </a:r>
          </a:p>
          <a:p>
            <a:r>
              <a:rPr lang="en-US" i="1" dirty="0" smtClean="0"/>
              <a:t>Hardware sharing:</a:t>
            </a:r>
            <a:r>
              <a:rPr lang="en-US" dirty="0" smtClean="0"/>
              <a:t> It is not necessary to purchase a printer or a scanner, for example, for each individual computer. A device connected to a network can serve the needs of many users.</a:t>
            </a:r>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37</a:t>
            </a:fld>
            <a:endParaRPr lang="en-US" dirty="0"/>
          </a:p>
        </p:txBody>
      </p:sp>
    </p:spTree>
    <p:extLst>
      <p:ext uri="{BB962C8B-B14F-4D97-AF65-F5344CB8AC3E}">
        <p14:creationId xmlns="" xmlns:p14="http://schemas.microsoft.com/office/powerpoint/2010/main" val="3917472087"/>
      </p:ext>
    </p:extLst>
  </p:cSld>
  <p:clrMapOvr>
    <a:masterClrMapping/>
  </p:clrMapOvr>
  <p:transition>
    <p:rand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Identifying the Benefits of a Network (continued)</a:t>
            </a:r>
            <a:endParaRPr lang="en-US" dirty="0"/>
          </a:p>
        </p:txBody>
      </p:sp>
      <p:sp>
        <p:nvSpPr>
          <p:cNvPr id="3" name="Content Placeholder 2"/>
          <p:cNvSpPr>
            <a:spLocks noGrp="1"/>
          </p:cNvSpPr>
          <p:nvPr>
            <p:ph idx="1"/>
          </p:nvPr>
        </p:nvSpPr>
        <p:spPr/>
        <p:txBody>
          <a:bodyPr>
            <a:normAutofit lnSpcReduction="10000"/>
          </a:bodyPr>
          <a:lstStyle/>
          <a:p>
            <a:r>
              <a:rPr lang="en-US" i="1" dirty="0" smtClean="0"/>
              <a:t>Software </a:t>
            </a:r>
            <a:r>
              <a:rPr lang="en-US" i="1" dirty="0"/>
              <a:t>sharing:</a:t>
            </a:r>
            <a:r>
              <a:rPr lang="en-US" dirty="0"/>
              <a:t> Software installed on a network server can be accessed by many </a:t>
            </a:r>
            <a:r>
              <a:rPr lang="en-US" dirty="0" smtClean="0"/>
              <a:t>users. Sharing software saves money on licensing and makes installing software updates easier and more efficient.</a:t>
            </a:r>
          </a:p>
          <a:p>
            <a:r>
              <a:rPr lang="en-US" i="1" dirty="0" smtClean="0"/>
              <a:t>Entertainment</a:t>
            </a:r>
            <a:r>
              <a:rPr lang="en-US" i="1" dirty="0"/>
              <a:t>:</a:t>
            </a:r>
            <a:r>
              <a:rPr lang="en-US" dirty="0"/>
              <a:t> Networks facilitate many types of games and entertainment, and the Internet offers many sources of entertainment</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38</a:t>
            </a:fld>
            <a:endParaRPr lang="en-US" dirty="0"/>
          </a:p>
        </p:txBody>
      </p:sp>
    </p:spTree>
    <p:extLst>
      <p:ext uri="{BB962C8B-B14F-4D97-AF65-F5344CB8AC3E}">
        <p14:creationId xmlns="" xmlns:p14="http://schemas.microsoft.com/office/powerpoint/2010/main" val="2505597676"/>
      </p:ext>
    </p:extLst>
  </p:cSld>
  <p:clrMapOvr>
    <a:masterClrMapping/>
  </p:clrMapOvr>
  <p:transition>
    <p:rand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Evaluating the Risks of Networked Computing</a:t>
            </a:r>
            <a:endParaRPr lang="en-US" dirty="0"/>
          </a:p>
        </p:txBody>
      </p:sp>
      <p:sp>
        <p:nvSpPr>
          <p:cNvPr id="3" name="Content Placeholder 2"/>
          <p:cNvSpPr>
            <a:spLocks noGrp="1"/>
          </p:cNvSpPr>
          <p:nvPr>
            <p:ph idx="1"/>
          </p:nvPr>
        </p:nvSpPr>
        <p:spPr/>
        <p:txBody>
          <a:bodyPr>
            <a:normAutofit fontScale="92500" lnSpcReduction="20000"/>
          </a:bodyPr>
          <a:lstStyle/>
          <a:p>
            <a:r>
              <a:rPr lang="en-US" i="1" dirty="0" smtClean="0"/>
              <a:t>Privacy:</a:t>
            </a:r>
            <a:r>
              <a:rPr lang="en-US" dirty="0" smtClean="0"/>
              <a:t> Computer networks are vulnerable to unauthorized access. Hackers steal services and information.</a:t>
            </a:r>
          </a:p>
          <a:p>
            <a:r>
              <a:rPr lang="en-US" i="1" dirty="0" smtClean="0"/>
              <a:t>Malfunctions and system failures:</a:t>
            </a:r>
            <a:r>
              <a:rPr lang="en-US" dirty="0" smtClean="0"/>
              <a:t> Users can lose access to network resources due to natural disasters such as storms and fires.</a:t>
            </a:r>
          </a:p>
          <a:p>
            <a:r>
              <a:rPr lang="en-US" i="1" dirty="0" smtClean="0"/>
              <a:t>Malicious code:</a:t>
            </a:r>
            <a:r>
              <a:rPr lang="en-US" dirty="0" smtClean="0"/>
              <a:t> Networks are vulnerable to viruses, worms, and Trojan horses, which can cause equipment malfunctions and system failures.</a:t>
            </a:r>
            <a:endParaRPr lang="en-US" dirty="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39</a:t>
            </a:fld>
            <a:endParaRPr lang="en-US" dirty="0"/>
          </a:p>
        </p:txBody>
      </p:sp>
    </p:spTree>
    <p:extLst>
      <p:ext uri="{BB962C8B-B14F-4D97-AF65-F5344CB8AC3E}">
        <p14:creationId xmlns="" xmlns:p14="http://schemas.microsoft.com/office/powerpoint/2010/main" val="2718625237"/>
      </p:ext>
    </p:extLst>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AutoShape 2"/>
          <p:cNvSpPr>
            <a:spLocks noGrp="1" noChangeArrowheads="1"/>
          </p:cNvSpPr>
          <p:nvPr>
            <p:ph type="title"/>
          </p:nvPr>
        </p:nvSpPr>
        <p:spPr/>
        <p:txBody>
          <a:bodyPr/>
          <a:lstStyle/>
          <a:p>
            <a:pPr eaLnBrk="1" hangingPunct="1"/>
            <a:r>
              <a:rPr lang="en-US" dirty="0" smtClean="0"/>
              <a:t>Words to Know (continued)</a:t>
            </a:r>
          </a:p>
        </p:txBody>
      </p:sp>
      <p:sp>
        <p:nvSpPr>
          <p:cNvPr id="3" name="Content Placeholder 2"/>
          <p:cNvSpPr>
            <a:spLocks noGrp="1"/>
          </p:cNvSpPr>
          <p:nvPr>
            <p:ph sz="half" idx="1"/>
          </p:nvPr>
        </p:nvSpPr>
        <p:spPr>
          <a:xfrm>
            <a:off x="4648200" y="2438400"/>
            <a:ext cx="3770313" cy="3724275"/>
          </a:xfrm>
        </p:spPr>
        <p:txBody>
          <a:bodyPr>
            <a:normAutofit lnSpcReduction="10000"/>
          </a:bodyPr>
          <a:lstStyle/>
          <a:p>
            <a:r>
              <a:rPr lang="en-US" dirty="0" smtClean="0"/>
              <a:t>T-1 line</a:t>
            </a:r>
          </a:p>
          <a:p>
            <a:r>
              <a:rPr lang="en-US" dirty="0" smtClean="0"/>
              <a:t>Virtual Private Network (VPN)</a:t>
            </a:r>
            <a:endParaRPr lang="en-US" dirty="0"/>
          </a:p>
        </p:txBody>
      </p:sp>
      <p:sp>
        <p:nvSpPr>
          <p:cNvPr id="23557" name="Rectangle 3"/>
          <p:cNvSpPr>
            <a:spLocks noGrp="1" noChangeArrowheads="1"/>
          </p:cNvSpPr>
          <p:nvPr>
            <p:ph sz="half" idx="2"/>
          </p:nvPr>
        </p:nvSpPr>
        <p:spPr>
          <a:xfrm>
            <a:off x="914400" y="2438400"/>
            <a:ext cx="3770312" cy="3724275"/>
          </a:xfrm>
        </p:spPr>
        <p:txBody>
          <a:bodyPr>
            <a:normAutofit lnSpcReduction="10000"/>
          </a:bodyPr>
          <a:lstStyle/>
          <a:p>
            <a:pPr>
              <a:lnSpc>
                <a:spcPct val="90000"/>
              </a:lnSpc>
            </a:pPr>
            <a:r>
              <a:rPr lang="en-US" dirty="0" smtClean="0"/>
              <a:t>packet switching</a:t>
            </a:r>
          </a:p>
          <a:p>
            <a:pPr>
              <a:lnSpc>
                <a:spcPct val="90000"/>
              </a:lnSpc>
            </a:pPr>
            <a:r>
              <a:rPr lang="en-US" dirty="0" smtClean="0"/>
              <a:t>public switched network (PSN)</a:t>
            </a:r>
          </a:p>
          <a:p>
            <a:pPr>
              <a:lnSpc>
                <a:spcPct val="90000"/>
              </a:lnSpc>
            </a:pPr>
            <a:r>
              <a:rPr lang="en-US" dirty="0" smtClean="0"/>
              <a:t>public switched telephone network (PSTN)</a:t>
            </a:r>
          </a:p>
          <a:p>
            <a:pPr>
              <a:lnSpc>
                <a:spcPct val="90000"/>
              </a:lnSpc>
            </a:pPr>
            <a:r>
              <a:rPr lang="en-US" dirty="0" smtClean="0"/>
              <a:t>router</a:t>
            </a:r>
          </a:p>
          <a:p>
            <a:pPr>
              <a:lnSpc>
                <a:spcPct val="90000"/>
              </a:lnSpc>
            </a:pPr>
            <a:r>
              <a:rPr lang="en-US" dirty="0" smtClean="0"/>
              <a:t>server</a:t>
            </a:r>
          </a:p>
          <a:p>
            <a:pPr>
              <a:lnSpc>
                <a:spcPct val="90000"/>
              </a:lnSpc>
            </a:pPr>
            <a:r>
              <a:rPr lang="en-US" dirty="0" smtClean="0"/>
              <a:t>switch</a:t>
            </a:r>
          </a:p>
          <a:p>
            <a:pPr marL="0" indent="0">
              <a:lnSpc>
                <a:spcPct val="90000"/>
              </a:lnSpc>
              <a:buNone/>
            </a:pPr>
            <a:endParaRPr lang="en-US" dirty="0" smtClean="0"/>
          </a:p>
          <a:p>
            <a:pPr>
              <a:lnSpc>
                <a:spcPct val="90000"/>
              </a:lnSpc>
            </a:pPr>
            <a:endParaRPr lang="en-US" dirty="0"/>
          </a:p>
        </p:txBody>
      </p:sp>
      <p:sp>
        <p:nvSpPr>
          <p:cNvPr id="23553" name="Rectangle 13"/>
          <p:cNvSpPr>
            <a:spLocks noGrp="1" noChangeArrowheads="1"/>
          </p:cNvSpPr>
          <p:nvPr>
            <p:ph type="sldNum" sz="quarter" idx="10"/>
          </p:nvPr>
        </p:nvSpPr>
        <p:spPr>
          <a:noFill/>
        </p:spPr>
        <p:txBody>
          <a:bodyPr/>
          <a:lstStyle/>
          <a:p>
            <a:fld id="{58ECAE64-90F1-41DE-9203-F1A411277E61}" type="slidenum">
              <a:rPr lang="en-US" smtClean="0"/>
              <a:pPr/>
              <a:t>4</a:t>
            </a:fld>
            <a:endParaRPr lang="en-US" dirty="0" smtClean="0"/>
          </a:p>
        </p:txBody>
      </p:sp>
      <p:sp>
        <p:nvSpPr>
          <p:cNvPr id="23554"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409476F3-47C5-4FED-902F-7ED894D4044D}" type="slidenum">
              <a:rPr lang="en-US" sz="2600" b="1">
                <a:solidFill>
                  <a:schemeClr val="bg1"/>
                </a:solidFill>
              </a:rPr>
              <a:pPr/>
              <a:t>4</a:t>
            </a:fld>
            <a:endParaRPr lang="en-US" sz="2600" b="1" dirty="0">
              <a:solidFill>
                <a:schemeClr val="bg1"/>
              </a:solidFill>
            </a:endParaRPr>
          </a:p>
        </p:txBody>
      </p:sp>
      <p:sp>
        <p:nvSpPr>
          <p:cNvPr id="23555" name="Slide Number Placeholder 6"/>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1060F8AF-EB98-42CF-A09B-3C930A47812B}" type="slidenum">
              <a:rPr lang="en-US" sz="2600" b="1">
                <a:solidFill>
                  <a:schemeClr val="bg1"/>
                </a:solidFill>
              </a:rPr>
              <a:pPr/>
              <a:t>4</a:t>
            </a:fld>
            <a:endParaRPr lang="en-US" sz="2600" b="1" dirty="0">
              <a:solidFill>
                <a:schemeClr val="bg1"/>
              </a:solidFill>
            </a:endParaRPr>
          </a:p>
        </p:txBody>
      </p:sp>
    </p:spTree>
    <p:extLst>
      <p:ext uri="{BB962C8B-B14F-4D97-AF65-F5344CB8AC3E}">
        <p14:creationId xmlns="" xmlns:p14="http://schemas.microsoft.com/office/powerpoint/2010/main" val="332076628"/>
      </p:ext>
    </p:extLst>
  </p:cSld>
  <p:clrMapOvr>
    <a:masterClrMapping/>
  </p:clrMapOvr>
  <p:transition>
    <p:rand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Evaluating the Risks of Networked Computing (continued)</a:t>
            </a:r>
            <a:endParaRPr lang="en-US" dirty="0"/>
          </a:p>
        </p:txBody>
      </p:sp>
      <p:sp>
        <p:nvSpPr>
          <p:cNvPr id="3" name="Content Placeholder 2"/>
          <p:cNvSpPr>
            <a:spLocks noGrp="1"/>
          </p:cNvSpPr>
          <p:nvPr>
            <p:ph idx="1"/>
          </p:nvPr>
        </p:nvSpPr>
        <p:spPr/>
        <p:txBody>
          <a:bodyPr>
            <a:normAutofit fontScale="92500" lnSpcReduction="20000"/>
          </a:bodyPr>
          <a:lstStyle/>
          <a:p>
            <a:r>
              <a:rPr lang="en-US" i="1" dirty="0" smtClean="0"/>
              <a:t>Individual loss of autonomy:</a:t>
            </a:r>
            <a:r>
              <a:rPr lang="en-US" dirty="0" smtClean="0"/>
              <a:t> Networks can play a part in taking away an individual’s autonomy by controlling which software programs are accessible, and keeping a record of how the computer is used and what sites are accessed.</a:t>
            </a:r>
          </a:p>
          <a:p>
            <a:r>
              <a:rPr lang="en-US" i="1" dirty="0" smtClean="0"/>
              <a:t>Network faults:</a:t>
            </a:r>
            <a:r>
              <a:rPr lang="en-US" dirty="0" smtClean="0"/>
              <a:t> Network equipment problems can result in loss of data and resources.</a:t>
            </a:r>
          </a:p>
          <a:p>
            <a:r>
              <a:rPr lang="en-US" i="1" dirty="0" smtClean="0"/>
              <a:t>Setup and management costs:</a:t>
            </a:r>
            <a:r>
              <a:rPr lang="en-US" dirty="0" smtClean="0"/>
              <a:t> Initial and ongoing investments of money and labor are required to set up and manage a network.</a:t>
            </a:r>
            <a:endParaRPr lang="en-US" dirty="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40</a:t>
            </a:fld>
            <a:endParaRPr lang="en-US" dirty="0"/>
          </a:p>
        </p:txBody>
      </p:sp>
    </p:spTree>
    <p:extLst>
      <p:ext uri="{BB962C8B-B14F-4D97-AF65-F5344CB8AC3E}">
        <p14:creationId xmlns="" xmlns:p14="http://schemas.microsoft.com/office/powerpoint/2010/main" val="4073802330"/>
      </p:ext>
    </p:extLst>
  </p:cSld>
  <p:clrMapOvr>
    <a:masterClrMapping/>
  </p:clrMapOvr>
  <p:transition>
    <p:rand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Solving Network Connection Problems</a:t>
            </a:r>
            <a:endParaRPr lang="en-US" dirty="0"/>
          </a:p>
        </p:txBody>
      </p:sp>
      <p:sp>
        <p:nvSpPr>
          <p:cNvPr id="3" name="Content Placeholder 2"/>
          <p:cNvSpPr>
            <a:spLocks noGrp="1"/>
          </p:cNvSpPr>
          <p:nvPr>
            <p:ph idx="1"/>
          </p:nvPr>
        </p:nvSpPr>
        <p:spPr/>
        <p:txBody>
          <a:bodyPr/>
          <a:lstStyle/>
          <a:p>
            <a:r>
              <a:rPr lang="en-US" dirty="0" smtClean="0"/>
              <a:t>Some network connection problems are easy to identify and fix:</a:t>
            </a:r>
          </a:p>
          <a:p>
            <a:pPr lvl="1"/>
            <a:r>
              <a:rPr lang="en-US" dirty="0" smtClean="0"/>
              <a:t>First, check the physical connections.</a:t>
            </a:r>
          </a:p>
          <a:p>
            <a:pPr lvl="1"/>
            <a:r>
              <a:rPr lang="en-US" dirty="0" smtClean="0"/>
              <a:t>If everything is connected correctly, power down all the devices, and unplug the power to the router and modem. Wait 10 to 15 seconds, and then plug in the router and modem and turn on the computer again.</a:t>
            </a:r>
          </a:p>
          <a:p>
            <a:pPr lvl="1"/>
            <a:r>
              <a:rPr lang="en-US" dirty="0" smtClean="0"/>
              <a:t>If that doesn’t solve the problem, try the Windows troubleshooter wizards.</a:t>
            </a:r>
            <a:endParaRPr lang="en-US" dirty="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41</a:t>
            </a:fld>
            <a:endParaRPr lang="en-US" dirty="0"/>
          </a:p>
        </p:txBody>
      </p:sp>
    </p:spTree>
    <p:extLst>
      <p:ext uri="{BB962C8B-B14F-4D97-AF65-F5344CB8AC3E}">
        <p14:creationId xmlns="" xmlns:p14="http://schemas.microsoft.com/office/powerpoint/2010/main" val="1187001986"/>
      </p:ext>
    </p:extLst>
  </p:cSld>
  <p:clrMapOvr>
    <a:masterClrMapping/>
  </p:clrMapOvr>
  <p:transition>
    <p:rand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Solving Network Connection Problems (continued)</a:t>
            </a:r>
            <a:endParaRPr lang="en-US" dirty="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42</a:t>
            </a:fld>
            <a:endParaRPr lang="en-US" dirty="0"/>
          </a:p>
        </p:txBody>
      </p:sp>
      <p:pic>
        <p:nvPicPr>
          <p:cNvPr id="1026" name="Picture 2"/>
          <p:cNvPicPr>
            <a:picLocks noChangeAspect="1" noChangeArrowheads="1"/>
          </p:cNvPicPr>
          <p:nvPr/>
        </p:nvPicPr>
        <p:blipFill>
          <a:blip r:embed="rId3"/>
          <a:stretch>
            <a:fillRect/>
          </a:stretch>
        </p:blipFill>
        <p:spPr bwMode="auto">
          <a:xfrm>
            <a:off x="1295400" y="2438400"/>
            <a:ext cx="4989644" cy="289276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stretch>
            <a:fillRect/>
          </a:stretch>
        </p:blipFill>
        <p:spPr bwMode="auto">
          <a:xfrm>
            <a:off x="4114800" y="3657600"/>
            <a:ext cx="3810000" cy="268141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7" name="Picture 6" descr="fig 25-13.JPG"/>
          <p:cNvPicPr>
            <a:picLocks noChangeAspect="1"/>
          </p:cNvPicPr>
          <p:nvPr/>
        </p:nvPicPr>
        <p:blipFill>
          <a:blip r:embed="rId5"/>
          <a:stretch>
            <a:fillRect/>
          </a:stretch>
        </p:blipFill>
        <p:spPr>
          <a:xfrm>
            <a:off x="6324600" y="2438400"/>
            <a:ext cx="1076325" cy="247650"/>
          </a:xfrm>
          <a:prstGeom prst="rect">
            <a:avLst/>
          </a:prstGeom>
        </p:spPr>
      </p:pic>
      <p:pic>
        <p:nvPicPr>
          <p:cNvPr id="8" name="Picture 7" descr="fig 25-14.JPG"/>
          <p:cNvPicPr>
            <a:picLocks noChangeAspect="1"/>
          </p:cNvPicPr>
          <p:nvPr/>
        </p:nvPicPr>
        <p:blipFill>
          <a:blip r:embed="rId6"/>
          <a:stretch>
            <a:fillRect/>
          </a:stretch>
        </p:blipFill>
        <p:spPr>
          <a:xfrm>
            <a:off x="2971800" y="6096000"/>
            <a:ext cx="1095375" cy="219075"/>
          </a:xfrm>
          <a:prstGeom prst="rect">
            <a:avLst/>
          </a:prstGeom>
        </p:spPr>
      </p:pic>
    </p:spTree>
    <p:extLst>
      <p:ext uri="{BB962C8B-B14F-4D97-AF65-F5344CB8AC3E}">
        <p14:creationId xmlns="" xmlns:p14="http://schemas.microsoft.com/office/powerpoint/2010/main" val="3732642880"/>
      </p:ext>
    </p:extLst>
  </p:cSld>
  <p:clrMapOvr>
    <a:masterClrMapping/>
  </p:clrMapOvr>
  <p:transition>
    <p:rand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itle 1"/>
          <p:cNvSpPr>
            <a:spLocks noGrp="1"/>
          </p:cNvSpPr>
          <p:nvPr>
            <p:ph type="title"/>
          </p:nvPr>
        </p:nvSpPr>
        <p:spPr/>
        <p:txBody>
          <a:bodyPr/>
          <a:lstStyle/>
          <a:p>
            <a:pPr eaLnBrk="1" hangingPunct="1"/>
            <a:r>
              <a:rPr lang="en-US" dirty="0" smtClean="0"/>
              <a:t>Summary</a:t>
            </a:r>
          </a:p>
        </p:txBody>
      </p:sp>
      <p:sp>
        <p:nvSpPr>
          <p:cNvPr id="44036" name="Content Placeholder 2"/>
          <p:cNvSpPr>
            <a:spLocks noGrp="1"/>
          </p:cNvSpPr>
          <p:nvPr>
            <p:ph idx="1"/>
          </p:nvPr>
        </p:nvSpPr>
        <p:spPr/>
        <p:txBody>
          <a:bodyPr>
            <a:normAutofit/>
          </a:bodyPr>
          <a:lstStyle/>
          <a:p>
            <a:pPr eaLnBrk="1" hangingPunct="1">
              <a:buFont typeface="Wingdings" pitchFamily="2" charset="2"/>
              <a:buNone/>
            </a:pPr>
            <a:r>
              <a:rPr lang="en-US" b="1" dirty="0" smtClean="0"/>
              <a:t>In this lesson, you learned:</a:t>
            </a:r>
          </a:p>
          <a:p>
            <a:pPr lvl="0"/>
            <a:r>
              <a:rPr lang="en-US" sz="2400" dirty="0"/>
              <a:t>Communication networks are used to transmit voice, data, video, and Internet traffic. Communication networks are created for both public and private use.</a:t>
            </a:r>
          </a:p>
          <a:p>
            <a:pPr lvl="0"/>
            <a:r>
              <a:rPr lang="en-US" sz="2400" dirty="0"/>
              <a:t>A computer network is a group of two or more computers linked together. As the size of a network increases, the network becomes more technical, but the networking concepts and terminology basically remain the same.</a:t>
            </a:r>
          </a:p>
        </p:txBody>
      </p:sp>
      <p:sp>
        <p:nvSpPr>
          <p:cNvPr id="44033" name="Rectangle 13"/>
          <p:cNvSpPr>
            <a:spLocks noGrp="1" noChangeArrowheads="1"/>
          </p:cNvSpPr>
          <p:nvPr>
            <p:ph type="sldNum" sz="quarter" idx="10"/>
          </p:nvPr>
        </p:nvSpPr>
        <p:spPr>
          <a:noFill/>
        </p:spPr>
        <p:txBody>
          <a:bodyPr/>
          <a:lstStyle/>
          <a:p>
            <a:fld id="{F0FA96CA-A0EB-43DA-8417-F0EBE48AC8E8}" type="slidenum">
              <a:rPr lang="en-US" smtClean="0"/>
              <a:pPr/>
              <a:t>43</a:t>
            </a:fld>
            <a:endParaRPr lang="en-US" dirty="0" smtClean="0"/>
          </a:p>
        </p:txBody>
      </p:sp>
      <p:sp>
        <p:nvSpPr>
          <p:cNvPr id="44034"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F138CE58-DD57-4B49-B124-109D74E82E62}" type="slidenum">
              <a:rPr lang="en-US" sz="2600" b="1">
                <a:solidFill>
                  <a:schemeClr val="bg1"/>
                </a:solidFill>
              </a:rPr>
              <a:pPr/>
              <a:t>43</a:t>
            </a:fld>
            <a:endParaRPr lang="en-US" sz="2600" b="1" dirty="0">
              <a:solidFill>
                <a:schemeClr val="bg1"/>
              </a:solidFill>
            </a:endParaRPr>
          </a:p>
        </p:txBody>
      </p:sp>
      <p:sp>
        <p:nvSpPr>
          <p:cNvPr id="44037"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EE0CF7EF-96BF-4F96-8A91-A1C0467AAE6F}" type="slidenum">
              <a:rPr lang="en-US" sz="2600" b="1">
                <a:solidFill>
                  <a:schemeClr val="bg1"/>
                </a:solidFill>
              </a:rPr>
              <a:pPr/>
              <a:t>43</a:t>
            </a:fld>
            <a:endParaRPr lang="en-US" sz="2600" b="1" dirty="0">
              <a:solidFill>
                <a:schemeClr val="bg1"/>
              </a:solidFill>
            </a:endParaRPr>
          </a:p>
        </p:txBody>
      </p:sp>
    </p:spTree>
  </p:cSld>
  <p:clrMapOvr>
    <a:masterClrMapping/>
  </p:clrMapOvr>
  <p:transition>
    <p:random/>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Title 1"/>
          <p:cNvSpPr>
            <a:spLocks noGrp="1"/>
          </p:cNvSpPr>
          <p:nvPr>
            <p:ph type="title"/>
          </p:nvPr>
        </p:nvSpPr>
        <p:spPr/>
        <p:txBody>
          <a:bodyPr/>
          <a:lstStyle/>
          <a:p>
            <a:pPr eaLnBrk="1" hangingPunct="1"/>
            <a:r>
              <a:rPr lang="en-US" dirty="0" smtClean="0"/>
              <a:t>Summary (continued)</a:t>
            </a:r>
          </a:p>
        </p:txBody>
      </p:sp>
      <p:sp>
        <p:nvSpPr>
          <p:cNvPr id="45060" name="Content Placeholder 2"/>
          <p:cNvSpPr>
            <a:spLocks noGrp="1"/>
          </p:cNvSpPr>
          <p:nvPr>
            <p:ph idx="1"/>
          </p:nvPr>
        </p:nvSpPr>
        <p:spPr/>
        <p:txBody>
          <a:bodyPr>
            <a:normAutofit/>
          </a:bodyPr>
          <a:lstStyle/>
          <a:p>
            <a:pPr lvl="0"/>
            <a:r>
              <a:rPr lang="en-US" sz="2400" dirty="0"/>
              <a:t>There are several types of networks. Networks can be categorized by the scope of the network and the design of the communication method.</a:t>
            </a:r>
          </a:p>
          <a:p>
            <a:pPr lvl="0"/>
            <a:r>
              <a:rPr lang="en-US" sz="2400" dirty="0"/>
              <a:t>Communication networks require hardware components. Multiple devices can connect to a network via wired or </a:t>
            </a:r>
            <a:r>
              <a:rPr lang="en-US" sz="2400" dirty="0" smtClean="0"/>
              <a:t>wireless </a:t>
            </a:r>
            <a:r>
              <a:rPr lang="en-US" sz="2400" dirty="0"/>
              <a:t>connections</a:t>
            </a:r>
            <a:r>
              <a:rPr lang="en-US" sz="2400" dirty="0" smtClean="0"/>
              <a:t>.</a:t>
            </a:r>
          </a:p>
          <a:p>
            <a:r>
              <a:rPr lang="en-US" sz="2400" dirty="0"/>
              <a:t>Software components provide remote access to networks and the tools needed to transmit data in the required formats</a:t>
            </a:r>
            <a:r>
              <a:rPr lang="en-US" sz="2400" dirty="0" smtClean="0"/>
              <a:t>.</a:t>
            </a:r>
            <a:endParaRPr lang="en-US" sz="2400" dirty="0"/>
          </a:p>
        </p:txBody>
      </p:sp>
      <p:sp>
        <p:nvSpPr>
          <p:cNvPr id="45057" name="Rectangle 13"/>
          <p:cNvSpPr>
            <a:spLocks noGrp="1" noChangeArrowheads="1"/>
          </p:cNvSpPr>
          <p:nvPr>
            <p:ph type="sldNum" sz="quarter" idx="10"/>
          </p:nvPr>
        </p:nvSpPr>
        <p:spPr>
          <a:noFill/>
        </p:spPr>
        <p:txBody>
          <a:bodyPr/>
          <a:lstStyle/>
          <a:p>
            <a:fld id="{5D65943E-A313-43CE-B97C-2DCC8E77C072}" type="slidenum">
              <a:rPr lang="en-US" smtClean="0"/>
              <a:pPr/>
              <a:t>44</a:t>
            </a:fld>
            <a:endParaRPr lang="en-US" dirty="0" smtClean="0"/>
          </a:p>
        </p:txBody>
      </p:sp>
      <p:sp>
        <p:nvSpPr>
          <p:cNvPr id="45058"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5E494067-E044-45D2-AD6C-3277395C5AD0}" type="slidenum">
              <a:rPr lang="en-US" sz="2600" b="1">
                <a:solidFill>
                  <a:schemeClr val="bg1"/>
                </a:solidFill>
              </a:rPr>
              <a:pPr/>
              <a:t>44</a:t>
            </a:fld>
            <a:endParaRPr lang="en-US" sz="2600" b="1" dirty="0">
              <a:solidFill>
                <a:schemeClr val="bg1"/>
              </a:solidFill>
            </a:endParaRPr>
          </a:p>
        </p:txBody>
      </p:sp>
      <p:sp>
        <p:nvSpPr>
          <p:cNvPr id="45061"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49AD5518-8040-4AE4-A6C7-95509EB31F58}" type="slidenum">
              <a:rPr lang="en-US" sz="2600" b="1">
                <a:solidFill>
                  <a:schemeClr val="bg1"/>
                </a:solidFill>
              </a:rPr>
              <a:pPr/>
              <a:t>44</a:t>
            </a:fld>
            <a:endParaRPr lang="en-US" sz="2600" b="1" dirty="0">
              <a:solidFill>
                <a:schemeClr val="bg1"/>
              </a:solidFill>
            </a:endParaRPr>
          </a:p>
        </p:txBody>
      </p:sp>
    </p:spTree>
  </p:cSld>
  <p:clrMapOvr>
    <a:masterClrMapping/>
  </p:clrMapOvr>
  <p:transition>
    <p:random/>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Title 1"/>
          <p:cNvSpPr>
            <a:spLocks noGrp="1"/>
          </p:cNvSpPr>
          <p:nvPr>
            <p:ph type="title"/>
          </p:nvPr>
        </p:nvSpPr>
        <p:spPr/>
        <p:txBody>
          <a:bodyPr/>
          <a:lstStyle/>
          <a:p>
            <a:pPr eaLnBrk="1" hangingPunct="1"/>
            <a:r>
              <a:rPr lang="en-US" dirty="0" smtClean="0"/>
              <a:t>Summary (continued)</a:t>
            </a:r>
          </a:p>
        </p:txBody>
      </p:sp>
      <p:sp>
        <p:nvSpPr>
          <p:cNvPr id="45060" name="Content Placeholder 2"/>
          <p:cNvSpPr>
            <a:spLocks noGrp="1"/>
          </p:cNvSpPr>
          <p:nvPr>
            <p:ph idx="1"/>
          </p:nvPr>
        </p:nvSpPr>
        <p:spPr/>
        <p:txBody>
          <a:bodyPr>
            <a:normAutofit lnSpcReduction="10000"/>
          </a:bodyPr>
          <a:lstStyle/>
          <a:p>
            <a:pPr lvl="0"/>
            <a:r>
              <a:rPr lang="en-US" sz="2400" dirty="0"/>
              <a:t>Society has benefitted in many ways because of developments in the Internet and network capabilities in the last several years.</a:t>
            </a:r>
          </a:p>
          <a:p>
            <a:pPr lvl="0"/>
            <a:r>
              <a:rPr lang="en-US" sz="2400" dirty="0"/>
              <a:t>Network connections also present challenges, and we should evaluate the risks when we access networks.</a:t>
            </a:r>
          </a:p>
          <a:p>
            <a:pPr lvl="0"/>
            <a:r>
              <a:rPr lang="en-US" sz="2400" dirty="0"/>
              <a:t>Although some connection problems are complex and require technical support, Windows provides troubleshooter wizards to help diagnose and repair network problems.</a:t>
            </a:r>
          </a:p>
        </p:txBody>
      </p:sp>
      <p:sp>
        <p:nvSpPr>
          <p:cNvPr id="45057" name="Rectangle 13"/>
          <p:cNvSpPr>
            <a:spLocks noGrp="1" noChangeArrowheads="1"/>
          </p:cNvSpPr>
          <p:nvPr>
            <p:ph type="sldNum" sz="quarter" idx="10"/>
          </p:nvPr>
        </p:nvSpPr>
        <p:spPr>
          <a:noFill/>
        </p:spPr>
        <p:txBody>
          <a:bodyPr/>
          <a:lstStyle/>
          <a:p>
            <a:fld id="{5D65943E-A313-43CE-B97C-2DCC8E77C072}" type="slidenum">
              <a:rPr lang="en-US" smtClean="0"/>
              <a:pPr/>
              <a:t>45</a:t>
            </a:fld>
            <a:endParaRPr lang="en-US" dirty="0" smtClean="0"/>
          </a:p>
        </p:txBody>
      </p:sp>
      <p:sp>
        <p:nvSpPr>
          <p:cNvPr id="45058"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5E494067-E044-45D2-AD6C-3277395C5AD0}" type="slidenum">
              <a:rPr lang="en-US" sz="2600" b="1">
                <a:solidFill>
                  <a:schemeClr val="bg1"/>
                </a:solidFill>
              </a:rPr>
              <a:pPr/>
              <a:t>45</a:t>
            </a:fld>
            <a:endParaRPr lang="en-US" sz="2600" b="1" dirty="0">
              <a:solidFill>
                <a:schemeClr val="bg1"/>
              </a:solidFill>
            </a:endParaRPr>
          </a:p>
        </p:txBody>
      </p:sp>
      <p:sp>
        <p:nvSpPr>
          <p:cNvPr id="45061"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49AD5518-8040-4AE4-A6C7-95509EB31F58}" type="slidenum">
              <a:rPr lang="en-US" sz="2600" b="1">
                <a:solidFill>
                  <a:schemeClr val="bg1"/>
                </a:solidFill>
              </a:rPr>
              <a:pPr/>
              <a:t>45</a:t>
            </a:fld>
            <a:endParaRPr lang="en-US" sz="2600" b="1" dirty="0">
              <a:solidFill>
                <a:schemeClr val="bg1"/>
              </a:solidFill>
            </a:endParaRPr>
          </a:p>
        </p:txBody>
      </p:sp>
    </p:spTree>
    <p:extLst>
      <p:ext uri="{BB962C8B-B14F-4D97-AF65-F5344CB8AC3E}">
        <p14:creationId xmlns="" xmlns:p14="http://schemas.microsoft.com/office/powerpoint/2010/main" val="693544504"/>
      </p:ext>
    </p:extLst>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 Networks</a:t>
            </a:r>
            <a:endParaRPr lang="en-US" dirty="0"/>
          </a:p>
        </p:txBody>
      </p:sp>
      <p:sp>
        <p:nvSpPr>
          <p:cNvPr id="3" name="Content Placeholder 2"/>
          <p:cNvSpPr>
            <a:spLocks noGrp="1"/>
          </p:cNvSpPr>
          <p:nvPr>
            <p:ph idx="1"/>
          </p:nvPr>
        </p:nvSpPr>
        <p:spPr/>
        <p:txBody>
          <a:bodyPr>
            <a:normAutofit/>
          </a:bodyPr>
          <a:lstStyle/>
          <a:p>
            <a:r>
              <a:rPr lang="en-US" dirty="0" smtClean="0"/>
              <a:t>Networks </a:t>
            </a:r>
            <a:r>
              <a:rPr lang="en-US" dirty="0"/>
              <a:t>are used to transmit voice, data, video, and Internet </a:t>
            </a:r>
            <a:r>
              <a:rPr lang="en-US" dirty="0" smtClean="0"/>
              <a:t>traffic.</a:t>
            </a:r>
          </a:p>
          <a:p>
            <a:r>
              <a:rPr lang="en-US" dirty="0"/>
              <a:t>Multi-service networks are capable of transmitting a combination of these services on the same system.</a:t>
            </a:r>
          </a:p>
          <a:p>
            <a:r>
              <a:rPr lang="en-US" dirty="0"/>
              <a:t>Some communication networks support public use, and some networks are designed for private use</a:t>
            </a:r>
            <a:r>
              <a:rPr lang="en-US" dirty="0" smtClean="0"/>
              <a:t>.</a:t>
            </a:r>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5</a:t>
            </a:fld>
            <a:endParaRPr lang="en-US" dirty="0"/>
          </a:p>
        </p:txBody>
      </p:sp>
    </p:spTree>
    <p:extLst>
      <p:ext uri="{BB962C8B-B14F-4D97-AF65-F5344CB8AC3E}">
        <p14:creationId xmlns="" xmlns:p14="http://schemas.microsoft.com/office/powerpoint/2010/main" val="3980200373"/>
      </p:ext>
    </p:extLst>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 Networks (continued)</a:t>
            </a:r>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t>Comparing Public vs. Private Networks</a:t>
            </a:r>
          </a:p>
          <a:p>
            <a:r>
              <a:rPr lang="en-US" dirty="0" smtClean="0"/>
              <a:t>Public networks offer access to the public with a connection to other networks.</a:t>
            </a:r>
          </a:p>
          <a:p>
            <a:r>
              <a:rPr lang="en-US" dirty="0" smtClean="0"/>
              <a:t>A </a:t>
            </a:r>
            <a:r>
              <a:rPr lang="en-US" b="1" i="1" dirty="0"/>
              <a:t>public switched network (PSN) </a:t>
            </a:r>
            <a:r>
              <a:rPr lang="en-US" dirty="0"/>
              <a:t>is a common carrier network that provides </a:t>
            </a:r>
            <a:r>
              <a:rPr lang="en-US" dirty="0" smtClean="0"/>
              <a:t>connections </a:t>
            </a:r>
            <a:r>
              <a:rPr lang="en-US" dirty="0"/>
              <a:t>among public </a:t>
            </a:r>
            <a:r>
              <a:rPr lang="en-US" dirty="0" smtClean="0"/>
              <a:t>users.</a:t>
            </a:r>
          </a:p>
          <a:p>
            <a:r>
              <a:rPr lang="en-US" dirty="0"/>
              <a:t>A</a:t>
            </a:r>
            <a:r>
              <a:rPr lang="en-US" dirty="0" smtClean="0"/>
              <a:t> </a:t>
            </a:r>
            <a:r>
              <a:rPr lang="en-US" b="1" i="1" dirty="0"/>
              <a:t>public switched telephone network (PSTN</a:t>
            </a:r>
            <a:r>
              <a:rPr lang="en-US" b="1" i="1" dirty="0" smtClean="0"/>
              <a:t>) </a:t>
            </a:r>
            <a:r>
              <a:rPr lang="en-US" dirty="0" smtClean="0"/>
              <a:t>is an </a:t>
            </a:r>
            <a:r>
              <a:rPr lang="en-US" dirty="0"/>
              <a:t>international collection of interconnected voice-based public telephone networks. </a:t>
            </a:r>
            <a:endParaRPr lang="en-US" dirty="0" smtClean="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6</a:t>
            </a:fld>
            <a:endParaRPr lang="en-US" dirty="0"/>
          </a:p>
        </p:txBody>
      </p:sp>
    </p:spTree>
    <p:extLst>
      <p:ext uri="{BB962C8B-B14F-4D97-AF65-F5344CB8AC3E}">
        <p14:creationId xmlns="" xmlns:p14="http://schemas.microsoft.com/office/powerpoint/2010/main" val="4013991280"/>
      </p:ext>
    </p:extLst>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 Networks (continued)</a:t>
            </a:r>
            <a:endParaRPr lang="en-US" dirty="0"/>
          </a:p>
        </p:txBody>
      </p:sp>
      <p:sp>
        <p:nvSpPr>
          <p:cNvPr id="3" name="Content Placeholder 2"/>
          <p:cNvSpPr>
            <a:spLocks noGrp="1"/>
          </p:cNvSpPr>
          <p:nvPr>
            <p:ph idx="1"/>
          </p:nvPr>
        </p:nvSpPr>
        <p:spPr>
          <a:xfrm>
            <a:off x="838200" y="2362200"/>
            <a:ext cx="7772400" cy="4038600"/>
          </a:xfrm>
        </p:spPr>
        <p:txBody>
          <a:bodyPr>
            <a:normAutofit fontScale="92500" lnSpcReduction="10000"/>
          </a:bodyPr>
          <a:lstStyle/>
          <a:p>
            <a:r>
              <a:rPr lang="en-US" b="1" dirty="0" smtClean="0"/>
              <a:t>Comparing Public vs. Private Networks (continued)</a:t>
            </a:r>
          </a:p>
          <a:p>
            <a:r>
              <a:rPr lang="en-US" dirty="0" smtClean="0"/>
              <a:t>PSTN </a:t>
            </a:r>
            <a:r>
              <a:rPr lang="en-US" dirty="0"/>
              <a:t>was </a:t>
            </a:r>
            <a:r>
              <a:rPr lang="en-US" dirty="0" smtClean="0"/>
              <a:t>originally created </a:t>
            </a:r>
            <a:r>
              <a:rPr lang="en-US" dirty="0"/>
              <a:t>to support one-to-one voice communications using analog </a:t>
            </a:r>
            <a:r>
              <a:rPr lang="en-US" dirty="0" smtClean="0"/>
              <a:t>transmissions, but today it is largely digital and </a:t>
            </a:r>
            <a:r>
              <a:rPr lang="en-US" dirty="0"/>
              <a:t>includes services for both cellular and landline phones</a:t>
            </a:r>
            <a:r>
              <a:rPr lang="en-US" dirty="0" smtClean="0"/>
              <a:t>.</a:t>
            </a:r>
          </a:p>
          <a:p>
            <a:r>
              <a:rPr lang="en-US" dirty="0" smtClean="0"/>
              <a:t>PSTN sets up a dedicated channel (or circuit) between two points (locally, regionally, nationally, or internationally) for the duration of a call.</a:t>
            </a:r>
          </a:p>
          <a:p>
            <a:endParaRPr lang="en-US" dirty="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7</a:t>
            </a:fld>
            <a:endParaRPr lang="en-US" dirty="0"/>
          </a:p>
        </p:txBody>
      </p:sp>
    </p:spTree>
    <p:extLst>
      <p:ext uri="{BB962C8B-B14F-4D97-AF65-F5344CB8AC3E}">
        <p14:creationId xmlns="" xmlns:p14="http://schemas.microsoft.com/office/powerpoint/2010/main" val="1054709897"/>
      </p:ext>
    </p:extLst>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 Networks (continued)</a:t>
            </a:r>
            <a:endParaRPr lang="en-US" dirty="0"/>
          </a:p>
        </p:txBody>
      </p:sp>
      <p:sp>
        <p:nvSpPr>
          <p:cNvPr id="3" name="Content Placeholder 2"/>
          <p:cNvSpPr>
            <a:spLocks noGrp="1"/>
          </p:cNvSpPr>
          <p:nvPr>
            <p:ph idx="1"/>
          </p:nvPr>
        </p:nvSpPr>
        <p:spPr>
          <a:xfrm>
            <a:off x="838200" y="2362200"/>
            <a:ext cx="7772400" cy="4038600"/>
          </a:xfrm>
        </p:spPr>
        <p:txBody>
          <a:bodyPr>
            <a:normAutofit fontScale="85000" lnSpcReduction="20000"/>
          </a:bodyPr>
          <a:lstStyle/>
          <a:p>
            <a:r>
              <a:rPr lang="en-US" b="1" dirty="0" smtClean="0"/>
              <a:t>Comparing Public vs. Private Networks (continued)</a:t>
            </a:r>
          </a:p>
          <a:p>
            <a:r>
              <a:rPr lang="en-US" dirty="0" smtClean="0"/>
              <a:t>Many local Internet Service Providers (ISPs) are connected to the PSTN and employ a range of more advanced technologies to enable consumers to connect to a network.</a:t>
            </a:r>
          </a:p>
          <a:p>
            <a:r>
              <a:rPr lang="en-US" dirty="0" smtClean="0"/>
              <a:t>For example, Integrated </a:t>
            </a:r>
            <a:r>
              <a:rPr lang="en-US" dirty="0"/>
              <a:t>Services Digital Network (ISDN) can send voice, video, and data over digital or analog telephone lines</a:t>
            </a:r>
            <a:r>
              <a:rPr lang="en-US" dirty="0" smtClean="0"/>
              <a:t>.</a:t>
            </a:r>
          </a:p>
          <a:p>
            <a:r>
              <a:rPr lang="en-US" dirty="0"/>
              <a:t>Voice over Internet Protocol (VoIP) is a system that converts your telephone signal into digital and uses the Internet to deliver voice communications</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8</a:t>
            </a:fld>
            <a:endParaRPr lang="en-US" dirty="0"/>
          </a:p>
        </p:txBody>
      </p:sp>
    </p:spTree>
    <p:extLst>
      <p:ext uri="{BB962C8B-B14F-4D97-AF65-F5344CB8AC3E}">
        <p14:creationId xmlns="" xmlns:p14="http://schemas.microsoft.com/office/powerpoint/2010/main" val="694832523"/>
      </p:ext>
    </p:extLst>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 Networks (continued)</a:t>
            </a:r>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t>Comparing Public vs. Private Networks (continued)</a:t>
            </a:r>
          </a:p>
          <a:p>
            <a:r>
              <a:rPr lang="en-US" dirty="0" smtClean="0"/>
              <a:t>Private networks:</a:t>
            </a:r>
          </a:p>
          <a:p>
            <a:pPr lvl="1"/>
            <a:r>
              <a:rPr lang="en-US" dirty="0" smtClean="0"/>
              <a:t>Are owned </a:t>
            </a:r>
            <a:r>
              <a:rPr lang="en-US" dirty="0"/>
              <a:t>by one or more establishments for their exclusive </a:t>
            </a:r>
            <a:r>
              <a:rPr lang="en-US" dirty="0" smtClean="0"/>
              <a:t>use</a:t>
            </a:r>
          </a:p>
          <a:p>
            <a:pPr lvl="1"/>
            <a:r>
              <a:rPr lang="en-US" dirty="0" smtClean="0"/>
              <a:t>Are commonly </a:t>
            </a:r>
            <a:r>
              <a:rPr lang="en-US" dirty="0"/>
              <a:t>used in offices and homes so that multiple </a:t>
            </a:r>
            <a:r>
              <a:rPr lang="en-US" dirty="0" smtClean="0"/>
              <a:t>computers </a:t>
            </a:r>
            <a:r>
              <a:rPr lang="en-US" dirty="0"/>
              <a:t>can share printers, files, data, and </a:t>
            </a:r>
            <a:r>
              <a:rPr lang="en-US" dirty="0" smtClean="0"/>
              <a:t>programs</a:t>
            </a:r>
          </a:p>
          <a:p>
            <a:pPr lvl="1"/>
            <a:r>
              <a:rPr lang="en-US" dirty="0" smtClean="0"/>
              <a:t>Restrict access to authorized users</a:t>
            </a:r>
          </a:p>
          <a:p>
            <a:pPr lvl="1"/>
            <a:r>
              <a:rPr lang="en-US" dirty="0" smtClean="0"/>
              <a:t>Require user </a:t>
            </a:r>
            <a:r>
              <a:rPr lang="en-US" dirty="0"/>
              <a:t>names and passwords to gain access to the </a:t>
            </a:r>
            <a:r>
              <a:rPr lang="en-US" dirty="0" smtClean="0"/>
              <a:t>network</a:t>
            </a:r>
            <a:endParaRPr lang="en-US" dirty="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9</a:t>
            </a:fld>
            <a:endParaRPr lang="en-US" dirty="0"/>
          </a:p>
        </p:txBody>
      </p:sp>
    </p:spTree>
    <p:extLst>
      <p:ext uri="{BB962C8B-B14F-4D97-AF65-F5344CB8AC3E}">
        <p14:creationId xmlns="" xmlns:p14="http://schemas.microsoft.com/office/powerpoint/2010/main" val="2669653448"/>
      </p:ext>
    </p:extLst>
  </p:cSld>
  <p:clrMapOvr>
    <a:masterClrMapping/>
  </p:clrMapOvr>
  <p:transition>
    <p:random/>
  </p:transition>
  <p:timing>
    <p:tnLst>
      <p:par>
        <p:cTn id="1" dur="indefinite" restart="never" nodeType="tmRoot"/>
      </p:par>
    </p:tnLst>
  </p:timing>
</p:sld>
</file>

<file path=ppt/theme/theme1.xml><?xml version="1.0" encoding="utf-8"?>
<a:theme xmlns:a="http://schemas.openxmlformats.org/drawingml/2006/main" name="1_Capsules">
  <a:themeElements>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Capsu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
      <a:clrScheme name="Capsules 9">
        <a:dk1>
          <a:srgbClr val="003366"/>
        </a:dk1>
        <a:lt1>
          <a:srgbClr val="FFFFFF"/>
        </a:lt1>
        <a:dk2>
          <a:srgbClr val="006666"/>
        </a:dk2>
        <a:lt2>
          <a:srgbClr val="666699"/>
        </a:lt2>
        <a:accent1>
          <a:srgbClr val="33CCCC"/>
        </a:accent1>
        <a:accent2>
          <a:srgbClr val="6600FF"/>
        </a:accent2>
        <a:accent3>
          <a:srgbClr val="FFFFFF"/>
        </a:accent3>
        <a:accent4>
          <a:srgbClr val="002A56"/>
        </a:accent4>
        <a:accent5>
          <a:srgbClr val="ADE2E2"/>
        </a:accent5>
        <a:accent6>
          <a:srgbClr val="5C00E7"/>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10">
        <a:dk1>
          <a:srgbClr val="003366"/>
        </a:dk1>
        <a:lt1>
          <a:srgbClr val="FFFFFF"/>
        </a:lt1>
        <a:dk2>
          <a:srgbClr val="006666"/>
        </a:dk2>
        <a:lt2>
          <a:srgbClr val="666699"/>
        </a:lt2>
        <a:accent1>
          <a:srgbClr val="33CCCC"/>
        </a:accent1>
        <a:accent2>
          <a:srgbClr val="6600FF"/>
        </a:accent2>
        <a:accent3>
          <a:srgbClr val="FFFFFF"/>
        </a:accent3>
        <a:accent4>
          <a:srgbClr val="002A56"/>
        </a:accent4>
        <a:accent5>
          <a:srgbClr val="ADE2E2"/>
        </a:accent5>
        <a:accent6>
          <a:srgbClr val="5C00E7"/>
        </a:accent6>
        <a:hlink>
          <a:srgbClr val="99CC00"/>
        </a:hlink>
        <a:folHlink>
          <a:srgbClr val="CC99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Capsules</Template>
  <TotalTime>0</TotalTime>
  <Words>2626</Words>
  <Application>Microsoft Office PowerPoint</Application>
  <PresentationFormat>On-screen Show (4:3)</PresentationFormat>
  <Paragraphs>314</Paragraphs>
  <Slides>45</Slides>
  <Notes>45</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1_Capsules</vt:lpstr>
      <vt:lpstr>Lesson 25 Network Fundamentals</vt:lpstr>
      <vt:lpstr>Objectives</vt:lpstr>
      <vt:lpstr>Words to Know</vt:lpstr>
      <vt:lpstr>Words to Know (continued)</vt:lpstr>
      <vt:lpstr>Communication Networks</vt:lpstr>
      <vt:lpstr>Communication Networks (continued)</vt:lpstr>
      <vt:lpstr>Communication Networks (continued)</vt:lpstr>
      <vt:lpstr>Communication Networks (continued)</vt:lpstr>
      <vt:lpstr>Communication Networks (continued)</vt:lpstr>
      <vt:lpstr>Communication Networks (continued)</vt:lpstr>
      <vt:lpstr>Understanding Types of Networks</vt:lpstr>
      <vt:lpstr>Understanding Types of Networks (continued)</vt:lpstr>
      <vt:lpstr>Understanding Types of Networks (continued)</vt:lpstr>
      <vt:lpstr>Understanding Types of Networks (continued)</vt:lpstr>
      <vt:lpstr>Understanding Types of Networks (continued)</vt:lpstr>
      <vt:lpstr>Understanding Types of Networks (continued)</vt:lpstr>
      <vt:lpstr>Identifying Network Components</vt:lpstr>
      <vt:lpstr>Identifying Network Components (continued)</vt:lpstr>
      <vt:lpstr>Identifying Network Components (continued)</vt:lpstr>
      <vt:lpstr>Identifying Network Components (continued)</vt:lpstr>
      <vt:lpstr>Identifying Network Components (continued)</vt:lpstr>
      <vt:lpstr>Identifying Network Components (continued)</vt:lpstr>
      <vt:lpstr>Identifying Network Components (continued)</vt:lpstr>
      <vt:lpstr>Identifying Network Components (continued)</vt:lpstr>
      <vt:lpstr>Identifying Network Components (continued)</vt:lpstr>
      <vt:lpstr>Identifying Network Components (continued)</vt:lpstr>
      <vt:lpstr>Identifying Network Components (continued)</vt:lpstr>
      <vt:lpstr>Identifying Network Components (continued)</vt:lpstr>
      <vt:lpstr>Identifying Network Components (continued)</vt:lpstr>
      <vt:lpstr>Identifying Network Components (continued)</vt:lpstr>
      <vt:lpstr>Identifying Network Components (continued)</vt:lpstr>
      <vt:lpstr>Identifying Network Components (continued)</vt:lpstr>
      <vt:lpstr>Identifying Network Components (continued)</vt:lpstr>
      <vt:lpstr>Identifying the Benefits of a Network</vt:lpstr>
      <vt:lpstr>Identifying the Benefits of a Network (continued)</vt:lpstr>
      <vt:lpstr>Identifying the Benefits of a Network (continued)</vt:lpstr>
      <vt:lpstr>Identifying the Benefits of a Network (continued)</vt:lpstr>
      <vt:lpstr>Identifying the Benefits of a Network (continued)</vt:lpstr>
      <vt:lpstr>Evaluating the Risks of Networked Computing</vt:lpstr>
      <vt:lpstr>Evaluating the Risks of Networked Computing (continued)</vt:lpstr>
      <vt:lpstr>Solving Network Connection Problems</vt:lpstr>
      <vt:lpstr>Solving Network Connection Problems (continued)</vt:lpstr>
      <vt:lpstr>Summary</vt:lpstr>
      <vt:lpstr>Summary (continued)</vt:lpstr>
      <vt:lpstr>Summary (continued)</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2014-02-06T19:56:31Z</dcterms:created>
  <dcterms:modified xsi:type="dcterms:W3CDTF">2014-02-06T19:56:40Z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