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99" r:id="rId2"/>
    <p:sldId id="325" r:id="rId3"/>
    <p:sldId id="583" r:id="rId4"/>
    <p:sldId id="300" r:id="rId5"/>
    <p:sldId id="582" r:id="rId6"/>
    <p:sldId id="586" r:id="rId7"/>
    <p:sldId id="585" r:id="rId8"/>
    <p:sldId id="588" r:id="rId9"/>
    <p:sldId id="589" r:id="rId10"/>
    <p:sldId id="590" r:id="rId11"/>
    <p:sldId id="587" r:id="rId12"/>
    <p:sldId id="592" r:id="rId13"/>
    <p:sldId id="593" r:id="rId14"/>
    <p:sldId id="594" r:id="rId15"/>
    <p:sldId id="591" r:id="rId16"/>
    <p:sldId id="595" r:id="rId17"/>
    <p:sldId id="596" r:id="rId18"/>
    <p:sldId id="598" r:id="rId19"/>
    <p:sldId id="597" r:id="rId20"/>
    <p:sldId id="600" r:id="rId21"/>
    <p:sldId id="599" r:id="rId22"/>
    <p:sldId id="604" r:id="rId23"/>
    <p:sldId id="602" r:id="rId24"/>
    <p:sldId id="603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321" r:id="rId34"/>
    <p:sldId id="339" r:id="rId35"/>
    <p:sldId id="445" r:id="rId36"/>
    <p:sldId id="58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01" autoAdjust="0"/>
    <p:restoredTop sz="94436" autoAdjust="0"/>
  </p:normalViewPr>
  <p:slideViewPr>
    <p:cSldViewPr>
      <p:cViewPr varScale="1">
        <p:scale>
          <a:sx n="79" d="100"/>
          <a:sy n="79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1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199" y="4889497"/>
            <a:ext cx="5083012" cy="325437"/>
            <a:chOff x="2288" y="3080"/>
            <a:chExt cx="3083" cy="228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53" cy="228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75" cy="228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43813" cy="6858000"/>
            <a:chOff x="0" y="0"/>
            <a:chExt cx="4815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71" cy="237"/>
              <a:chOff x="144" y="1248"/>
              <a:chExt cx="4671" cy="237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31" cy="237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61" cy="237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 smtClean="0">
                <a:ea typeface="+mn-ea"/>
                <a:cs typeface="+mn-cs"/>
              </a:rPr>
              <a:t>Lesson</a:t>
            </a:r>
            <a:r>
              <a:rPr lang="en-US" sz="2000" b="1" baseline="0" dirty="0" smtClean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26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26</a:t>
            </a:r>
            <a:br>
              <a:rPr lang="en-US" sz="3200" dirty="0" smtClean="0"/>
            </a:br>
            <a:r>
              <a:rPr lang="en-US" sz="3200" dirty="0" smtClean="0"/>
              <a:t>Communication Services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Internet Communication Services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Social networking sites are Web sites that provide a way to build online communities of people who share common interests or activities.</a:t>
            </a:r>
          </a:p>
          <a:p>
            <a:pPr lvl="1"/>
            <a:r>
              <a:rPr lang="en-US" dirty="0" smtClean="0"/>
              <a:t>A blog (short for Web log) is a type of personal journal created by one person or by a group.</a:t>
            </a:r>
          </a:p>
          <a:p>
            <a:pPr lvl="1"/>
            <a:r>
              <a:rPr lang="en-US" dirty="0" smtClean="0"/>
              <a:t>Message boards and newsgroups provide bulletin board systems that serve as discussion sites; users can post messages asking for assistance.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06685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E-Mail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E-mail is similar to regular mail. You have a message, an address, and a carrier that transfers the message from one location to another.</a:t>
            </a:r>
          </a:p>
          <a:p>
            <a:r>
              <a:rPr lang="en-US" dirty="0" smtClean="0"/>
              <a:t>The methods used to access e-mail have multiplied, and many are offered for a monthly fee or even at no charge.</a:t>
            </a:r>
          </a:p>
          <a:p>
            <a:r>
              <a:rPr lang="en-US" dirty="0" smtClean="0"/>
              <a:t>Microsoft Outlook.com, Windows Live Mail, Google Gmail, and Yahoo Mail are examples of Web-based e-mail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3853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E-Mail Communication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you set up an e-mail account, the service provider requires credentials before you can access the service features.</a:t>
            </a:r>
          </a:p>
          <a:p>
            <a:r>
              <a:rPr lang="en-US" b="1" i="1" dirty="0" smtClean="0"/>
              <a:t>Credentials</a:t>
            </a:r>
            <a:r>
              <a:rPr lang="en-US" dirty="0" smtClean="0"/>
              <a:t> are stored on the server of the </a:t>
            </a:r>
            <a:br>
              <a:rPr lang="en-US" dirty="0" smtClean="0"/>
            </a:br>
            <a:r>
              <a:rPr lang="en-US" dirty="0" smtClean="0"/>
              <a:t>e-mail provider and include information to authenticate your identity, such as a username and a password.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username</a:t>
            </a:r>
            <a:r>
              <a:rPr lang="en-US" dirty="0" smtClean="0"/>
              <a:t> is a name that identifies you when you log on to a Web site or an Internet service.</a:t>
            </a:r>
          </a:p>
          <a:p>
            <a:r>
              <a:rPr lang="en-US" dirty="0"/>
              <a:t>A </a:t>
            </a:r>
            <a:r>
              <a:rPr lang="en-US" b="1" i="1" dirty="0"/>
              <a:t>password</a:t>
            </a:r>
            <a:r>
              <a:rPr lang="en-US" dirty="0"/>
              <a:t> is a word or string of characters that provides access to the service features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57776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E-Mail Communication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Your credentials can be used for e-mail and for a variety of other options such as setting up an online checking account or placing an online order.</a:t>
            </a:r>
          </a:p>
          <a:p>
            <a:r>
              <a:rPr lang="en-US" dirty="0" smtClean="0"/>
              <a:t>Each user on the Internet must have a unique </a:t>
            </a:r>
            <a:br>
              <a:rPr lang="en-US" dirty="0" smtClean="0"/>
            </a:br>
            <a:r>
              <a:rPr lang="en-US" dirty="0" smtClean="0"/>
              <a:t>e-mail address, which consists of three parts: the user name, the @ symbol, and a domain name.</a:t>
            </a:r>
          </a:p>
          <a:p>
            <a:r>
              <a:rPr lang="en-US" dirty="0"/>
              <a:t>A </a:t>
            </a:r>
            <a:r>
              <a:rPr lang="en-US" b="1" i="1" dirty="0"/>
              <a:t>domain name </a:t>
            </a:r>
            <a:r>
              <a:rPr lang="en-US" dirty="0"/>
              <a:t>is an address of a computer network connection that identifies the owner of the address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307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Microsoft Outlook is a versatile Office application you can use to manage e-mail, and organize contacts, appointments, and tasks.</a:t>
            </a:r>
          </a:p>
          <a:p>
            <a:r>
              <a:rPr lang="en-US" dirty="0" smtClean="0"/>
              <a:t>As you work with e-mail messages, you can manage other types of data.</a:t>
            </a:r>
          </a:p>
          <a:p>
            <a:r>
              <a:rPr lang="en-US" dirty="0" smtClean="0"/>
              <a:t>For example, you can add contacts to your address book, schedule a meeting on your calendar, and add tasks to your to-do list directly from an incoming e-mail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1627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3021337"/>
            <a:ext cx="7467600" cy="283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362201"/>
            <a:ext cx="7693025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b="1" dirty="0" smtClean="0"/>
              <a:t>Exploring the Outlook Features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ig 26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943600"/>
            <a:ext cx="100965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5943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Managing E-Mail Account Folders</a:t>
            </a:r>
          </a:p>
          <a:p>
            <a:r>
              <a:rPr lang="en-US" dirty="0" smtClean="0"/>
              <a:t>Outlook allows you to manage multiple e-mail accounts by organizing the messages in standard folders such as Inbox, Drafts, Sent Items, and Outbox. You can also add customized folders.</a:t>
            </a:r>
          </a:p>
          <a:p>
            <a:r>
              <a:rPr lang="en-US" dirty="0" smtClean="0"/>
              <a:t>Mail management is handled mainly through the Inbox where Outlook displays incoming messages.</a:t>
            </a:r>
          </a:p>
          <a:p>
            <a:r>
              <a:rPr lang="en-US" b="1" i="1" dirty="0" smtClean="0"/>
              <a:t>Archiving</a:t>
            </a:r>
            <a:r>
              <a:rPr lang="en-US" dirty="0" smtClean="0"/>
              <a:t> is the process of backing up your e-mail messages. Outlook runs an AutoArchive feature every 14 days, and you can choose settings to control deleting old messages or moving them to an archive data file.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6366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Creating and Saving an E-Mail Message</a:t>
            </a:r>
          </a:p>
          <a:p>
            <a:r>
              <a:rPr lang="en-US" dirty="0" smtClean="0"/>
              <a:t>You can send an e-mail</a:t>
            </a:r>
            <a:r>
              <a:rPr lang="en-US" baseline="0" dirty="0" smtClean="0"/>
              <a:t> message to multiple recipients, and the message goes to all the addresses at the same time.</a:t>
            </a:r>
          </a:p>
          <a:p>
            <a:r>
              <a:rPr lang="en-US" baseline="0" dirty="0" smtClean="0"/>
              <a:t>You can type the e-mail for the recipients, or you can access the addresses in your contacts.</a:t>
            </a:r>
          </a:p>
          <a:p>
            <a:r>
              <a:rPr lang="en-US" baseline="0" dirty="0" smtClean="0"/>
              <a:t>You can send a courtesy copy (Cc) or a blind copy (Bcc) to another recipient. Other recipients can see the address of the courtesy copy but they cannot see the address of a blind copy.</a:t>
            </a:r>
          </a:p>
          <a:p>
            <a:r>
              <a:rPr lang="en-US" dirty="0"/>
              <a:t>The subject should be brief but descriptive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11752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Creating and Saving an E-Mail Message (continued)</a:t>
            </a:r>
          </a:p>
          <a:p>
            <a:r>
              <a:rPr lang="en-US" dirty="0" smtClean="0"/>
              <a:t>The body of the message should be clear,</a:t>
            </a:r>
            <a:r>
              <a:rPr lang="en-US" baseline="0" dirty="0" smtClean="0"/>
              <a:t> concise, and free from spelling errors.</a:t>
            </a:r>
          </a:p>
          <a:p>
            <a:r>
              <a:rPr lang="en-US" baseline="0" dirty="0" smtClean="0"/>
              <a:t>Outlook and other e-mail programs provide at least two formatting options: </a:t>
            </a:r>
            <a:r>
              <a:rPr lang="en-US" b="1" i="1" baseline="0" dirty="0" smtClean="0"/>
              <a:t>HTML (Hypertext Markup Language)</a:t>
            </a:r>
            <a:r>
              <a:rPr lang="en-US" baseline="0" dirty="0" smtClean="0"/>
              <a:t> and </a:t>
            </a:r>
            <a:r>
              <a:rPr lang="en-US" b="1" i="1" baseline="0" dirty="0" smtClean="0"/>
              <a:t>Plain Text format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HTML supports text formatting options such as multiple fonts, bold text, colored headings, graphics, and links to Web sites. Plain text format contains only text.</a:t>
            </a:r>
          </a:p>
          <a:p>
            <a:r>
              <a:rPr lang="en-US" b="1" i="1" dirty="0" smtClean="0"/>
              <a:t>Rich Text Format</a:t>
            </a:r>
            <a:r>
              <a:rPr lang="en-US" dirty="0" smtClean="0"/>
              <a:t>, which is a Microsoft format, is similar to HTML but is supported only by Microsoft e-mail applications.</a:t>
            </a:r>
            <a:endParaRPr lang="en-US" b="1" i="1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15320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Attaching a File and Sending a Message</a:t>
            </a:r>
          </a:p>
          <a:p>
            <a:r>
              <a:rPr lang="en-US" dirty="0" smtClean="0"/>
              <a:t>You can include attachments such as pictures or documents in</a:t>
            </a:r>
            <a:r>
              <a:rPr lang="en-US" baseline="0" dirty="0" smtClean="0"/>
              <a:t> an e-mail message.</a:t>
            </a:r>
            <a:r>
              <a:rPr lang="en-US" baseline="0" dirty="0"/>
              <a:t> </a:t>
            </a:r>
            <a:r>
              <a:rPr lang="en-US" baseline="0" dirty="0" smtClean="0"/>
              <a:t>When recipients receive the message, they can open or save the attached file.</a:t>
            </a:r>
          </a:p>
          <a:p>
            <a:r>
              <a:rPr lang="en-US" baseline="0" dirty="0" smtClean="0"/>
              <a:t>You can add a tag to the message header to indicate if the message is high or low priority.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45473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Describe the components for electronic communication and identify several Internet communication services.</a:t>
            </a:r>
          </a:p>
          <a:p>
            <a:pPr lvl="0"/>
            <a:r>
              <a:rPr lang="en-US" dirty="0"/>
              <a:t>Explain the purposes of usernames, passwords, and credentials.</a:t>
            </a:r>
          </a:p>
          <a:p>
            <a:pPr lvl="0"/>
            <a:r>
              <a:rPr lang="en-US" dirty="0"/>
              <a:t>Manage e-mail folders.</a:t>
            </a:r>
          </a:p>
          <a:p>
            <a:pPr lvl="0"/>
            <a:r>
              <a:rPr lang="en-US" dirty="0"/>
              <a:t>Create and send e-mail messages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Attaching a File and Sending a Message (continued)</a:t>
            </a:r>
          </a:p>
          <a:p>
            <a:r>
              <a:rPr lang="en-US" baseline="0" dirty="0" smtClean="0"/>
              <a:t>Sometimes e-mail messages “bounce back” and are undeliverable. This can happen if:</a:t>
            </a:r>
          </a:p>
          <a:p>
            <a:pPr lvl="1"/>
            <a:r>
              <a:rPr lang="en-US" baseline="0" dirty="0" smtClean="0"/>
              <a:t>The address is typed incorrectly.</a:t>
            </a:r>
          </a:p>
          <a:p>
            <a:pPr lvl="1"/>
            <a:r>
              <a:rPr lang="en-US" baseline="0" dirty="0" smtClean="0"/>
              <a:t>The server is busy and the process is not completed within the specified amount of time.</a:t>
            </a:r>
          </a:p>
          <a:p>
            <a:pPr lvl="1"/>
            <a:r>
              <a:rPr lang="en-US" baseline="0" dirty="0" smtClean="0"/>
              <a:t>The recipient has blocked messages from the sender.</a:t>
            </a:r>
          </a:p>
          <a:p>
            <a:pPr lvl="1"/>
            <a:r>
              <a:rPr lang="en-US" baseline="0" dirty="0" smtClean="0"/>
              <a:t>The recipient’s mailbox is full.</a:t>
            </a:r>
          </a:p>
          <a:p>
            <a:pPr lvl="1"/>
            <a:r>
              <a:rPr lang="en-US" baseline="0" dirty="0" smtClean="0"/>
              <a:t>The recipient’s security settings reject attachments or attachments with executable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2456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Receiving and Opening E-Mail Messages</a:t>
            </a:r>
          </a:p>
          <a:p>
            <a:r>
              <a:rPr lang="en-US" sz="2400" dirty="0" smtClean="0"/>
              <a:t>When</a:t>
            </a:r>
            <a:r>
              <a:rPr lang="en-US" sz="2400" baseline="0" dirty="0" smtClean="0"/>
              <a:t> you receive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a </a:t>
            </a:r>
            <a:r>
              <a:rPr lang="en-US" sz="2400" baseline="0" dirty="0" smtClean="0"/>
              <a:t>message,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Outlook automatically </a:t>
            </a:r>
            <a:br>
              <a:rPr lang="en-US" sz="2400" baseline="0" dirty="0" smtClean="0"/>
            </a:br>
            <a:r>
              <a:rPr lang="en-US" sz="2400" baseline="0" dirty="0" smtClean="0"/>
              <a:t>saves </a:t>
            </a:r>
            <a:r>
              <a:rPr lang="en-US" sz="2400" baseline="0" dirty="0" smtClean="0"/>
              <a:t>the </a:t>
            </a:r>
            <a:r>
              <a:rPr lang="en-US" sz="2400" baseline="0" dirty="0" smtClean="0"/>
              <a:t>message </a:t>
            </a:r>
            <a:r>
              <a:rPr lang="en-US" sz="2400" baseline="0" dirty="0" smtClean="0"/>
              <a:t>in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the Inbox</a:t>
            </a:r>
            <a:r>
              <a:rPr lang="en-US" sz="2400" baseline="0" dirty="0" smtClean="0"/>
              <a:t>.</a:t>
            </a:r>
          </a:p>
          <a:p>
            <a:r>
              <a:rPr lang="en-US" sz="2400" baseline="0" dirty="0" smtClean="0"/>
              <a:t>The message list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displays </a:t>
            </a:r>
            <a:r>
              <a:rPr lang="en-US" sz="2400" baseline="0" dirty="0" smtClean="0"/>
              <a:t>who sent the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message</a:t>
            </a:r>
            <a:r>
              <a:rPr lang="en-US" sz="2400" baseline="0" dirty="0" smtClean="0"/>
              <a:t>, the subject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of </a:t>
            </a:r>
            <a:r>
              <a:rPr lang="en-US" sz="2400" baseline="0" dirty="0" smtClean="0"/>
              <a:t>the message, and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the </a:t>
            </a:r>
            <a:r>
              <a:rPr lang="en-US" sz="2400" baseline="0" dirty="0" smtClean="0"/>
              <a:t>date and time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400" baseline="0" dirty="0" smtClean="0"/>
              <a:t>your </a:t>
            </a:r>
            <a:r>
              <a:rPr lang="en-US" sz="2400" baseline="0" dirty="0" smtClean="0"/>
              <a:t>server received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07908" y="2786978"/>
            <a:ext cx="4355092" cy="326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6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096000"/>
            <a:ext cx="1114425" cy="20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5400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Receiving and Opening E-Mail Messages (continued)</a:t>
            </a:r>
          </a:p>
          <a:p>
            <a:r>
              <a:rPr lang="en-US" baseline="0" dirty="0" smtClean="0"/>
              <a:t>When selected, the entire message displays in the Reading pane and scroll bars can be used to navigate through the message.</a:t>
            </a:r>
          </a:p>
          <a:p>
            <a:r>
              <a:rPr lang="en-US" dirty="0"/>
              <a:t>You can organize the message list by date or you can filter it so that only unread messages display.</a:t>
            </a:r>
          </a:p>
          <a:p>
            <a:r>
              <a:rPr lang="en-US" dirty="0"/>
              <a:t>You can search for keywords in messages that display in the message list</a:t>
            </a:r>
            <a:r>
              <a:rPr lang="en-US" dirty="0" smtClean="0"/>
              <a:t>.</a:t>
            </a:r>
          </a:p>
          <a:p>
            <a:r>
              <a:rPr lang="en-US" dirty="0"/>
              <a:t>You can manually mark a message as unread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81964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Receiving and Opening E-Mail Messages (continued)</a:t>
            </a:r>
          </a:p>
          <a:p>
            <a:r>
              <a:rPr lang="en-US" baseline="0" dirty="0" smtClean="0"/>
              <a:t>A red exclamation point icon indicates the sender considers the message urgent, or a high priority; a paper clip icon indicates that the message has an attached file.</a:t>
            </a:r>
          </a:p>
          <a:p>
            <a:r>
              <a:rPr lang="en-US" baseline="0" dirty="0" smtClean="0"/>
              <a:t>You can add a flag icon as a reminder to follow up on the message.</a:t>
            </a:r>
          </a:p>
          <a:p>
            <a:r>
              <a:rPr lang="en-US" b="1" i="1" dirty="0"/>
              <a:t>Spam</a:t>
            </a:r>
            <a:r>
              <a:rPr lang="en-US" dirty="0"/>
              <a:t> is unsolicited e-mail, often used to </a:t>
            </a:r>
            <a:r>
              <a:rPr lang="en-US" dirty="0" smtClean="0"/>
              <a:t>advertise </a:t>
            </a:r>
            <a:r>
              <a:rPr lang="en-US" dirty="0"/>
              <a:t>products and services.</a:t>
            </a:r>
          </a:p>
          <a:p>
            <a:r>
              <a:rPr lang="en-US" dirty="0"/>
              <a:t>Most Internet service providers have tools that filter spam messages to help you avoid them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0569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Opening E-Mail Attachments</a:t>
            </a:r>
          </a:p>
          <a:p>
            <a:r>
              <a:rPr lang="en-US" dirty="0" smtClean="0"/>
              <a:t>You can preview an attachment in the Reading pane or you can open the file in an application such as Word or Adobe Reader.</a:t>
            </a:r>
          </a:p>
          <a:p>
            <a:r>
              <a:rPr lang="en-US" dirty="0" smtClean="0"/>
              <a:t>You can also print an attached document or save the attachment file to your computer or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45422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Responding and Replying to a Message</a:t>
            </a:r>
          </a:p>
          <a:p>
            <a:r>
              <a:rPr lang="en-US" dirty="0" smtClean="0"/>
              <a:t>The easiest way to reply to an e-mail message is to use the Reply command.</a:t>
            </a:r>
          </a:p>
          <a:p>
            <a:r>
              <a:rPr lang="en-US" dirty="0" smtClean="0"/>
              <a:t>The original message is included along with your reply with “RE:” preceding the text in the subject line.</a:t>
            </a:r>
          </a:p>
          <a:p>
            <a:r>
              <a:rPr lang="en-US" dirty="0" smtClean="0"/>
              <a:t>If more than one person is displayed as an </a:t>
            </a:r>
            <a:br>
              <a:rPr lang="en-US" dirty="0" smtClean="0"/>
            </a:br>
            <a:r>
              <a:rPr lang="en-US" dirty="0" smtClean="0"/>
              <a:t>e-mail recipient, you can use the Reply All command to reply to all recipients at the same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17475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175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Creating a Signature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signature</a:t>
            </a:r>
            <a:r>
              <a:rPr lang="en-US" dirty="0" smtClean="0"/>
              <a:t> consists of text or graphics that you create so Outlook can automatically add it to the end of any outgoing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81948" y="4020114"/>
            <a:ext cx="4389703" cy="238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6-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6096000"/>
            <a:ext cx="1085850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4117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Setting Rules for Auto-Responding to Messages</a:t>
            </a:r>
          </a:p>
          <a:p>
            <a:r>
              <a:rPr lang="en-US" dirty="0" smtClean="0"/>
              <a:t>You can create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Outlook </a:t>
            </a:r>
            <a:r>
              <a:rPr lang="en-US" dirty="0" smtClean="0"/>
              <a:t>rule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automatically </a:t>
            </a:r>
            <a:r>
              <a:rPr lang="en-US" dirty="0" smtClean="0"/>
              <a:t>respond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some or all received </a:t>
            </a:r>
            <a:br>
              <a:rPr lang="en-US" dirty="0" smtClean="0"/>
            </a:br>
            <a:r>
              <a:rPr lang="en-US" dirty="0" smtClean="0"/>
              <a:t>e-mail messages.</a:t>
            </a:r>
          </a:p>
          <a:p>
            <a:r>
              <a:rPr lang="en-US" dirty="0" smtClean="0"/>
              <a:t>To set up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auto-response </a:t>
            </a:r>
            <a:r>
              <a:rPr lang="en-US" dirty="0" smtClean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messages</a:t>
            </a:r>
            <a:r>
              <a:rPr lang="en-US" dirty="0" smtClean="0"/>
              <a:t>, you must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</a:t>
            </a:r>
            <a:r>
              <a:rPr lang="en-US" dirty="0" smtClean="0"/>
              <a:t>create a template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message content, and then you set some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57800" y="2851369"/>
            <a:ext cx="3598333" cy="252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6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19400"/>
            <a:ext cx="828675" cy="194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45715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4267200" cy="3810000"/>
          </a:xfrm>
        </p:spPr>
        <p:txBody>
          <a:bodyPr/>
          <a:lstStyle/>
          <a:p>
            <a:r>
              <a:rPr lang="en-US" b="1" dirty="0" smtClean="0"/>
              <a:t>Setting Rules for Redirecting Messages</a:t>
            </a:r>
          </a:p>
          <a:p>
            <a:r>
              <a:rPr lang="en-US" dirty="0" smtClean="0"/>
              <a:t>You can also set rules that redirect incoming messages so they are automatically forwarded to another e-mail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3387" y="2438400"/>
            <a:ext cx="369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6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6172200"/>
            <a:ext cx="1004887" cy="192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08404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E-Mail with Microsoft Outlook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Cleaning Up Your Folders</a:t>
            </a:r>
          </a:p>
          <a:p>
            <a:r>
              <a:rPr lang="en-US" dirty="0" smtClean="0"/>
              <a:t>Outlook provides a Clean Up Folder feature that automatically removes redundant messages from conversations.</a:t>
            </a:r>
          </a:p>
          <a:p>
            <a:r>
              <a:rPr lang="en-US" dirty="0" smtClean="0"/>
              <a:t>Another way to clean up folders is to manually delete the messages.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49747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Receive and open e-mail messages and attachments.</a:t>
            </a:r>
          </a:p>
          <a:p>
            <a:pPr lvl="0"/>
            <a:r>
              <a:rPr lang="en-US" dirty="0"/>
              <a:t>Respond and reply to e-mail messages.</a:t>
            </a:r>
          </a:p>
          <a:p>
            <a:pPr lvl="0"/>
            <a:r>
              <a:rPr lang="en-US" dirty="0"/>
              <a:t>Create an e-mail signature and manage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e-mail </a:t>
            </a:r>
            <a:r>
              <a:rPr lang="en-US" dirty="0"/>
              <a:t>messages automatically.</a:t>
            </a:r>
          </a:p>
          <a:p>
            <a:pPr lvl="0"/>
            <a:r>
              <a:rPr lang="en-US" dirty="0"/>
              <a:t>Create appropriate professional and informal messages.</a:t>
            </a:r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2860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Appropriate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fast-paced media used for electronic communication demands a writing style that is clear and concise without sacrificing speed.</a:t>
            </a:r>
          </a:p>
          <a:p>
            <a:r>
              <a:rPr lang="en-US" dirty="0" smtClean="0"/>
              <a:t>When writing professional communications, the language should be more formal and the information should be stated in complete sentences.</a:t>
            </a:r>
          </a:p>
          <a:p>
            <a:r>
              <a:rPr lang="en-US" dirty="0" smtClean="0"/>
              <a:t>E-mails create electronic trails that document discussions, contact information, and access to attached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3286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Appropriate Messages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E-mail messages are not private; they can be restored and reviewed.</a:t>
            </a:r>
          </a:p>
          <a:p>
            <a:r>
              <a:rPr lang="en-US" dirty="0" smtClean="0"/>
              <a:t>To avoid sending a message you may later regret, consider the following options:</a:t>
            </a:r>
          </a:p>
          <a:p>
            <a:pPr lvl="1"/>
            <a:r>
              <a:rPr lang="en-US" dirty="0" smtClean="0"/>
              <a:t>Discuss the issue with someone else before you send an e-mail.</a:t>
            </a:r>
          </a:p>
          <a:p>
            <a:pPr lvl="1"/>
            <a:r>
              <a:rPr lang="en-US" dirty="0" smtClean="0"/>
              <a:t>Do not include the e-mail address in the To line while you are creating the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83785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Appropriate Messages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Before you click Send, make sure you are sending the message to the right people, and proofread everything to confirm you have no misspelled words or grammatical errors.</a:t>
            </a:r>
          </a:p>
          <a:p>
            <a:pPr lvl="1"/>
            <a:r>
              <a:rPr lang="en-US" dirty="0" smtClean="0"/>
              <a:t>Save the message overnight as a draft and then reevaluate your response the next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4231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In this lesson, you learned:</a:t>
            </a:r>
          </a:p>
          <a:p>
            <a:pPr lvl="0"/>
            <a:r>
              <a:rPr lang="en-US" sz="2400" dirty="0"/>
              <a:t>Electronic communication is the technology that enables users to transmit text, numbers, voice, and video from one computer or device to another.</a:t>
            </a:r>
          </a:p>
          <a:p>
            <a:pPr lvl="0"/>
            <a:r>
              <a:rPr lang="en-US" sz="2400" dirty="0"/>
              <a:t>The Internet provides many communication services, such as e-mail, instant messaging, and text </a:t>
            </a:r>
            <a:r>
              <a:rPr lang="en-US" sz="2400" dirty="0" smtClean="0"/>
              <a:t>messaging, </a:t>
            </a:r>
            <a:r>
              <a:rPr lang="en-US" sz="2400" dirty="0"/>
              <a:t>to billions of users around the world.</a:t>
            </a:r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Even as technology evolves and provides new and enhanced methods of electronic communications, e-mail is still widely used.</a:t>
            </a:r>
          </a:p>
          <a:p>
            <a:pPr lvl="0"/>
            <a:r>
              <a:rPr lang="en-US" sz="2400" dirty="0"/>
              <a:t>Outlook provides several features that enable you to access calendars, contacts, and tasks as you work with e-mail messages.</a:t>
            </a:r>
          </a:p>
          <a:p>
            <a:pPr lvl="0"/>
            <a:r>
              <a:rPr lang="en-US" sz="2400" dirty="0"/>
              <a:t>Creating an e-mail involves entering the e-mail addresses of the recipients, adding a subject line, and typing the message.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E-mail messages are organized in folders. You can use the standard folders provided in the default settings, or you can create your own personal folders to store messages.</a:t>
            </a:r>
          </a:p>
          <a:p>
            <a:pPr lvl="0"/>
            <a:r>
              <a:rPr lang="en-US" sz="2400" dirty="0"/>
              <a:t>In response to an incoming message, you can reply to the message, forward the message to a new recipient, delete the message, or save the message.</a:t>
            </a:r>
          </a:p>
          <a:p>
            <a:pPr lvl="0"/>
            <a:r>
              <a:rPr lang="en-US" sz="2400" dirty="0"/>
              <a:t>You can automatically add a signature at the end of any outgoing messages.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Special e-mail features enable you to automatically respond and forward incoming messages to another address.</a:t>
            </a:r>
          </a:p>
          <a:p>
            <a:pPr lvl="0"/>
            <a:r>
              <a:rPr lang="en-US" sz="2400" dirty="0"/>
              <a:t>When creating e-mail messages, whether for professional or informal communications, it is important that the message is clear and accurate.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1173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2514600"/>
            <a:ext cx="3770313" cy="3724275"/>
          </a:xfrm>
        </p:spPr>
        <p:txBody>
          <a:bodyPr/>
          <a:lstStyle/>
          <a:p>
            <a:r>
              <a:rPr lang="en-US" dirty="0" smtClean="0"/>
              <a:t>Plain Text format</a:t>
            </a:r>
          </a:p>
          <a:p>
            <a:r>
              <a:rPr lang="en-US" dirty="0" smtClean="0"/>
              <a:t>protocols</a:t>
            </a:r>
          </a:p>
          <a:p>
            <a:r>
              <a:rPr lang="en-US" dirty="0" smtClean="0"/>
              <a:t>Rich Text Format</a:t>
            </a:r>
          </a:p>
          <a:p>
            <a:r>
              <a:rPr lang="en-US" dirty="0" smtClean="0"/>
              <a:t>signature</a:t>
            </a:r>
          </a:p>
          <a:p>
            <a:r>
              <a:rPr lang="en-US" dirty="0" smtClean="0"/>
              <a:t>spam</a:t>
            </a:r>
          </a:p>
          <a:p>
            <a:r>
              <a:rPr lang="en-US" dirty="0" smtClean="0"/>
              <a:t>user agent</a:t>
            </a:r>
          </a:p>
          <a:p>
            <a:r>
              <a:rPr lang="en-US" dirty="0" smtClean="0"/>
              <a:t>username</a:t>
            </a: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90600" y="2514600"/>
            <a:ext cx="3770312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archiving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channel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conversation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credentials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domain name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HTML (Hypertext Markup Language)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password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Components of Electronic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Electronic communication is the technology that transmits text, numbers, voice, and video from one computer or device to another.</a:t>
            </a:r>
          </a:p>
          <a:p>
            <a:r>
              <a:rPr lang="en-US" dirty="0" smtClean="0"/>
              <a:t>Electronic communication requires a </a:t>
            </a:r>
            <a:r>
              <a:rPr lang="en-US" b="1" i="1" dirty="0" smtClean="0"/>
              <a:t>user agent</a:t>
            </a:r>
            <a:r>
              <a:rPr lang="en-US" dirty="0" smtClean="0"/>
              <a:t>, which is a software application such as an e-mail, text messaging, or instant messaging program.</a:t>
            </a:r>
          </a:p>
          <a:p>
            <a:r>
              <a:rPr lang="en-US" dirty="0" smtClean="0"/>
              <a:t>The sender is the computer sending the message; the receiver is the computer receiving the message; and the </a:t>
            </a:r>
            <a:r>
              <a:rPr lang="en-US" b="1" i="1" dirty="0" smtClean="0"/>
              <a:t>channel</a:t>
            </a:r>
            <a:r>
              <a:rPr lang="en-US" dirty="0" smtClean="0"/>
              <a:t> is the media transporting the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2003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Describing Components of Electronic Communication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Protocols</a:t>
            </a:r>
            <a:r>
              <a:rPr lang="en-US" dirty="0" smtClean="0"/>
              <a:t> are the rules that govern the transfer of data, and ensure that information created by one system can be interpreted and read by another system.</a:t>
            </a:r>
          </a:p>
          <a:p>
            <a:r>
              <a:rPr lang="en-US" dirty="0" smtClean="0"/>
              <a:t>The communication is completed when the information is transferred between user agents.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53725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Internet Communication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Internet provides a wide range of services including the following:</a:t>
            </a:r>
          </a:p>
          <a:p>
            <a:pPr lvl="1"/>
            <a:r>
              <a:rPr lang="en-US" dirty="0" smtClean="0"/>
              <a:t>E-mail (electronic mail) enables you to combine numerous media into a single message and then quickly exchange information in dynamic, two-way communications.</a:t>
            </a:r>
          </a:p>
          <a:p>
            <a:pPr lvl="1"/>
            <a:r>
              <a:rPr lang="en-US" dirty="0" smtClean="0"/>
              <a:t>Instant messaging allows you to send and receive messages in real time while you and someone else are both connected to the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57032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Internet Communication Services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Text messaging enables you to send short messages from one cell phone to another, or from the Web to a cell phone.</a:t>
            </a:r>
          </a:p>
          <a:p>
            <a:pPr lvl="1"/>
            <a:r>
              <a:rPr lang="en-US" dirty="0" smtClean="0"/>
              <a:t>Voice over IP (VoIP) is a methodology and group of technologies that transport voice, data, and video communication using Internet Protocol (IP) networks such as the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6123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Internet Communication Services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Online conferencing, also called video conferencing, uses computer networks to transmit audio and video data so that two or more participants can conduct a conference at different sites.</a:t>
            </a:r>
          </a:p>
          <a:p>
            <a:pPr lvl="1"/>
            <a:r>
              <a:rPr lang="en-US" dirty="0" smtClean="0"/>
              <a:t>Chat rooms are Web sites that allow real-time communication so you can exchange messages with others through the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01621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2147</Words>
  <Application>Microsoft Office PowerPoint</Application>
  <PresentationFormat>On-screen Show (4:3)</PresentationFormat>
  <Paragraphs>249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1_Capsules</vt:lpstr>
      <vt:lpstr>Lesson 26 Communication Services</vt:lpstr>
      <vt:lpstr>Objectives</vt:lpstr>
      <vt:lpstr>Objectives (continued)</vt:lpstr>
      <vt:lpstr>Words to Know</vt:lpstr>
      <vt:lpstr>Describing Components of Electronic Communication</vt:lpstr>
      <vt:lpstr>Describing Components of Electronic Communication (continued)</vt:lpstr>
      <vt:lpstr>Identifying Internet Communication Services</vt:lpstr>
      <vt:lpstr>Identifying Internet Communication Services (continued)</vt:lpstr>
      <vt:lpstr>Identifying Internet Communication Services (continued)</vt:lpstr>
      <vt:lpstr>Identifying Internet Communication Services (continued)</vt:lpstr>
      <vt:lpstr>Using E-Mail Communication</vt:lpstr>
      <vt:lpstr>Using E-Mail Communication (continued)</vt:lpstr>
      <vt:lpstr>Using E-Mail Communication (continued)</vt:lpstr>
      <vt:lpstr>Managing E-Mail with Microsoft Outlook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Managing E-Mail with Microsoft Outlook (continued)</vt:lpstr>
      <vt:lpstr>Creating Appropriate Messages</vt:lpstr>
      <vt:lpstr>Creating Appropriate Messages (continued)</vt:lpstr>
      <vt:lpstr>Creating Appropriate Messages (continued)</vt:lpstr>
      <vt:lpstr>Summary</vt:lpstr>
      <vt:lpstr>Summary (continued)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2014-02-07T19:24:23Z</dcterms:created>
  <dcterms:modified xsi:type="dcterms:W3CDTF">2014-02-07T19:24:29Z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