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84" r:id="rId1"/>
  </p:sldMasterIdLst>
  <p:notesMasterIdLst>
    <p:notesMasterId r:id="rId41"/>
  </p:notesMasterIdLst>
  <p:handoutMasterIdLst>
    <p:handoutMasterId r:id="rId42"/>
  </p:handoutMasterIdLst>
  <p:sldIdLst>
    <p:sldId id="299" r:id="rId2"/>
    <p:sldId id="325" r:id="rId3"/>
    <p:sldId id="614" r:id="rId4"/>
    <p:sldId id="300" r:id="rId5"/>
    <p:sldId id="615" r:id="rId6"/>
    <p:sldId id="616" r:id="rId7"/>
    <p:sldId id="620" r:id="rId8"/>
    <p:sldId id="627" r:id="rId9"/>
    <p:sldId id="628" r:id="rId10"/>
    <p:sldId id="621" r:id="rId11"/>
    <p:sldId id="622" r:id="rId12"/>
    <p:sldId id="625" r:id="rId13"/>
    <p:sldId id="626" r:id="rId14"/>
    <p:sldId id="624" r:id="rId15"/>
    <p:sldId id="629" r:id="rId16"/>
    <p:sldId id="630" r:id="rId17"/>
    <p:sldId id="631" r:id="rId18"/>
    <p:sldId id="636" r:id="rId19"/>
    <p:sldId id="637" r:id="rId20"/>
    <p:sldId id="638" r:id="rId21"/>
    <p:sldId id="639" r:id="rId22"/>
    <p:sldId id="640" r:id="rId23"/>
    <p:sldId id="642" r:id="rId24"/>
    <p:sldId id="643" r:id="rId25"/>
    <p:sldId id="645" r:id="rId26"/>
    <p:sldId id="647" r:id="rId27"/>
    <p:sldId id="648" r:id="rId28"/>
    <p:sldId id="649" r:id="rId29"/>
    <p:sldId id="617" r:id="rId30"/>
    <p:sldId id="650" r:id="rId31"/>
    <p:sldId id="651" r:id="rId32"/>
    <p:sldId id="618" r:id="rId33"/>
    <p:sldId id="652" r:id="rId34"/>
    <p:sldId id="619" r:id="rId35"/>
    <p:sldId id="653" r:id="rId36"/>
    <p:sldId id="654" r:id="rId37"/>
    <p:sldId id="655" r:id="rId38"/>
    <p:sldId id="321" r:id="rId39"/>
    <p:sldId id="339" r:id="rId4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777" autoAdjust="0"/>
    <p:restoredTop sz="94444" autoAdjust="0"/>
  </p:normalViewPr>
  <p:slideViewPr>
    <p:cSldViewPr>
      <p:cViewPr varScale="1">
        <p:scale>
          <a:sx n="79" d="100"/>
          <a:sy n="79" d="100"/>
        </p:scale>
        <p:origin x="-88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303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630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018D755D-29A6-4CDD-9E98-7B8E3E8E17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603048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04835BB1-FDA4-4F76-A0EF-13F413444B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800644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B6157F-58E0-4549-B253-936D20D4F6FD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263BC4-7293-4D65-95ED-742EB05AD680}" type="slidenum">
              <a:rPr lang="en-US" smtClean="0"/>
              <a:pPr/>
              <a:t>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263BC4-7293-4D65-95ED-742EB05AD680}" type="slidenum">
              <a:rPr lang="en-US" smtClean="0"/>
              <a:pPr/>
              <a:t>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C9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94693" y="0"/>
            <a:ext cx="468492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en-US" dirty="0"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en-US" dirty="0"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3632199" y="4889497"/>
            <a:ext cx="5083012" cy="325437"/>
            <a:chOff x="2288" y="3080"/>
            <a:chExt cx="3083" cy="228"/>
          </a:xfrm>
          <a:solidFill>
            <a:srgbClr val="002060"/>
          </a:solidFill>
          <a:effectLst/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53" cy="228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dirty="0">
                <a:ea typeface="+mn-ea"/>
                <a:cs typeface="+mn-cs"/>
              </a:endParaRPr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75" cy="228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dirty="0">
                <a:ea typeface="+mn-ea"/>
                <a:cs typeface="+mn-cs"/>
              </a:endParaRPr>
            </a:p>
          </p:txBody>
        </p:sp>
      </p:grpSp>
      <p:sp>
        <p:nvSpPr>
          <p:cNvPr id="70664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0668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  <a:solidFill>
            <a:srgbClr val="FFC91D"/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0B789208-38E0-4DCD-830D-C58E0260B5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2E2BB-F49A-468D-A26E-E7EAB42D65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68AFE-FB71-4CB5-9DD9-A19123D36A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28F00-A70F-494A-BFAF-EACF7AF3DA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7D8765-6657-459B-B3B6-029F1A267D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E84DF-641A-460B-8C32-9B774E9570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1C5C5-92D5-4D63-BA0F-2EC4CC9582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87CFB0-FE84-4059-A4AA-CD397D6FF1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BEBAF-22F5-49A0-8BE5-750EEDBEEA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 userDrawn="1"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7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dirty="0">
                  <a:ea typeface="+mn-ea"/>
                  <a:cs typeface="+mn-cs"/>
                </a:endParaRPr>
              </a:p>
            </p:txBody>
          </p:sp>
          <p:sp>
            <p:nvSpPr>
              <p:cNvPr id="8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eaLnBrk="0" hangingPunct="0">
                  <a:defRPr/>
                </a:pPr>
                <a:endParaRPr lang="en-US" sz="1800" dirty="0">
                  <a:ea typeface="+mn-ea"/>
                  <a:cs typeface="+mn-cs"/>
                </a:endParaRPr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5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dirty="0">
                  <a:ea typeface="+mn-ea"/>
                  <a:cs typeface="+mn-cs"/>
                </a:endParaRPr>
              </a:p>
            </p:txBody>
          </p:sp>
          <p:sp>
            <p:nvSpPr>
              <p:cNvPr id="6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dirty="0">
                  <a:ea typeface="+mn-ea"/>
                  <a:cs typeface="+mn-cs"/>
                </a:endParaRPr>
              </a:p>
            </p:txBody>
          </p:sp>
        </p:grpSp>
      </p:grpSp>
      <p:sp>
        <p:nvSpPr>
          <p:cNvPr id="9" name="Text Box 21"/>
          <p:cNvSpPr txBox="1">
            <a:spLocks noChangeArrowheads="1"/>
          </p:cNvSpPr>
          <p:nvPr userDrawn="1"/>
        </p:nvSpPr>
        <p:spPr bwMode="auto">
          <a:xfrm>
            <a:off x="-3175" y="3276600"/>
            <a:ext cx="4921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ot="10800000" vert="eaVert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b="1" dirty="0">
                <a:ea typeface="+mn-ea"/>
                <a:cs typeface="+mn-cs"/>
              </a:rPr>
              <a:t>Lesson 1</a:t>
            </a:r>
          </a:p>
        </p:txBody>
      </p:sp>
      <p:sp>
        <p:nvSpPr>
          <p:cNvPr id="10" name="Footer Placeholder 3"/>
          <p:cNvSpPr txBox="1">
            <a:spLocks/>
          </p:cNvSpPr>
          <p:nvPr userDrawn="1"/>
        </p:nvSpPr>
        <p:spPr bwMode="auto">
          <a:xfrm>
            <a:off x="1676400" y="6230938"/>
            <a:ext cx="7164388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>
              <a:defRPr/>
            </a:pPr>
            <a:r>
              <a:rPr lang="en-US" sz="1800" b="1" dirty="0">
                <a:latin typeface="Arial" pitchFamily="34" charset="0"/>
                <a:ea typeface="+mn-ea"/>
                <a:cs typeface="+mn-cs"/>
              </a:rPr>
              <a:t>CLB: MS Office 2007 Companion</a:t>
            </a:r>
          </a:p>
        </p:txBody>
      </p:sp>
      <p:sp>
        <p:nvSpPr>
          <p:cNvPr id="11" name="Text Box 14"/>
          <p:cNvSpPr txBox="1">
            <a:spLocks noChangeArrowheads="1"/>
          </p:cNvSpPr>
          <p:nvPr userDrawn="1"/>
        </p:nvSpPr>
        <p:spPr bwMode="auto">
          <a:xfrm>
            <a:off x="914400" y="6400800"/>
            <a:ext cx="3886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800" b="1" dirty="0">
                <a:latin typeface="Arial" pitchFamily="34" charset="0"/>
                <a:ea typeface="+mn-ea"/>
                <a:cs typeface="+mn-cs"/>
              </a:rPr>
              <a:t>Campbell</a:t>
            </a: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6B3B5-8AD3-49FB-8062-6D1EF781C9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5C63A-D46E-4E01-8C0D-FB0EE0E8B6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310CB-D7ED-4336-93BF-FEAC71C988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 userDrawn="1"/>
        </p:nvGrpSpPr>
        <p:grpSpPr bwMode="auto">
          <a:xfrm>
            <a:off x="0" y="0"/>
            <a:ext cx="7643813" cy="6858000"/>
            <a:chOff x="0" y="0"/>
            <a:chExt cx="4815" cy="4320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69636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rgbClr val="FFC91D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dirty="0">
                  <a:ea typeface="+mn-ea"/>
                  <a:cs typeface="+mn-cs"/>
                </a:endParaRPr>
              </a:p>
            </p:txBody>
          </p:sp>
          <p:sp>
            <p:nvSpPr>
              <p:cNvPr id="69637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rgbClr val="FFC91D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eaLnBrk="0" hangingPunct="0">
                  <a:defRPr/>
                </a:pPr>
                <a:endParaRPr lang="en-US" sz="1800" dirty="0">
                  <a:ea typeface="+mn-ea"/>
                  <a:cs typeface="+mn-cs"/>
                </a:endParaRPr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144" y="1248"/>
              <a:ext cx="4671" cy="237"/>
              <a:chOff x="144" y="1248"/>
              <a:chExt cx="4671" cy="237"/>
            </a:xfrm>
          </p:grpSpPr>
          <p:sp>
            <p:nvSpPr>
              <p:cNvPr id="69639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31" cy="237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dirty="0">
                  <a:ea typeface="+mn-ea"/>
                  <a:cs typeface="+mn-cs"/>
                </a:endParaRPr>
              </a:p>
            </p:txBody>
          </p:sp>
          <p:sp>
            <p:nvSpPr>
              <p:cNvPr id="69640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61" cy="237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dirty="0">
                  <a:ea typeface="+mn-ea"/>
                  <a:cs typeface="+mn-cs"/>
                </a:endParaRPr>
              </a:p>
            </p:txBody>
          </p:sp>
        </p:grpSp>
      </p:grpSp>
      <p:sp>
        <p:nvSpPr>
          <p:cNvPr id="1027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9653" name="Text Box 21"/>
          <p:cNvSpPr txBox="1">
            <a:spLocks noChangeArrowheads="1"/>
          </p:cNvSpPr>
          <p:nvPr userDrawn="1"/>
        </p:nvSpPr>
        <p:spPr bwMode="auto">
          <a:xfrm>
            <a:off x="-6469" y="2743200"/>
            <a:ext cx="800219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ot="10800000" vert="eaVert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b="1" dirty="0">
                <a:ea typeface="+mn-ea"/>
                <a:cs typeface="+mn-cs"/>
              </a:rPr>
              <a:t/>
            </a:r>
            <a:br>
              <a:rPr lang="en-US" sz="2000" b="1" dirty="0">
                <a:ea typeface="+mn-ea"/>
                <a:cs typeface="+mn-cs"/>
              </a:rPr>
            </a:br>
            <a:r>
              <a:rPr lang="en-US" sz="2000" b="1" dirty="0">
                <a:ea typeface="+mn-ea"/>
                <a:cs typeface="+mn-cs"/>
              </a:rPr>
              <a:t>Lesson </a:t>
            </a:r>
            <a:r>
              <a:rPr lang="en-US" sz="2000" b="1" dirty="0" smtClean="0">
                <a:ea typeface="+mn-ea"/>
                <a:cs typeface="+mn-cs"/>
              </a:rPr>
              <a:t>27</a:t>
            </a:r>
            <a:endParaRPr lang="en-US" sz="2000" b="1" dirty="0">
              <a:ea typeface="+mn-ea"/>
              <a:cs typeface="+mn-cs"/>
            </a:endParaRPr>
          </a:p>
        </p:txBody>
      </p:sp>
      <p:sp>
        <p:nvSpPr>
          <p:cNvPr id="1039" name="Text Box 15"/>
          <p:cNvSpPr txBox="1">
            <a:spLocks noChangeArrowheads="1"/>
          </p:cNvSpPr>
          <p:nvPr userDrawn="1"/>
        </p:nvSpPr>
        <p:spPr bwMode="auto">
          <a:xfrm>
            <a:off x="838200" y="6324600"/>
            <a:ext cx="36623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b="1" dirty="0">
                <a:ea typeface="+mn-ea"/>
                <a:cs typeface="+mn-cs"/>
              </a:rPr>
              <a:t>Morrison / </a:t>
            </a:r>
            <a:r>
              <a:rPr lang="en-US" sz="2000" b="1" dirty="0" smtClean="0">
                <a:ea typeface="+mn-ea"/>
                <a:cs typeface="+mn-cs"/>
              </a:rPr>
              <a:t>Wells / Ruffolo</a:t>
            </a:r>
            <a:endParaRPr lang="en-US" sz="2000" b="1" dirty="0">
              <a:ea typeface="+mn-ea"/>
              <a:cs typeface="+mn-cs"/>
            </a:endParaRPr>
          </a:p>
        </p:txBody>
      </p:sp>
      <p:sp>
        <p:nvSpPr>
          <p:cNvPr id="1040" name="Text Box 16"/>
          <p:cNvSpPr txBox="1">
            <a:spLocks noChangeArrowheads="1"/>
          </p:cNvSpPr>
          <p:nvPr userDrawn="1"/>
        </p:nvSpPr>
        <p:spPr bwMode="auto">
          <a:xfrm>
            <a:off x="4724400" y="6324600"/>
            <a:ext cx="426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r>
              <a:rPr lang="en-US" sz="2000" b="1" dirty="0">
                <a:ea typeface="+mn-ea"/>
                <a:cs typeface="+mn-cs"/>
              </a:rPr>
              <a:t>CLB: A Comp Guide to IC</a:t>
            </a:r>
            <a:r>
              <a:rPr lang="en-US" sz="2000" b="1" baseline="30000" dirty="0">
                <a:ea typeface="+mn-ea"/>
                <a:cs typeface="+mn-cs"/>
              </a:rPr>
              <a:t>3</a:t>
            </a:r>
            <a:r>
              <a:rPr lang="en-US" sz="2000" b="1" dirty="0">
                <a:ea typeface="+mn-ea"/>
                <a:cs typeface="+mn-cs"/>
              </a:rPr>
              <a:t> </a:t>
            </a:r>
            <a:r>
              <a:rPr lang="en-US" sz="2000" b="1" dirty="0" smtClean="0">
                <a:ea typeface="+mn-ea"/>
                <a:cs typeface="+mn-cs"/>
              </a:rPr>
              <a:t>5E</a:t>
            </a:r>
            <a:endParaRPr lang="en-US" sz="2000" b="1" dirty="0">
              <a:ea typeface="+mn-ea"/>
              <a:cs typeface="+mn-cs"/>
            </a:endParaRPr>
          </a:p>
        </p:txBody>
      </p:sp>
      <p:sp>
        <p:nvSpPr>
          <p:cNvPr id="6964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2600" b="1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3F267C36-09D9-4910-B3A0-DBA686140C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ransition>
    <p:random/>
  </p:transition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2"/>
        <a:buChar char="l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Computer Literacy BASICS: A Comprehensive Guide to IC</a:t>
            </a:r>
            <a:r>
              <a:rPr lang="en-US" b="1" baseline="30000" dirty="0" smtClean="0"/>
              <a:t>3</a:t>
            </a:r>
            <a:r>
              <a:rPr lang="en-US" b="1" dirty="0" smtClean="0"/>
              <a:t>, 5</a:t>
            </a:r>
            <a:r>
              <a:rPr lang="en-US" b="1" baseline="30000" dirty="0" smtClean="0"/>
              <a:t>th</a:t>
            </a:r>
            <a:r>
              <a:rPr lang="en-US" b="1" dirty="0" smtClean="0"/>
              <a:t> Edition</a:t>
            </a:r>
            <a:endParaRPr lang="en-US" dirty="0" smtClean="0"/>
          </a:p>
        </p:txBody>
      </p:sp>
      <p:sp>
        <p:nvSpPr>
          <p:cNvPr id="16386" name="AutoShape 2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Lesson 27</a:t>
            </a:r>
            <a:br>
              <a:rPr lang="en-US" sz="3200" dirty="0" smtClean="0"/>
            </a:br>
            <a:r>
              <a:rPr lang="en-US" sz="3200" dirty="0" smtClean="0"/>
              <a:t>Communications and Collaboration</a:t>
            </a:r>
          </a:p>
        </p:txBody>
      </p:sp>
      <p:sp>
        <p:nvSpPr>
          <p:cNvPr id="16385" name="Rectangle 11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67D53A2-AE74-4496-8FA5-B7723117C160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609600" y="6248400"/>
            <a:ext cx="266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dirty="0"/>
          </a:p>
        </p:txBody>
      </p:sp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685800" y="6324600"/>
            <a:ext cx="3505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 dirty="0">
                <a:solidFill>
                  <a:schemeClr val="bg1"/>
                </a:solidFill>
              </a:rPr>
              <a:t>Morrison / </a:t>
            </a:r>
            <a:r>
              <a:rPr lang="en-US" sz="2000" b="1" dirty="0" smtClean="0">
                <a:solidFill>
                  <a:schemeClr val="bg1"/>
                </a:solidFill>
              </a:rPr>
              <a:t>Wells / Ruffolo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Defining Time-Shifting and Real-Time Communication Methods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600" b="1" dirty="0" smtClean="0"/>
              <a:t>Time-Shifting Communications (continued)</a:t>
            </a:r>
          </a:p>
          <a:p>
            <a:r>
              <a:rPr lang="en-US" sz="2600" b="1" i="1" dirty="0" smtClean="0"/>
              <a:t>Netiquette</a:t>
            </a:r>
            <a:r>
              <a:rPr lang="en-US" sz="2600" dirty="0" smtClean="0"/>
              <a:t> refers to good manners and proper behaviors when communicating through electronic media.</a:t>
            </a:r>
          </a:p>
          <a:p>
            <a:r>
              <a:rPr lang="en-US" sz="2600" dirty="0" smtClean="0"/>
              <a:t>Some netiquette rules to follow when blogging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Write original content.</a:t>
            </a:r>
          </a:p>
          <a:p>
            <a:pPr lvl="1"/>
            <a:r>
              <a:rPr lang="en-US" dirty="0" smtClean="0"/>
              <a:t>Proofread and check grammar and spelling.</a:t>
            </a:r>
          </a:p>
          <a:p>
            <a:pPr lvl="1"/>
            <a:r>
              <a:rPr lang="en-US" dirty="0" smtClean="0"/>
              <a:t>Respond to those who write comments on your blog.</a:t>
            </a:r>
          </a:p>
          <a:p>
            <a:pPr lvl="1"/>
            <a:r>
              <a:rPr lang="en-US" dirty="0" smtClean="0"/>
              <a:t>If you are quoting others or sharing their ideas, give them credit and provide links to those sources.</a:t>
            </a:r>
          </a:p>
          <a:p>
            <a:pPr lvl="1"/>
            <a:r>
              <a:rPr lang="en-US" dirty="0" smtClean="0"/>
              <a:t>Use kind and polite words. Say something substantial and useful, and avoid negative comments.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5194DE-D928-48AF-B573-DB900AED1CF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1359608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Defining Time-Shifting and Real-Time Communication Methods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600" b="1" dirty="0" smtClean="0"/>
              <a:t>Real-Time Communications</a:t>
            </a:r>
          </a:p>
          <a:p>
            <a:r>
              <a:rPr lang="en-US" sz="2600" b="1" i="1" dirty="0" smtClean="0"/>
              <a:t>Real-time communications </a:t>
            </a:r>
            <a:r>
              <a:rPr lang="en-US" sz="2600" dirty="0" smtClean="0"/>
              <a:t>occur instantly or without noticeable delay.</a:t>
            </a:r>
          </a:p>
          <a:p>
            <a:r>
              <a:rPr lang="en-US" sz="2600" dirty="0" smtClean="0"/>
              <a:t>Real-time responses are in the order of milliseconds and sometimes microseconds, so they make it faster and easier for people to connect and share information.</a:t>
            </a:r>
          </a:p>
          <a:p>
            <a:r>
              <a:rPr lang="en-US" sz="2600" dirty="0" smtClean="0"/>
              <a:t>There are a variety of electronic methods available for real-time communication and collaboration.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5194DE-D928-48AF-B573-DB900AED1CF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6576949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Defining Time-Shifting and Real-Time Communication Methods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2200"/>
            <a:ext cx="7848600" cy="4343400"/>
          </a:xfrm>
        </p:spPr>
        <p:txBody>
          <a:bodyPr>
            <a:normAutofit/>
          </a:bodyPr>
          <a:lstStyle/>
          <a:p>
            <a:r>
              <a:rPr lang="en-US" sz="2600" b="1" dirty="0" smtClean="0"/>
              <a:t>Real-Time Communications (continued)</a:t>
            </a:r>
          </a:p>
          <a:p>
            <a:pPr lvl="1"/>
            <a:r>
              <a:rPr lang="en-US" sz="2200" b="1" dirty="0" smtClean="0"/>
              <a:t>Text Messaging</a:t>
            </a:r>
          </a:p>
          <a:p>
            <a:pPr lvl="2"/>
            <a:r>
              <a:rPr lang="en-US" sz="1800" b="1" i="1" dirty="0" smtClean="0"/>
              <a:t>Text messaging</a:t>
            </a:r>
            <a:r>
              <a:rPr lang="en-US" sz="1800" dirty="0" smtClean="0"/>
              <a:t>, often referred to as texting or instant messaging (IM), is a text-based form of communication primarily used for conversational text.</a:t>
            </a:r>
          </a:p>
          <a:p>
            <a:pPr lvl="2"/>
            <a:r>
              <a:rPr lang="en-US" sz="1800" dirty="0" smtClean="0"/>
              <a:t>Text messages can be sent from a computer, a cell phone, or another mobile device.</a:t>
            </a:r>
          </a:p>
          <a:p>
            <a:pPr lvl="2"/>
            <a:r>
              <a:rPr lang="en-US" sz="1800" b="1" i="1" dirty="0" smtClean="0"/>
              <a:t>Short Messaging Service (SMS) </a:t>
            </a:r>
            <a:r>
              <a:rPr lang="en-US" sz="1800" dirty="0" smtClean="0"/>
              <a:t>technology, introduced in 1994, initiated the development and growth of text messaging.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5194DE-D928-48AF-B573-DB900AED1CF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2249304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Defining Time-Shifting and Real-Time Communication Methods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2200"/>
            <a:ext cx="7772400" cy="3962400"/>
          </a:xfrm>
        </p:spPr>
        <p:txBody>
          <a:bodyPr>
            <a:normAutofit fontScale="92500" lnSpcReduction="10000"/>
          </a:bodyPr>
          <a:lstStyle/>
          <a:p>
            <a:r>
              <a:rPr lang="en-US" sz="2600" b="1" dirty="0" smtClean="0"/>
              <a:t>Real-Time Communications (continued)</a:t>
            </a:r>
          </a:p>
          <a:p>
            <a:pPr lvl="1"/>
            <a:r>
              <a:rPr lang="en-US" sz="2200" b="1" dirty="0" smtClean="0"/>
              <a:t>Text Messaging (continued)</a:t>
            </a:r>
          </a:p>
          <a:p>
            <a:pPr lvl="2"/>
            <a:r>
              <a:rPr lang="en-US" dirty="0" smtClean="0"/>
              <a:t>SMS </a:t>
            </a:r>
            <a:r>
              <a:rPr lang="en-US" dirty="0"/>
              <a:t>uses standardized communications protocols to allow devices to exchange short text messages up to 160 characters.</a:t>
            </a:r>
          </a:p>
          <a:p>
            <a:pPr lvl="2"/>
            <a:r>
              <a:rPr lang="en-US" b="1" i="1" dirty="0"/>
              <a:t>Multimedia Messaging Service (MMS) </a:t>
            </a:r>
            <a:r>
              <a:rPr lang="en-US" dirty="0"/>
              <a:t>extends the core capability of SMS and enables you to send messages that include multimedia content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Today there are several free IM software programs available that enable users to interact with others using different IM programs.</a:t>
            </a:r>
          </a:p>
          <a:p>
            <a:pPr lvl="2"/>
            <a:r>
              <a:rPr lang="en-US" dirty="0" smtClean="0"/>
              <a:t>IM technology will continue to change with new features and capabilities.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5194DE-D928-48AF-B573-DB900AED1CF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1621904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Defining Time-Shifting and Real-Time Communication Methods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600" b="1" dirty="0" smtClean="0"/>
              <a:t>Real-Time Communications (continued)</a:t>
            </a:r>
          </a:p>
          <a:p>
            <a:pPr lvl="1"/>
            <a:r>
              <a:rPr lang="en-US" sz="2200" b="1" dirty="0" smtClean="0"/>
              <a:t>Text Messaging (continued)</a:t>
            </a:r>
          </a:p>
          <a:p>
            <a:pPr lvl="2"/>
            <a:r>
              <a:rPr lang="en-US" dirty="0" smtClean="0"/>
              <a:t>The following are suggested rules for proper use of texting:</a:t>
            </a:r>
          </a:p>
          <a:p>
            <a:pPr lvl="3"/>
            <a:r>
              <a:rPr lang="en-US" dirty="0" smtClean="0"/>
              <a:t>Do not use text messaging for formal conversations or to deliver bad news.</a:t>
            </a:r>
          </a:p>
          <a:p>
            <a:pPr lvl="3"/>
            <a:r>
              <a:rPr lang="en-US" dirty="0" smtClean="0"/>
              <a:t>Use simple words and sentences to clearly convey your message.</a:t>
            </a:r>
          </a:p>
          <a:p>
            <a:pPr lvl="3"/>
            <a:r>
              <a:rPr lang="en-US" dirty="0" smtClean="0"/>
              <a:t>Be careful what you say and always use correct punctuation and grammar.</a:t>
            </a:r>
          </a:p>
          <a:p>
            <a:pPr lvl="3"/>
            <a:r>
              <a:rPr lang="en-US" dirty="0" smtClean="0"/>
              <a:t>Use standard capitalization.</a:t>
            </a:r>
          </a:p>
          <a:p>
            <a:pPr lvl="3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5194DE-D928-48AF-B573-DB900AED1CF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081918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Defining Time-Shifting and Real-Time Communication Methods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b="1" dirty="0" smtClean="0"/>
              <a:t>Real-Time Communications (continued)</a:t>
            </a:r>
          </a:p>
          <a:p>
            <a:pPr lvl="1"/>
            <a:r>
              <a:rPr lang="en-US" sz="2200" b="1" dirty="0" smtClean="0"/>
              <a:t>Text Messaging (continued)</a:t>
            </a:r>
          </a:p>
          <a:p>
            <a:pPr lvl="2"/>
            <a:r>
              <a:rPr lang="en-US" dirty="0" smtClean="0"/>
              <a:t>The following are suggested rules for proper use of texting (continued):</a:t>
            </a:r>
          </a:p>
          <a:p>
            <a:pPr lvl="3"/>
            <a:r>
              <a:rPr lang="en-US" dirty="0" smtClean="0"/>
              <a:t>Choose appropriate times to text. It is rude to interrupt a face-to-face conversation by reading or sending a text message.</a:t>
            </a:r>
          </a:p>
          <a:p>
            <a:pPr lvl="3"/>
            <a:r>
              <a:rPr lang="en-US" dirty="0" smtClean="0"/>
              <a:t>Do not forward spam messages.</a:t>
            </a:r>
          </a:p>
          <a:p>
            <a:pPr lvl="3"/>
            <a:r>
              <a:rPr lang="en-US" dirty="0" smtClean="0"/>
              <a:t>Before you send the message, double check the address.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5194DE-D928-48AF-B573-DB900AED1CF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1474722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Defining Time-Shifting and Real-Time Communication Methods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2200"/>
            <a:ext cx="8305800" cy="4343400"/>
          </a:xfrm>
        </p:spPr>
        <p:txBody>
          <a:bodyPr>
            <a:normAutofit/>
          </a:bodyPr>
          <a:lstStyle/>
          <a:p>
            <a:r>
              <a:rPr lang="en-US" b="1" dirty="0" smtClean="0"/>
              <a:t>Real-Time Communications (continued)</a:t>
            </a:r>
          </a:p>
          <a:p>
            <a:pPr lvl="1"/>
            <a:r>
              <a:rPr lang="en-US" b="1" dirty="0" smtClean="0"/>
              <a:t>Chatting</a:t>
            </a:r>
          </a:p>
          <a:p>
            <a:pPr lvl="2"/>
            <a:r>
              <a:rPr lang="en-US" b="1" i="1" dirty="0" smtClean="0"/>
              <a:t>Chatting</a:t>
            </a:r>
            <a:r>
              <a:rPr lang="en-US" dirty="0" smtClean="0"/>
              <a:t> is talking to other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people </a:t>
            </a:r>
            <a:r>
              <a:rPr lang="en-US" dirty="0" smtClean="0"/>
              <a:t>in real time on 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Internet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A chat can be text, sound, or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video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Chatters exchange comments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dirty="0" smtClean="0"/>
              <a:t>a chat room provided by a network or online service.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5194DE-D928-48AF-B573-DB900AED1CFE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488248" y="2971800"/>
            <a:ext cx="3330053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fig 27-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7200" y="2743200"/>
            <a:ext cx="838200" cy="2306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6078201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Defining Time-Shifting and Real-Time Communication Methods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Real-Time Communications (continued)</a:t>
            </a:r>
          </a:p>
          <a:p>
            <a:pPr lvl="1"/>
            <a:r>
              <a:rPr lang="en-US" b="1" dirty="0" smtClean="0"/>
              <a:t>Chatting (continued)</a:t>
            </a:r>
          </a:p>
          <a:p>
            <a:pPr lvl="2"/>
            <a:r>
              <a:rPr lang="en-US" dirty="0" smtClean="0"/>
              <a:t>Demonstrate proper netiquette in a chat room:</a:t>
            </a:r>
          </a:p>
          <a:p>
            <a:pPr lvl="3"/>
            <a:r>
              <a:rPr lang="en-US" dirty="0" smtClean="0"/>
              <a:t>Introduce yourself when you enter a chat room.</a:t>
            </a:r>
          </a:p>
          <a:p>
            <a:pPr lvl="3"/>
            <a:r>
              <a:rPr lang="en-US" dirty="0" smtClean="0"/>
              <a:t>Treat people with respect and dignity.</a:t>
            </a:r>
          </a:p>
          <a:p>
            <a:pPr lvl="3"/>
            <a:r>
              <a:rPr lang="en-US" dirty="0" smtClean="0"/>
              <a:t>Stay on topic and use concise sentences. </a:t>
            </a:r>
          </a:p>
          <a:p>
            <a:pPr lvl="3"/>
            <a:r>
              <a:rPr lang="en-US" dirty="0"/>
              <a:t>Use appropriate language.</a:t>
            </a:r>
          </a:p>
          <a:p>
            <a:pPr lvl="3"/>
            <a:r>
              <a:rPr lang="en-US" dirty="0"/>
              <a:t>Do not use ALL CAPS or excessive exclamation points.</a:t>
            </a:r>
          </a:p>
          <a:p>
            <a:pPr lvl="3"/>
            <a:r>
              <a:rPr lang="en-US" dirty="0"/>
              <a:t>Be patient and allow other chatters time to respond. Do not interrupt other chatters.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5194DE-D928-48AF-B573-DB900AED1CFE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6034359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Defining Time-Shifting and Real-Time Communication Methods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Real-Time Communications (continued)</a:t>
            </a:r>
          </a:p>
          <a:p>
            <a:pPr lvl="1"/>
            <a:r>
              <a:rPr lang="en-US" b="1" dirty="0" smtClean="0"/>
              <a:t>Audio-Visual Communication</a:t>
            </a:r>
          </a:p>
          <a:p>
            <a:pPr lvl="2"/>
            <a:r>
              <a:rPr lang="en-US" b="1" i="1" dirty="0" smtClean="0"/>
              <a:t>VoIP (Voice over Internet Protocol) </a:t>
            </a:r>
            <a:r>
              <a:rPr lang="en-US" dirty="0" smtClean="0"/>
              <a:t>is technology that enables the delivery of voice communications and multimedia sessions using Internet Protocol.</a:t>
            </a:r>
          </a:p>
          <a:p>
            <a:pPr lvl="2"/>
            <a:r>
              <a:rPr lang="en-US" dirty="0" smtClean="0"/>
              <a:t>VoIP is widely used to conduct online meetings and training.</a:t>
            </a:r>
          </a:p>
          <a:p>
            <a:pPr lvl="2"/>
            <a:r>
              <a:rPr lang="en-US" dirty="0" smtClean="0"/>
              <a:t>A </a:t>
            </a:r>
            <a:r>
              <a:rPr lang="en-US" b="1" i="1" dirty="0" smtClean="0"/>
              <a:t>podcast</a:t>
            </a:r>
            <a:r>
              <a:rPr lang="en-US" dirty="0" smtClean="0"/>
              <a:t> is a method of publishing files (primarily audio files) to the Internet that can be downloaded for playback on a computer or a mobile device.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5194DE-D928-48AF-B573-DB900AED1CFE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6150912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Defining Time-Shifting and Real-Time Communication Methods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2200"/>
            <a:ext cx="3962400" cy="40386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Real-Time Communications (continued)</a:t>
            </a:r>
          </a:p>
          <a:p>
            <a:pPr lvl="1"/>
            <a:r>
              <a:rPr lang="en-US" b="1" dirty="0" smtClean="0"/>
              <a:t>Audio-Visual Communication (continued)</a:t>
            </a:r>
          </a:p>
          <a:p>
            <a:pPr lvl="1"/>
            <a:r>
              <a:rPr lang="en-US" b="1" i="1" dirty="0" smtClean="0"/>
              <a:t>Web conferencing</a:t>
            </a:r>
            <a:r>
              <a:rPr lang="en-US" dirty="0" smtClean="0"/>
              <a:t> (also referred to as a Webinar) is a presentation, lecture, workshop, or seminar that is transmitted over the Web.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5194DE-D928-48AF-B573-DB900AED1CFE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673472" y="2590800"/>
            <a:ext cx="4011334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91691299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Objectives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/>
              <a:t>Define time-shifted and real-time communication methods.</a:t>
            </a:r>
          </a:p>
          <a:p>
            <a:pPr lvl="0"/>
            <a:r>
              <a:rPr lang="en-US" dirty="0"/>
              <a:t>Describe the features and proper use of blogging, text messaging, and chatting.</a:t>
            </a:r>
          </a:p>
          <a:p>
            <a:pPr lvl="0"/>
            <a:r>
              <a:rPr lang="en-US" dirty="0"/>
              <a:t>Describe the features and proper use of audio-visual communications.</a:t>
            </a:r>
          </a:p>
          <a:p>
            <a:pPr lvl="0"/>
            <a:r>
              <a:rPr lang="en-US" dirty="0"/>
              <a:t>Describe the features and proper use of social media sites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9457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B56E6ED-6BC4-462A-9536-BBF606BC0D9A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19458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F7FB11E4-0C43-49EE-9B12-49A437017CA4}" type="slidenum">
              <a:rPr lang="en-US" sz="2600" b="1">
                <a:solidFill>
                  <a:schemeClr val="bg1"/>
                </a:solidFill>
              </a:rPr>
              <a:pPr/>
              <a:t>2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19459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BAFC7909-662A-4815-B2B3-8E59F8F965AF}" type="slidenum">
              <a:rPr lang="en-US" sz="2600" b="1">
                <a:solidFill>
                  <a:schemeClr val="bg1"/>
                </a:solidFill>
              </a:rPr>
              <a:pPr/>
              <a:t>2</a:t>
            </a:fld>
            <a:endParaRPr lang="en-US" sz="2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Defining Time-Shifting and Real-Time Communication Methods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Real-Time Communications (continued)</a:t>
            </a:r>
          </a:p>
          <a:p>
            <a:pPr lvl="1"/>
            <a:r>
              <a:rPr lang="en-US" b="1" dirty="0" smtClean="0"/>
              <a:t>Audio-Visual Communication (continued)</a:t>
            </a:r>
          </a:p>
          <a:p>
            <a:pPr lvl="2"/>
            <a:r>
              <a:rPr lang="en-US" dirty="0" smtClean="0"/>
              <a:t>Follow these rules when participating in a Web conference:</a:t>
            </a:r>
          </a:p>
          <a:p>
            <a:pPr lvl="3"/>
            <a:r>
              <a:rPr lang="en-US" dirty="0" smtClean="0"/>
              <a:t>If you cannot attend the conference, cancel your reservation in advance.</a:t>
            </a:r>
          </a:p>
          <a:p>
            <a:pPr lvl="3"/>
            <a:r>
              <a:rPr lang="en-US" dirty="0" smtClean="0"/>
              <a:t>Sign in by the scheduled time.</a:t>
            </a:r>
          </a:p>
          <a:p>
            <a:pPr lvl="3"/>
            <a:r>
              <a:rPr lang="en-US" dirty="0" smtClean="0"/>
              <a:t>Use the mute button to eliminate background noise.</a:t>
            </a:r>
          </a:p>
          <a:p>
            <a:pPr lvl="3"/>
            <a:r>
              <a:rPr lang="en-US" dirty="0" smtClean="0"/>
              <a:t>If provided the opportunity to interact, ask relevant questions and make positive comments.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5194DE-D928-48AF-B573-DB900AED1CFE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6984438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Defining Time-Shifting and Real-Time Communication Methods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2200"/>
            <a:ext cx="6172200" cy="40386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Real-Time Communications (continued)</a:t>
            </a:r>
          </a:p>
          <a:p>
            <a:pPr lvl="1"/>
            <a:r>
              <a:rPr lang="en-US" b="1" dirty="0" smtClean="0"/>
              <a:t>Audio-Visual Communication (continued)</a:t>
            </a:r>
          </a:p>
          <a:p>
            <a:pPr lvl="2"/>
            <a:r>
              <a:rPr lang="en-US" b="1" i="1" dirty="0" smtClean="0"/>
              <a:t>Video conferencing </a:t>
            </a:r>
            <a:r>
              <a:rPr lang="en-US" dirty="0" smtClean="0"/>
              <a:t>is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using </a:t>
            </a:r>
            <a:r>
              <a:rPr lang="en-US" dirty="0" smtClean="0"/>
              <a:t>a computer to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transmit </a:t>
            </a:r>
            <a:r>
              <a:rPr lang="en-US" dirty="0" smtClean="0"/>
              <a:t>audio and video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data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An </a:t>
            </a:r>
            <a:r>
              <a:rPr lang="en-US" b="1" i="1" dirty="0" smtClean="0"/>
              <a:t>interactive whiteboard </a:t>
            </a: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dirty="0" smtClean="0"/>
              <a:t>is </a:t>
            </a:r>
            <a:r>
              <a:rPr lang="en-US" dirty="0" smtClean="0"/>
              <a:t>a computer program that allows participants in a video conference to interact and make changes to a document.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5194DE-D928-48AF-B573-DB900AED1CFE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036230" y="3429000"/>
            <a:ext cx="28442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fig 27-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0" y="5410200"/>
            <a:ext cx="962025" cy="2359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905704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Defining Time-Shifting and Real-Time Communication Methods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Real-Time Communications (continued)</a:t>
            </a:r>
          </a:p>
          <a:p>
            <a:pPr lvl="1"/>
            <a:r>
              <a:rPr lang="en-US" b="1" dirty="0" smtClean="0"/>
              <a:t>Audio-Visual Communication (continued)</a:t>
            </a:r>
          </a:p>
          <a:p>
            <a:pPr lvl="2"/>
            <a:r>
              <a:rPr lang="en-US" sz="2200" dirty="0" smtClean="0"/>
              <a:t>Guidelines for video conferencing:</a:t>
            </a:r>
          </a:p>
          <a:p>
            <a:pPr lvl="3"/>
            <a:r>
              <a:rPr lang="en-US" sz="2200" dirty="0" smtClean="0"/>
              <a:t>Gather pertinent information in advance and be prepared.</a:t>
            </a:r>
          </a:p>
          <a:p>
            <a:pPr lvl="3"/>
            <a:r>
              <a:rPr lang="en-US" sz="2200" dirty="0" smtClean="0"/>
              <a:t>Dress appropriately and be properly groomed.</a:t>
            </a:r>
          </a:p>
          <a:p>
            <a:pPr lvl="3"/>
            <a:r>
              <a:rPr lang="en-US" sz="2200" dirty="0" smtClean="0"/>
              <a:t>Silence your mobile phone and other devices.</a:t>
            </a:r>
          </a:p>
          <a:p>
            <a:pPr lvl="3"/>
            <a:r>
              <a:rPr lang="en-US" sz="2200" dirty="0"/>
              <a:t>Don’t interrupt the conversation. Wait for your turn to speak</a:t>
            </a:r>
            <a:r>
              <a:rPr lang="en-US" sz="2200" dirty="0" smtClean="0"/>
              <a:t>.</a:t>
            </a:r>
          </a:p>
          <a:p>
            <a:pPr lvl="3"/>
            <a:r>
              <a:rPr lang="en-US" sz="2200" dirty="0" smtClean="0"/>
              <a:t>When not speaking, use the mute button to eliminate background noise.</a:t>
            </a:r>
          </a:p>
          <a:p>
            <a:pPr lvl="3"/>
            <a:r>
              <a:rPr lang="en-US" sz="2200" dirty="0" smtClean="0"/>
              <a:t>Remain aware of your facial expressions and body language.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5194DE-D928-48AF-B573-DB900AED1CFE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7204794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429000" y="3749492"/>
            <a:ext cx="5334000" cy="242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Defining Time-Shifting and Real-Time Communication Methods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2201"/>
            <a:ext cx="7693025" cy="15240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Real-Time Communications (continued)</a:t>
            </a:r>
          </a:p>
          <a:p>
            <a:pPr lvl="1"/>
            <a:r>
              <a:rPr lang="en-US" b="1" dirty="0" smtClean="0"/>
              <a:t>Audio-Visual Communication (continued)</a:t>
            </a:r>
          </a:p>
          <a:p>
            <a:pPr lvl="2"/>
            <a:r>
              <a:rPr lang="en-US" dirty="0" smtClean="0"/>
              <a:t>The VoIP service Skype enables you to communicate with friends, family, and colleagues by voice, video, and instant messaging.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5194DE-D928-48AF-B573-DB900AED1CFE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6" name="Picture 5" descr="fig 27-1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3962400"/>
            <a:ext cx="990600" cy="2455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274843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Defining Time-Shifting and Real-Time Communication Methods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Real-Time Communications (continued)</a:t>
            </a:r>
          </a:p>
          <a:p>
            <a:pPr lvl="1"/>
            <a:r>
              <a:rPr lang="en-US" b="1" dirty="0" smtClean="0"/>
              <a:t>Audio-Visual Communication (continued)</a:t>
            </a:r>
          </a:p>
          <a:p>
            <a:pPr lvl="2"/>
            <a:r>
              <a:rPr lang="en-US" sz="2400" dirty="0" smtClean="0"/>
              <a:t>Guidelines for a video chat:</a:t>
            </a:r>
          </a:p>
          <a:p>
            <a:pPr lvl="3"/>
            <a:r>
              <a:rPr lang="en-US" sz="2400" dirty="0" smtClean="0"/>
              <a:t>Schedule video calls in advance.</a:t>
            </a:r>
          </a:p>
          <a:p>
            <a:pPr lvl="3"/>
            <a:r>
              <a:rPr lang="en-US" sz="2400" dirty="0" smtClean="0"/>
              <a:t>Make sure you and the person you are contacting are each in an appropriate location.</a:t>
            </a:r>
          </a:p>
          <a:p>
            <a:pPr lvl="3"/>
            <a:r>
              <a:rPr lang="en-US" sz="2400" dirty="0" smtClean="0"/>
              <a:t>Consider the differences in time zones.</a:t>
            </a:r>
          </a:p>
          <a:p>
            <a:pPr lvl="3"/>
            <a:r>
              <a:rPr lang="en-US" sz="2400" dirty="0" smtClean="0"/>
              <a:t>Use statuses (available, invisible, away, busy, etc.) effectively.</a:t>
            </a:r>
          </a:p>
          <a:p>
            <a:pPr lvl="3"/>
            <a:r>
              <a:rPr lang="en-US" sz="2400" dirty="0" smtClean="0"/>
              <a:t>Remain aware of your facial expressions.</a:t>
            </a:r>
          </a:p>
          <a:p>
            <a:pPr lvl="3"/>
            <a:r>
              <a:rPr lang="en-US" sz="2400" dirty="0" smtClean="0"/>
              <a:t>Look into the camera, maintain eye contact, and stay motionless.</a:t>
            </a:r>
          </a:p>
          <a:p>
            <a:pPr lvl="3"/>
            <a:r>
              <a:rPr lang="en-US" sz="2400" dirty="0" smtClean="0"/>
              <a:t>Be mindful of background noises.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5194DE-D928-48AF-B573-DB900AED1CFE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7953377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Defining Time-Shifting and Real-Time Communication Methods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Real-Time Communications (continued)</a:t>
            </a:r>
          </a:p>
          <a:p>
            <a:pPr lvl="1"/>
            <a:r>
              <a:rPr lang="en-US" b="1" dirty="0" smtClean="0"/>
              <a:t>Social Media Sites</a:t>
            </a:r>
          </a:p>
          <a:p>
            <a:pPr lvl="2"/>
            <a:r>
              <a:rPr lang="en-US" b="1" i="1" dirty="0" smtClean="0"/>
              <a:t>Social Media </a:t>
            </a:r>
            <a:r>
              <a:rPr lang="en-US" dirty="0" smtClean="0"/>
              <a:t>is a term used to describe a variety of Web-based platforms, applications, and technologies that enable people to keep in touch with friends, find people with similar interests, and build relationships online.</a:t>
            </a:r>
          </a:p>
          <a:p>
            <a:pPr lvl="2"/>
            <a:r>
              <a:rPr lang="en-US" dirty="0" smtClean="0"/>
              <a:t>Social media is also used for marketing.</a:t>
            </a:r>
          </a:p>
          <a:p>
            <a:pPr lvl="2"/>
            <a:r>
              <a:rPr lang="en-US" dirty="0" smtClean="0"/>
              <a:t>The information shared on a social network may include photos, videos, age, gender, interests, contacts, and geographical location.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5194DE-D928-48AF-B573-DB900AED1CFE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1673147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895600" y="4084403"/>
            <a:ext cx="4724400" cy="2222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Defining Time-Shifting and Real-Time Communication Methods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2201"/>
            <a:ext cx="7693025" cy="16764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Real-Time Communications (continued)</a:t>
            </a:r>
          </a:p>
          <a:p>
            <a:pPr lvl="1"/>
            <a:r>
              <a:rPr lang="en-US" b="1" dirty="0" smtClean="0"/>
              <a:t>Social Media Sites (continued)</a:t>
            </a:r>
          </a:p>
          <a:p>
            <a:pPr lvl="2"/>
            <a:r>
              <a:rPr lang="en-US" dirty="0" smtClean="0"/>
              <a:t>Most social networks offer privacy settings to limit information access to selected groups, such as friends, family members, or colleagues.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5194DE-D928-48AF-B573-DB900AED1CFE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6" name="Picture 5" descr="fig 27-1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0" y="4114800"/>
            <a:ext cx="1000125" cy="2631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4728494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Defining Time-Shifting and Real-Time Communication Methods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Real-Time Communications (continued)</a:t>
            </a:r>
          </a:p>
          <a:p>
            <a:pPr lvl="1"/>
            <a:r>
              <a:rPr lang="en-US" b="1" dirty="0" smtClean="0"/>
              <a:t>Social Media Sites (continued)</a:t>
            </a:r>
          </a:p>
          <a:p>
            <a:pPr lvl="2"/>
            <a:r>
              <a:rPr lang="en-US" dirty="0" smtClean="0"/>
              <a:t>Guidelines for social media sites:</a:t>
            </a:r>
          </a:p>
          <a:p>
            <a:pPr lvl="3"/>
            <a:r>
              <a:rPr lang="en-US" dirty="0" smtClean="0"/>
              <a:t>If you wouldn’t say it in public, then don’t say it online.</a:t>
            </a:r>
          </a:p>
          <a:p>
            <a:pPr lvl="3"/>
            <a:r>
              <a:rPr lang="en-US" dirty="0" smtClean="0"/>
              <a:t>Consider whether you will offend someone when you post the content.</a:t>
            </a:r>
          </a:p>
          <a:p>
            <a:pPr lvl="3"/>
            <a:r>
              <a:rPr lang="en-US" dirty="0" smtClean="0"/>
              <a:t>Use appropriate language; be polite and consider tone.</a:t>
            </a:r>
          </a:p>
          <a:p>
            <a:pPr lvl="3"/>
            <a:r>
              <a:rPr lang="en-US" dirty="0" smtClean="0"/>
              <a:t>Don’t post inappropriate pictures or videos.</a:t>
            </a:r>
          </a:p>
          <a:p>
            <a:pPr lvl="3"/>
            <a:r>
              <a:rPr lang="en-US" dirty="0" smtClean="0"/>
              <a:t>Don’t over share.</a:t>
            </a:r>
          </a:p>
          <a:p>
            <a:pPr lvl="3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5194DE-D928-48AF-B573-DB900AED1CFE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2366385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Defining Time-Shifting and Real-Time Communication Methods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Real-Time Communications (continued)</a:t>
            </a:r>
          </a:p>
          <a:p>
            <a:pPr lvl="1"/>
            <a:r>
              <a:rPr lang="en-US" b="1" dirty="0" smtClean="0"/>
              <a:t>Social Media Sites (continued)</a:t>
            </a:r>
          </a:p>
          <a:p>
            <a:pPr lvl="2"/>
            <a:r>
              <a:rPr lang="en-US" dirty="0" smtClean="0"/>
              <a:t>Guidelines </a:t>
            </a:r>
            <a:r>
              <a:rPr lang="en-US" dirty="0"/>
              <a:t>for social media </a:t>
            </a:r>
            <a:r>
              <a:rPr lang="en-US" dirty="0" smtClean="0"/>
              <a:t>sites (continued):</a:t>
            </a:r>
          </a:p>
          <a:p>
            <a:pPr lvl="3"/>
            <a:r>
              <a:rPr lang="en-US" dirty="0" smtClean="0"/>
              <a:t>Be accountable for your actions.</a:t>
            </a:r>
          </a:p>
          <a:p>
            <a:pPr lvl="3"/>
            <a:r>
              <a:rPr lang="en-US" dirty="0" smtClean="0"/>
              <a:t>Keep private matters in private messages.</a:t>
            </a:r>
          </a:p>
          <a:p>
            <a:pPr lvl="3"/>
            <a:r>
              <a:rPr lang="en-US" dirty="0" smtClean="0"/>
              <a:t>Use statuses (available, away, busy, etc.) effectively.</a:t>
            </a:r>
          </a:p>
          <a:p>
            <a:pPr lvl="3"/>
            <a:r>
              <a:rPr lang="en-US" dirty="0" smtClean="0"/>
              <a:t>When you pass something on or repost the content, include the source.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5194DE-D928-48AF-B573-DB900AED1CFE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3779473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14400"/>
            <a:ext cx="7924800" cy="11430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Identifying the Advantages and Disadvantages of Collaborative Electronic Communication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Advantages of electronic communication:</a:t>
            </a:r>
          </a:p>
          <a:p>
            <a:pPr lvl="1"/>
            <a:r>
              <a:rPr lang="en-US" dirty="0" smtClean="0"/>
              <a:t>Enables people to connect worldwide</a:t>
            </a:r>
          </a:p>
          <a:p>
            <a:pPr lvl="1"/>
            <a:r>
              <a:rPr lang="en-US" dirty="0" smtClean="0"/>
              <a:t>Is convenient and not restricted to a specific place and time</a:t>
            </a:r>
          </a:p>
          <a:p>
            <a:pPr lvl="1"/>
            <a:r>
              <a:rPr lang="en-US" dirty="0" smtClean="0"/>
              <a:t>Is available from computers and mobile devices</a:t>
            </a:r>
          </a:p>
          <a:p>
            <a:pPr lvl="1"/>
            <a:r>
              <a:rPr lang="en-US" dirty="0" smtClean="0"/>
              <a:t>Allows </a:t>
            </a:r>
            <a:r>
              <a:rPr lang="en-US" dirty="0"/>
              <a:t>users to create and edit documents online </a:t>
            </a:r>
            <a:r>
              <a:rPr lang="en-US" dirty="0" smtClean="0"/>
              <a:t>while </a:t>
            </a:r>
            <a:r>
              <a:rPr lang="en-US" dirty="0"/>
              <a:t>collaborating in real time with other </a:t>
            </a:r>
            <a:r>
              <a:rPr lang="en-US" dirty="0" smtClean="0"/>
              <a:t>users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5194DE-D928-48AF-B573-DB900AED1CFE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1151326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Objectives (continued)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Identify </a:t>
            </a:r>
            <a:r>
              <a:rPr lang="en-US" dirty="0"/>
              <a:t>the advantages and disadvantages of electronic communication.</a:t>
            </a:r>
          </a:p>
          <a:p>
            <a:pPr lvl="0"/>
            <a:r>
              <a:rPr lang="en-US" dirty="0"/>
              <a:t>Identify the guidelines for creating effective personal and professional communications.</a:t>
            </a:r>
          </a:p>
          <a:p>
            <a:pPr lvl="0"/>
            <a:r>
              <a:rPr lang="en-US" dirty="0"/>
              <a:t>Identify common electronic communication standards.</a:t>
            </a:r>
          </a:p>
          <a:p>
            <a:pPr lvl="0"/>
            <a:endParaRPr lang="en-US" dirty="0"/>
          </a:p>
        </p:txBody>
      </p:sp>
      <p:sp>
        <p:nvSpPr>
          <p:cNvPr id="19457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B56E6ED-6BC4-462A-9536-BBF606BC0D9A}" type="slidenum">
              <a:rPr lang="en-US" smtClean="0"/>
              <a:pPr/>
              <a:t>3</a:t>
            </a:fld>
            <a:endParaRPr lang="en-US" dirty="0" smtClean="0"/>
          </a:p>
        </p:txBody>
      </p:sp>
      <p:sp>
        <p:nvSpPr>
          <p:cNvPr id="19458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F7FB11E4-0C43-49EE-9B12-49A437017CA4}" type="slidenum">
              <a:rPr lang="en-US" sz="2600" b="1">
                <a:solidFill>
                  <a:schemeClr val="bg1"/>
                </a:solidFill>
              </a:rPr>
              <a:pPr/>
              <a:t>3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19459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BAFC7909-662A-4815-B2B3-8E59F8F965AF}" type="slidenum">
              <a:rPr lang="en-US" sz="2600" b="1">
                <a:solidFill>
                  <a:schemeClr val="bg1"/>
                </a:solidFill>
              </a:rPr>
              <a:pPr/>
              <a:t>3</a:t>
            </a:fld>
            <a:endParaRPr lang="en-US" sz="2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207550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4400" y="914400"/>
            <a:ext cx="7924800" cy="11430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Identifying the Advantages and Disadvantages of Collaborative Electronic Communication (continued)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Advantages of electronic communication (continued):</a:t>
            </a:r>
          </a:p>
          <a:p>
            <a:pPr lvl="1"/>
            <a:r>
              <a:rPr lang="en-US" dirty="0" smtClean="0"/>
              <a:t>Allows more than one type of correspondence, including one-to-one, one-to-many, and many-to-many</a:t>
            </a:r>
          </a:p>
          <a:p>
            <a:pPr lvl="1"/>
            <a:r>
              <a:rPr lang="en-US" dirty="0" smtClean="0"/>
              <a:t>Fosters community building</a:t>
            </a:r>
          </a:p>
          <a:p>
            <a:pPr lvl="1"/>
            <a:r>
              <a:rPr lang="en-US" dirty="0" smtClean="0"/>
              <a:t>Can be minimal in cost or even free</a:t>
            </a:r>
          </a:p>
          <a:p>
            <a:pPr lvl="1"/>
            <a:r>
              <a:rPr lang="en-US" dirty="0" smtClean="0"/>
              <a:t>Can reduce travel time and expenses when used for business conferences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5194DE-D928-48AF-B573-DB900AED1CFE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0646377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14400"/>
            <a:ext cx="7924800" cy="11430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Identifying the Advantages and Disadvantages of Collaborative Electronic Communication (continued)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Disadvantages of electronic communication:</a:t>
            </a:r>
          </a:p>
          <a:p>
            <a:pPr lvl="1"/>
            <a:r>
              <a:rPr lang="en-US" dirty="0" smtClean="0"/>
              <a:t>Can cause misconceptions regarding your correspondence because it does not allow you to read body language or facial expressions</a:t>
            </a:r>
          </a:p>
          <a:p>
            <a:pPr lvl="1"/>
            <a:r>
              <a:rPr lang="en-US" dirty="0" smtClean="0"/>
              <a:t>Includes security risks</a:t>
            </a:r>
          </a:p>
          <a:p>
            <a:pPr lvl="1"/>
            <a:r>
              <a:rPr lang="en-US" dirty="0" smtClean="0"/>
              <a:t>Can leave an “electronic trail” of messages</a:t>
            </a:r>
          </a:p>
          <a:p>
            <a:pPr lvl="1"/>
            <a:r>
              <a:rPr lang="en-US" dirty="0" smtClean="0"/>
              <a:t>Can cause a lack of personal interaction that can damage relationships and reduce overall productivity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5194DE-D928-48AF-B573-DB900AED1CFE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816009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Effective Communications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Select a communication method that suits the purpose of the message and the audience.</a:t>
            </a:r>
          </a:p>
          <a:p>
            <a:r>
              <a:rPr lang="en-US" dirty="0" smtClean="0"/>
              <a:t>Meeting with a person physically or making a phone call might be the most beneficial means of communication.</a:t>
            </a:r>
          </a:p>
          <a:p>
            <a:r>
              <a:rPr lang="en-US" dirty="0" smtClean="0"/>
              <a:t>The level of formality and informality is based on the audience and on the topic.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5194DE-D928-48AF-B573-DB900AED1CFE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3543381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Effective Communications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When composing a business message, assume that the reader has limited time and will skim the contents to find the main idea.</a:t>
            </a:r>
          </a:p>
          <a:p>
            <a:r>
              <a:rPr lang="en-US" dirty="0" smtClean="0"/>
              <a:t>Personal and social messages can be either formal or informal.</a:t>
            </a:r>
          </a:p>
          <a:p>
            <a:r>
              <a:rPr lang="en-US" dirty="0" smtClean="0"/>
              <a:t>Using emoticons is appropriate for some audiences, but not all.</a:t>
            </a:r>
          </a:p>
          <a:p>
            <a:r>
              <a:rPr lang="en-US" dirty="0" smtClean="0"/>
              <a:t>Respond to messages promptly; the type of message dictates the response time.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5194DE-D928-48AF-B573-DB900AED1CFE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3501511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Following Electronic Communication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Statements and information you publish for both private and public review can harm people in many ways.</a:t>
            </a:r>
          </a:p>
          <a:p>
            <a:r>
              <a:rPr lang="en-US" b="1" i="1" dirty="0" smtClean="0"/>
              <a:t>Flaming </a:t>
            </a:r>
            <a:r>
              <a:rPr lang="en-US" dirty="0" smtClean="0"/>
              <a:t>(bashing) is an intense, online verbal argument.</a:t>
            </a:r>
          </a:p>
          <a:p>
            <a:r>
              <a:rPr lang="en-US" b="1" i="1" dirty="0" smtClean="0"/>
              <a:t>Cyberbullying</a:t>
            </a:r>
            <a:r>
              <a:rPr lang="en-US" dirty="0" smtClean="0"/>
              <a:t> is using Internet technology to intentionally harass, threaten, embarrass, or target another person.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5194DE-D928-48AF-B573-DB900AED1CFE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556565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Following Electronic Communication Standards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dirty="0"/>
              <a:t>Slander</a:t>
            </a:r>
            <a:r>
              <a:rPr lang="en-US" dirty="0"/>
              <a:t> (an oral communication) and </a:t>
            </a:r>
            <a:r>
              <a:rPr lang="en-US" b="1" i="1" dirty="0"/>
              <a:t>libel </a:t>
            </a:r>
            <a:r>
              <a:rPr lang="en-US" dirty="0"/>
              <a:t>(a written communication) are untrue statements that can damage a person’s or a company’s reputation or character.</a:t>
            </a:r>
          </a:p>
          <a:p>
            <a:r>
              <a:rPr lang="en-US" dirty="0" smtClean="0"/>
              <a:t>Most companies, educational institutions, government agencies, and other businesses and groups have guidelines for the use of electronic communications.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5194DE-D928-48AF-B573-DB900AED1CFE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6022911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Following Electronic Communication Standards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G</a:t>
            </a:r>
            <a:r>
              <a:rPr lang="en-US" dirty="0" smtClean="0"/>
              <a:t>uidelines for using all types of electronic communication:</a:t>
            </a:r>
          </a:p>
          <a:p>
            <a:pPr lvl="1"/>
            <a:r>
              <a:rPr lang="en-US" dirty="0" smtClean="0"/>
              <a:t>Use the appropriate medium for conveying the message.</a:t>
            </a:r>
          </a:p>
          <a:p>
            <a:pPr lvl="1"/>
            <a:r>
              <a:rPr lang="en-US" dirty="0" smtClean="0"/>
              <a:t>Clearly convey your message and use proper grammar and spelling.</a:t>
            </a:r>
          </a:p>
          <a:p>
            <a:pPr lvl="1"/>
            <a:r>
              <a:rPr lang="en-US" dirty="0" smtClean="0"/>
              <a:t>Respect the privacy of others and honor confidentiality.</a:t>
            </a:r>
          </a:p>
          <a:p>
            <a:pPr lvl="1"/>
            <a:r>
              <a:rPr lang="en-US" dirty="0" smtClean="0"/>
              <a:t>Understand the sensitive nature of data and the rules related to sending data electronically.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5194DE-D928-48AF-B573-DB900AED1CFE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5687622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Following Electronic Communication Standards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</a:t>
            </a:r>
            <a:r>
              <a:rPr lang="en-US" dirty="0" smtClean="0"/>
              <a:t>uidelines for using all types of electronic communication (continued):</a:t>
            </a:r>
          </a:p>
          <a:p>
            <a:pPr lvl="1"/>
            <a:r>
              <a:rPr lang="en-US" dirty="0" smtClean="0"/>
              <a:t>Back up and archive correspondence on a regular basis.</a:t>
            </a:r>
          </a:p>
          <a:p>
            <a:pPr lvl="1"/>
            <a:r>
              <a:rPr lang="en-US" dirty="0" smtClean="0"/>
              <a:t>Cite sources for intellectual property, and give credit to others when sharing their ideas.</a:t>
            </a:r>
          </a:p>
          <a:p>
            <a:pPr lvl="1"/>
            <a:r>
              <a:rPr lang="en-US" dirty="0" smtClean="0"/>
              <a:t>Avoid harm to others.</a:t>
            </a:r>
          </a:p>
          <a:p>
            <a:pPr lvl="1"/>
            <a:r>
              <a:rPr lang="en-US" dirty="0" smtClean="0"/>
              <a:t>Do not send unsolicited bulk messages (spamming).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5194DE-D928-48AF-B573-DB900AED1CFE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0494840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Summary</a:t>
            </a:r>
          </a:p>
        </p:txBody>
      </p:sp>
      <p:sp>
        <p:nvSpPr>
          <p:cNvPr id="4403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b="1" dirty="0" smtClean="0"/>
              <a:t>In this lesson, you learned:</a:t>
            </a:r>
          </a:p>
          <a:p>
            <a:pPr lvl="0"/>
            <a:r>
              <a:rPr lang="en-US" sz="2400" dirty="0"/>
              <a:t>Exchanging messages involves both time-shifted and real-time communication methods.</a:t>
            </a:r>
          </a:p>
          <a:p>
            <a:pPr lvl="0"/>
            <a:r>
              <a:rPr lang="en-US" sz="2400" dirty="0"/>
              <a:t>Blogging, text messaging, and chatting are convenient methods for text communications.</a:t>
            </a:r>
          </a:p>
          <a:p>
            <a:pPr lvl="0"/>
            <a:r>
              <a:rPr lang="en-US" sz="2400" dirty="0"/>
              <a:t>Audio-visual communications enable the delivery of voice communications and multimedia sessions</a:t>
            </a:r>
            <a:r>
              <a:rPr lang="en-US" sz="2400" dirty="0" smtClean="0"/>
              <a:t>.</a:t>
            </a:r>
          </a:p>
          <a:p>
            <a:r>
              <a:rPr lang="en-US" sz="2400" dirty="0"/>
              <a:t>Social media sites enable people to keep in touch with friends and build relationships online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44033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0FA96CA-A0EB-43DA-8417-F0EBE48AC8E8}" type="slidenum">
              <a:rPr lang="en-US" smtClean="0"/>
              <a:pPr/>
              <a:t>38</a:t>
            </a:fld>
            <a:endParaRPr lang="en-US" dirty="0" smtClean="0"/>
          </a:p>
        </p:txBody>
      </p:sp>
      <p:sp>
        <p:nvSpPr>
          <p:cNvPr id="44034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F138CE58-DD57-4B49-B124-109D74E82E62}" type="slidenum">
              <a:rPr lang="en-US" sz="2600" b="1">
                <a:solidFill>
                  <a:schemeClr val="bg1"/>
                </a:solidFill>
              </a:rPr>
              <a:pPr/>
              <a:t>38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44037" name="Slide Number Placeholder 3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EE0CF7EF-96BF-4F96-8A91-A1C0467AAE6F}" type="slidenum">
              <a:rPr lang="en-US" sz="2600" b="1">
                <a:solidFill>
                  <a:schemeClr val="bg1"/>
                </a:solidFill>
              </a:rPr>
              <a:pPr/>
              <a:t>38</a:t>
            </a:fld>
            <a:endParaRPr lang="en-US" sz="2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Summary (continued)</a:t>
            </a:r>
          </a:p>
        </p:txBody>
      </p:sp>
      <p:sp>
        <p:nvSpPr>
          <p:cNvPr id="4506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sz="2400" dirty="0" smtClean="0"/>
              <a:t>Although </a:t>
            </a:r>
            <a:r>
              <a:rPr lang="en-US" sz="2400" dirty="0"/>
              <a:t>electronic communications offer many advantages over other types of </a:t>
            </a:r>
            <a:r>
              <a:rPr lang="en-US" sz="2400" dirty="0" smtClean="0"/>
              <a:t>communication, </a:t>
            </a:r>
            <a:r>
              <a:rPr lang="en-US" sz="2400" dirty="0"/>
              <a:t>there are also some disadvantages.</a:t>
            </a:r>
          </a:p>
          <a:p>
            <a:pPr lvl="0"/>
            <a:r>
              <a:rPr lang="en-US" sz="2400" dirty="0"/>
              <a:t>Communications netiquette refers to good manners and proper behaviors when communicating through electronic media.</a:t>
            </a:r>
          </a:p>
          <a:p>
            <a:pPr lvl="0"/>
            <a:r>
              <a:rPr lang="en-US" sz="2400" dirty="0"/>
              <a:t>Creating effective communications involves more than deploying technology tools</a:t>
            </a:r>
            <a:r>
              <a:rPr lang="en-US" sz="2400" dirty="0" smtClean="0"/>
              <a:t>.</a:t>
            </a:r>
          </a:p>
          <a:p>
            <a:pPr lvl="0"/>
            <a:r>
              <a:rPr lang="en-US" sz="2400" dirty="0" smtClean="0"/>
              <a:t>Regardless of the type of </a:t>
            </a:r>
            <a:r>
              <a:rPr lang="en-US" sz="2400" smtClean="0"/>
              <a:t>electronic communication, </a:t>
            </a:r>
            <a:r>
              <a:rPr lang="en-US" sz="2400" dirty="0" smtClean="0"/>
              <a:t>users should be aware of and follow electronic communication standards.</a:t>
            </a:r>
            <a:endParaRPr lang="en-US" sz="2400" dirty="0"/>
          </a:p>
          <a:p>
            <a:pPr lvl="0"/>
            <a:endParaRPr lang="en-US" sz="2400" dirty="0"/>
          </a:p>
        </p:txBody>
      </p:sp>
      <p:sp>
        <p:nvSpPr>
          <p:cNvPr id="45057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D65943E-A313-43CE-B97C-2DCC8E77C072}" type="slidenum">
              <a:rPr lang="en-US" smtClean="0"/>
              <a:pPr/>
              <a:t>39</a:t>
            </a:fld>
            <a:endParaRPr lang="en-US" dirty="0" smtClean="0"/>
          </a:p>
        </p:txBody>
      </p:sp>
      <p:sp>
        <p:nvSpPr>
          <p:cNvPr id="45058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5E494067-E044-45D2-AD6C-3277395C5AD0}" type="slidenum">
              <a:rPr lang="en-US" sz="2600" b="1">
                <a:solidFill>
                  <a:schemeClr val="bg1"/>
                </a:solidFill>
              </a:rPr>
              <a:pPr/>
              <a:t>39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45061" name="Slide Number Placeholder 3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49AD5518-8040-4AE4-A6C7-95509EB31F58}" type="slidenum">
              <a:rPr lang="en-US" sz="2600" b="1">
                <a:solidFill>
                  <a:schemeClr val="bg1"/>
                </a:solidFill>
              </a:rPr>
              <a:pPr/>
              <a:t>39</a:t>
            </a:fld>
            <a:endParaRPr lang="en-US" sz="2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Words to Know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886200" cy="38862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chatting</a:t>
            </a:r>
          </a:p>
          <a:p>
            <a:pPr lvl="0"/>
            <a:r>
              <a:rPr lang="en-US" dirty="0"/>
              <a:t>cyberbullying</a:t>
            </a:r>
          </a:p>
          <a:p>
            <a:pPr lvl="0"/>
            <a:r>
              <a:rPr lang="en-US" dirty="0"/>
              <a:t>flaming</a:t>
            </a:r>
          </a:p>
          <a:p>
            <a:pPr lvl="0"/>
            <a:r>
              <a:rPr lang="en-US" dirty="0"/>
              <a:t>interactive whiteboard</a:t>
            </a:r>
          </a:p>
          <a:p>
            <a:pPr lvl="0"/>
            <a:r>
              <a:rPr lang="en-US" dirty="0"/>
              <a:t>libel</a:t>
            </a:r>
          </a:p>
          <a:p>
            <a:pPr lvl="0"/>
            <a:r>
              <a:rPr lang="en-US" dirty="0"/>
              <a:t>Multimedia Messaging Service (MMS)</a:t>
            </a:r>
          </a:p>
          <a:p>
            <a:pPr lvl="0"/>
            <a:r>
              <a:rPr lang="en-US" dirty="0"/>
              <a:t>netiquette</a:t>
            </a:r>
          </a:p>
          <a:p>
            <a:pPr lvl="0"/>
            <a:r>
              <a:rPr lang="en-US" dirty="0" smtClean="0"/>
              <a:t>podcast</a:t>
            </a:r>
            <a:endParaRPr lang="en-US" dirty="0"/>
          </a:p>
        </p:txBody>
      </p:sp>
      <p:sp>
        <p:nvSpPr>
          <p:cNvPr id="23557" name="Rectangle 3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90000"/>
              </a:lnSpc>
              <a:buNone/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23553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8ECAE64-90F1-41DE-9203-F1A411277E61}" type="slidenum">
              <a:rPr lang="en-US" smtClean="0"/>
              <a:pPr/>
              <a:t>4</a:t>
            </a:fld>
            <a:endParaRPr lang="en-US" dirty="0" smtClean="0"/>
          </a:p>
        </p:txBody>
      </p:sp>
      <p:sp>
        <p:nvSpPr>
          <p:cNvPr id="23554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409476F3-47C5-4FED-902F-7ED894D4044D}" type="slidenum">
              <a:rPr lang="en-US" sz="2600" b="1">
                <a:solidFill>
                  <a:schemeClr val="bg1"/>
                </a:solidFill>
              </a:rPr>
              <a:pPr/>
              <a:t>4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23555" name="Slide Number Placeholder 6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1060F8AF-EB98-42CF-A09B-3C930A47812B}" type="slidenum">
              <a:rPr lang="en-US" sz="2600" b="1">
                <a:solidFill>
                  <a:schemeClr val="bg1"/>
                </a:solidFill>
              </a:rPr>
              <a:pPr/>
              <a:t>4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816474" y="2428875"/>
            <a:ext cx="3770312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real-time communications</a:t>
            </a:r>
          </a:p>
          <a:p>
            <a:pPr lvl="0"/>
            <a:r>
              <a:rPr lang="en-US" dirty="0"/>
              <a:t>Short Messaging Service (SMS)</a:t>
            </a:r>
          </a:p>
          <a:p>
            <a:pPr lvl="0"/>
            <a:r>
              <a:rPr lang="en-US" dirty="0"/>
              <a:t>slander</a:t>
            </a:r>
          </a:p>
          <a:p>
            <a:pPr lvl="0"/>
            <a:r>
              <a:rPr lang="en-US" dirty="0"/>
              <a:t>social media</a:t>
            </a:r>
          </a:p>
          <a:p>
            <a:pPr lvl="0"/>
            <a:r>
              <a:rPr lang="en-US" dirty="0"/>
              <a:t>tags </a:t>
            </a:r>
          </a:p>
          <a:p>
            <a:pPr lvl="0"/>
            <a:r>
              <a:rPr lang="en-US" dirty="0"/>
              <a:t>text messaging</a:t>
            </a:r>
          </a:p>
          <a:p>
            <a:pPr lvl="0"/>
            <a:r>
              <a:rPr lang="en-US" dirty="0"/>
              <a:t>time-shifting mode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Words to Know (continued)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video chat</a:t>
            </a:r>
          </a:p>
          <a:p>
            <a:pPr lvl="0"/>
            <a:r>
              <a:rPr lang="en-US" dirty="0"/>
              <a:t>video conferencing</a:t>
            </a:r>
          </a:p>
          <a:p>
            <a:pPr lvl="0"/>
            <a:r>
              <a:rPr lang="en-US" dirty="0"/>
              <a:t>VoIP (Voice over Internet Protocol)</a:t>
            </a:r>
          </a:p>
          <a:p>
            <a:pPr lvl="0"/>
            <a:r>
              <a:rPr lang="en-US" dirty="0"/>
              <a:t>Web </a:t>
            </a:r>
            <a:r>
              <a:rPr lang="en-US" dirty="0" smtClean="0"/>
              <a:t>conferencing</a:t>
            </a:r>
            <a:endParaRPr lang="en-US" dirty="0"/>
          </a:p>
        </p:txBody>
      </p:sp>
      <p:sp>
        <p:nvSpPr>
          <p:cNvPr id="23553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8ECAE64-90F1-41DE-9203-F1A411277E61}" type="slidenum">
              <a:rPr lang="en-US" smtClean="0"/>
              <a:pPr/>
              <a:t>5</a:t>
            </a:fld>
            <a:endParaRPr lang="en-US" dirty="0" smtClean="0"/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2362200"/>
            <a:ext cx="3770313" cy="3724275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23554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409476F3-47C5-4FED-902F-7ED894D4044D}" type="slidenum">
              <a:rPr lang="en-US" sz="2600" b="1">
                <a:solidFill>
                  <a:schemeClr val="bg1"/>
                </a:solidFill>
              </a:rPr>
              <a:pPr/>
              <a:t>5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23555" name="Slide Number Placeholder 6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1060F8AF-EB98-42CF-A09B-3C930A47812B}" type="slidenum">
              <a:rPr lang="en-US" sz="2600" b="1">
                <a:solidFill>
                  <a:schemeClr val="bg1"/>
                </a:solidFill>
              </a:rPr>
              <a:pPr/>
              <a:t>5</a:t>
            </a:fld>
            <a:endParaRPr lang="en-US" sz="2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006373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Time-Shifting and Real-Time Communication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Social networking, chat rooms, blogs, message groups, and forums are part of our daily sources of interaction.</a:t>
            </a:r>
          </a:p>
          <a:p>
            <a:r>
              <a:rPr lang="en-US" dirty="0" smtClean="0"/>
              <a:t>Using collaborative communication tools enables us to share information with one other person or an unlimited number of people.</a:t>
            </a:r>
          </a:p>
          <a:p>
            <a:r>
              <a:rPr lang="en-US" dirty="0" smtClean="0"/>
              <a:t>In addition to sharing text messages, you can engage in other types of correspondence including live voice, full-motion video, and interactive desktop sharing.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5194DE-D928-48AF-B573-DB900AED1CF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1013154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Defining Time-Shifting and Real-Time Communication Methods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Time-Shifting Communications</a:t>
            </a:r>
          </a:p>
          <a:p>
            <a:r>
              <a:rPr lang="en-US" dirty="0" smtClean="0"/>
              <a:t>When you send messages by e-mail, post information on a bulletin board, or publish a blog, there might be a significant delay between the transmission and the receipt of the information.</a:t>
            </a:r>
          </a:p>
          <a:p>
            <a:r>
              <a:rPr lang="en-US" dirty="0" smtClean="0"/>
              <a:t>This type of communication is referred to as </a:t>
            </a:r>
            <a:r>
              <a:rPr lang="en-US" b="1" i="1" dirty="0" smtClean="0"/>
              <a:t>time-shifting mode </a:t>
            </a:r>
            <a:r>
              <a:rPr lang="en-US" dirty="0" smtClean="0"/>
              <a:t>because the receiver can choose when he or she wants to review the information.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5194DE-D928-48AF-B573-DB900AED1CF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3083645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Defining Time-Shifting and Real-Time Communication Methods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Time-Shifting Communications (continued)</a:t>
            </a:r>
          </a:p>
          <a:p>
            <a:r>
              <a:rPr lang="en-US" dirty="0" smtClean="0"/>
              <a:t>The </a:t>
            </a:r>
            <a:r>
              <a:rPr lang="en-US" dirty="0"/>
              <a:t>primary use of a blog (short for Web log) is for individuals to post a personal diary or journal on a Web site.</a:t>
            </a:r>
          </a:p>
          <a:p>
            <a:r>
              <a:rPr lang="en-US" dirty="0" smtClean="0"/>
              <a:t>People who respond to the comments in the blogs are notified when the blog is updated.</a:t>
            </a:r>
          </a:p>
          <a:p>
            <a:r>
              <a:rPr lang="en-US" dirty="0" smtClean="0"/>
              <a:t>Users attach </a:t>
            </a:r>
            <a:r>
              <a:rPr lang="en-US" b="1" i="1" dirty="0" smtClean="0"/>
              <a:t>tags</a:t>
            </a:r>
            <a:r>
              <a:rPr lang="en-US" dirty="0" smtClean="0"/>
              <a:t>, which are keyword descriptions to identify images or text, to simplify the search process.</a:t>
            </a:r>
          </a:p>
          <a:p>
            <a:r>
              <a:rPr lang="en-US" dirty="0" smtClean="0"/>
              <a:t>Blogs are also used for marketing.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5194DE-D928-48AF-B573-DB900AED1CF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7702107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Defining Time-Shifting and Real-Time Communication Methods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362201"/>
            <a:ext cx="7616825" cy="12954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Time-Shifting Communications (continued)</a:t>
            </a:r>
          </a:p>
          <a:p>
            <a:r>
              <a:rPr lang="en-US" dirty="0" smtClean="0"/>
              <a:t>Microsoft hosts blogs to communicate with customers.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5194DE-D928-48AF-B573-DB900AED1CF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917998" y="3552825"/>
            <a:ext cx="601285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670474" y="4572000"/>
            <a:ext cx="4507901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fig 27-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4200" y="4267200"/>
            <a:ext cx="914400" cy="193431"/>
          </a:xfrm>
          <a:prstGeom prst="rect">
            <a:avLst/>
          </a:prstGeom>
        </p:spPr>
      </p:pic>
      <p:pic>
        <p:nvPicPr>
          <p:cNvPr id="8" name="Picture 7" descr="fig 27-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9001" y="6096000"/>
            <a:ext cx="914400" cy="2050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8485275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apsules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9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6600FF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5C00E7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10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6600FF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5C00E7"/>
        </a:accent6>
        <a:hlink>
          <a:srgbClr val="99CC00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0</TotalTime>
  <Words>2422</Words>
  <Application>Microsoft Office PowerPoint</Application>
  <PresentationFormat>On-screen Show (4:3)</PresentationFormat>
  <Paragraphs>330</Paragraphs>
  <Slides>39</Slides>
  <Notes>39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1_Capsules</vt:lpstr>
      <vt:lpstr>Lesson 27 Communications and Collaboration</vt:lpstr>
      <vt:lpstr>Objectives</vt:lpstr>
      <vt:lpstr>Objectives (continued)</vt:lpstr>
      <vt:lpstr>Words to Know</vt:lpstr>
      <vt:lpstr>Words to Know (continued)</vt:lpstr>
      <vt:lpstr>Defining Time-Shifting and Real-Time Communication Methods</vt:lpstr>
      <vt:lpstr>Defining Time-Shifting and Real-Time Communication Methods (continued)</vt:lpstr>
      <vt:lpstr>Defining Time-Shifting and Real-Time Communication Methods (continued)</vt:lpstr>
      <vt:lpstr>Defining Time-Shifting and Real-Time Communication Methods (continued)</vt:lpstr>
      <vt:lpstr>Defining Time-Shifting and Real-Time Communication Methods (continued)</vt:lpstr>
      <vt:lpstr>Defining Time-Shifting and Real-Time Communication Methods (continued)</vt:lpstr>
      <vt:lpstr>Defining Time-Shifting and Real-Time Communication Methods (continued)</vt:lpstr>
      <vt:lpstr>Defining Time-Shifting and Real-Time Communication Methods (continued)</vt:lpstr>
      <vt:lpstr>Defining Time-Shifting and Real-Time Communication Methods (continued)</vt:lpstr>
      <vt:lpstr>Defining Time-Shifting and Real-Time Communication Methods (continued)</vt:lpstr>
      <vt:lpstr>Defining Time-Shifting and Real-Time Communication Methods (continued)</vt:lpstr>
      <vt:lpstr>Defining Time-Shifting and Real-Time Communication Methods (continued)</vt:lpstr>
      <vt:lpstr>Defining Time-Shifting and Real-Time Communication Methods (continued)</vt:lpstr>
      <vt:lpstr>Defining Time-Shifting and Real-Time Communication Methods (continued)</vt:lpstr>
      <vt:lpstr>Defining Time-Shifting and Real-Time Communication Methods (continued)</vt:lpstr>
      <vt:lpstr>Defining Time-Shifting and Real-Time Communication Methods (continued)</vt:lpstr>
      <vt:lpstr>Defining Time-Shifting and Real-Time Communication Methods (continued)</vt:lpstr>
      <vt:lpstr>Defining Time-Shifting and Real-Time Communication Methods (continued)</vt:lpstr>
      <vt:lpstr>Defining Time-Shifting and Real-Time Communication Methods (continued)</vt:lpstr>
      <vt:lpstr>Defining Time-Shifting and Real-Time Communication Methods (continued)</vt:lpstr>
      <vt:lpstr>Defining Time-Shifting and Real-Time Communication Methods (continued)</vt:lpstr>
      <vt:lpstr>Defining Time-Shifting and Real-Time Communication Methods (continued)</vt:lpstr>
      <vt:lpstr>Defining Time-Shifting and Real-Time Communication Methods (continued)</vt:lpstr>
      <vt:lpstr>Identifying the Advantages and Disadvantages of Collaborative Electronic Communication</vt:lpstr>
      <vt:lpstr>Identifying the Advantages and Disadvantages of Collaborative Electronic Communication (continued)</vt:lpstr>
      <vt:lpstr>Identifying the Advantages and Disadvantages of Collaborative Electronic Communication (continued)</vt:lpstr>
      <vt:lpstr>Creating Effective Communications</vt:lpstr>
      <vt:lpstr>Creating Effective Communications (continued)</vt:lpstr>
      <vt:lpstr>Following Electronic Communication Standards</vt:lpstr>
      <vt:lpstr>Following Electronic Communication Standards (continued)</vt:lpstr>
      <vt:lpstr>Following Electronic Communication Standards (continued)</vt:lpstr>
      <vt:lpstr>Following Electronic Communication Standards (continued)</vt:lpstr>
      <vt:lpstr>Summary</vt:lpstr>
      <vt:lpstr>Summary (continued)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2014-02-07T20:11:10Z</dcterms:created>
  <dcterms:modified xsi:type="dcterms:W3CDTF">2014-02-07T20:11:17Z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