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41"/>
  </p:notesMasterIdLst>
  <p:handoutMasterIdLst>
    <p:handoutMasterId r:id="rId42"/>
  </p:handoutMasterIdLst>
  <p:sldIdLst>
    <p:sldId id="299" r:id="rId2"/>
    <p:sldId id="325" r:id="rId3"/>
    <p:sldId id="614" r:id="rId4"/>
    <p:sldId id="300" r:id="rId5"/>
    <p:sldId id="615" r:id="rId6"/>
    <p:sldId id="616" r:id="rId7"/>
    <p:sldId id="626" r:id="rId8"/>
    <p:sldId id="627" r:id="rId9"/>
    <p:sldId id="628" r:id="rId10"/>
    <p:sldId id="629" r:id="rId11"/>
    <p:sldId id="630" r:id="rId12"/>
    <p:sldId id="617" r:id="rId13"/>
    <p:sldId id="631" r:id="rId14"/>
    <p:sldId id="632" r:id="rId15"/>
    <p:sldId id="633" r:id="rId16"/>
    <p:sldId id="634" r:id="rId17"/>
    <p:sldId id="635" r:id="rId18"/>
    <p:sldId id="636" r:id="rId19"/>
    <p:sldId id="637" r:id="rId20"/>
    <p:sldId id="620" r:id="rId21"/>
    <p:sldId id="638" r:id="rId22"/>
    <p:sldId id="639" r:id="rId23"/>
    <p:sldId id="640" r:id="rId24"/>
    <p:sldId id="621" r:id="rId25"/>
    <p:sldId id="641" r:id="rId26"/>
    <p:sldId id="643" r:id="rId27"/>
    <p:sldId id="644" r:id="rId28"/>
    <p:sldId id="645" r:id="rId29"/>
    <p:sldId id="646" r:id="rId30"/>
    <p:sldId id="622" r:id="rId31"/>
    <p:sldId id="647" r:id="rId32"/>
    <p:sldId id="623" r:id="rId33"/>
    <p:sldId id="624" r:id="rId34"/>
    <p:sldId id="648" r:id="rId35"/>
    <p:sldId id="649" r:id="rId36"/>
    <p:sldId id="650" r:id="rId37"/>
    <p:sldId id="321" r:id="rId38"/>
    <p:sldId id="339" r:id="rId39"/>
    <p:sldId id="445"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562" autoAdjust="0"/>
    <p:restoredTop sz="94436" autoAdjust="0"/>
  </p:normalViewPr>
  <p:slideViewPr>
    <p:cSldViewPr>
      <p:cViewPr varScale="1">
        <p:scale>
          <a:sx n="79" d="100"/>
          <a:sy n="79" d="100"/>
        </p:scale>
        <p:origin x="-858" y="-90"/>
      </p:cViewPr>
      <p:guideLst>
        <p:guide orient="horz" pos="2160"/>
        <p:guide pos="2880"/>
      </p:guideLst>
    </p:cSldViewPr>
  </p:slideViewPr>
  <p:outlineViewPr>
    <p:cViewPr>
      <p:scale>
        <a:sx n="33" d="100"/>
        <a:sy n="33" d="100"/>
      </p:scale>
      <p:origin x="48" y="303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63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18D755D-29A6-4CDD-9E98-7B8E3E8E17DF}" type="slidenum">
              <a:rPr lang="en-US"/>
              <a:pPr>
                <a:defRPr/>
              </a:pPr>
              <a:t>‹#›</a:t>
            </a:fld>
            <a:endParaRPr lang="en-US" dirty="0"/>
          </a:p>
        </p:txBody>
      </p:sp>
    </p:spTree>
    <p:extLst>
      <p:ext uri="{BB962C8B-B14F-4D97-AF65-F5344CB8AC3E}">
        <p14:creationId xmlns="" xmlns:p14="http://schemas.microsoft.com/office/powerpoint/2010/main" val="1260304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4835BB1-FDA4-4F76-A0EF-13F413444BC3}" type="slidenum">
              <a:rPr lang="en-US"/>
              <a:pPr>
                <a:defRPr/>
              </a:pPr>
              <a:t>‹#›</a:t>
            </a:fld>
            <a:endParaRPr lang="en-US" dirty="0"/>
          </a:p>
        </p:txBody>
      </p:sp>
    </p:spTree>
    <p:extLst>
      <p:ext uri="{BB962C8B-B14F-4D97-AF65-F5344CB8AC3E}">
        <p14:creationId xmlns="" xmlns:p14="http://schemas.microsoft.com/office/powerpoint/2010/main" val="1180064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EB6157F-58E0-4549-B253-936D20D4F6FD}"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199" y="4889497"/>
            <a:ext cx="5083012" cy="325437"/>
            <a:chOff x="2288" y="3080"/>
            <a:chExt cx="3083" cy="228"/>
          </a:xfrm>
          <a:solidFill>
            <a:srgbClr val="002060"/>
          </a:solidFill>
          <a:effectLst/>
        </p:grpSpPr>
        <p:sp>
          <p:nvSpPr>
            <p:cNvPr id="8" name="AutoShape 6"/>
            <p:cNvSpPr>
              <a:spLocks noChangeArrowheads="1"/>
            </p:cNvSpPr>
            <p:nvPr/>
          </p:nvSpPr>
          <p:spPr bwMode="auto">
            <a:xfrm flipH="1">
              <a:off x="2288" y="3080"/>
              <a:ext cx="2953" cy="228"/>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75" cy="228"/>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43813" cy="6858000"/>
            <a:chOff x="0" y="0"/>
            <a:chExt cx="4815"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71" cy="237"/>
              <a:chOff x="144" y="1248"/>
              <a:chExt cx="4671" cy="237"/>
            </a:xfrm>
          </p:grpSpPr>
          <p:sp>
            <p:nvSpPr>
              <p:cNvPr id="69639" name="AutoShape 7"/>
              <p:cNvSpPr>
                <a:spLocks noChangeArrowheads="1"/>
              </p:cNvSpPr>
              <p:nvPr/>
            </p:nvSpPr>
            <p:spPr bwMode="auto">
              <a:xfrm>
                <a:off x="384" y="1248"/>
                <a:ext cx="4431" cy="237"/>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61" cy="237"/>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a:t>
            </a:r>
            <a:r>
              <a:rPr lang="en-US" sz="2000" b="1" dirty="0" smtClean="0">
                <a:ea typeface="+mn-ea"/>
                <a:cs typeface="+mn-cs"/>
              </a:rPr>
              <a:t>28</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pPr eaLnBrk="1" hangingPunct="1"/>
            <a:r>
              <a:rPr lang="en-US" sz="3200" dirty="0" smtClean="0"/>
              <a:t>Lesson 28</a:t>
            </a:r>
            <a:br>
              <a:rPr lang="en-US" sz="3200" dirty="0" smtClean="0"/>
            </a:br>
            <a:r>
              <a:rPr lang="en-US" sz="3200" dirty="0" smtClean="0"/>
              <a:t>Using the Internet and the World Wide Web</a:t>
            </a:r>
          </a:p>
        </p:txBody>
      </p:sp>
      <p:sp>
        <p:nvSpPr>
          <p:cNvPr id="16385" name="Rectangle 11"/>
          <p:cNvSpPr>
            <a:spLocks noGrp="1" noChangeArrowheads="1"/>
          </p:cNvSpPr>
          <p:nvPr>
            <p:ph type="sldNum" sz="quarter" idx="10"/>
          </p:nvPr>
        </p:nvSpPr>
        <p:spPr>
          <a:noFill/>
        </p:spPr>
        <p:txBody>
          <a:bodyPr/>
          <a:lstStyle/>
          <a:p>
            <a:fld id="{F67D53A2-AE74-4496-8FA5-B7723117C160}" type="slidenum">
              <a:rPr lang="en-US" smtClean="0"/>
              <a:pPr/>
              <a:t>1</a:t>
            </a:fld>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5814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Internet and the Web (continued)</a:t>
            </a:r>
            <a:endParaRPr lang="en-US" dirty="0"/>
          </a:p>
        </p:txBody>
      </p:sp>
      <p:sp>
        <p:nvSpPr>
          <p:cNvPr id="3" name="Content Placeholder 2"/>
          <p:cNvSpPr>
            <a:spLocks noGrp="1"/>
          </p:cNvSpPr>
          <p:nvPr>
            <p:ph idx="1"/>
          </p:nvPr>
        </p:nvSpPr>
        <p:spPr/>
        <p:txBody>
          <a:bodyPr>
            <a:normAutofit/>
          </a:bodyPr>
          <a:lstStyle/>
          <a:p>
            <a:r>
              <a:rPr lang="en-US" dirty="0" smtClean="0"/>
              <a:t>A URL always includes a protocol, the domain name, and the domain type or a country code.</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10</a:t>
            </a:fld>
            <a:endParaRPr lang="en-US" dirty="0"/>
          </a:p>
        </p:txBody>
      </p:sp>
      <p:pic>
        <p:nvPicPr>
          <p:cNvPr id="2050" name="Picture 2"/>
          <p:cNvPicPr>
            <a:picLocks noChangeAspect="1" noChangeArrowheads="1"/>
          </p:cNvPicPr>
          <p:nvPr/>
        </p:nvPicPr>
        <p:blipFill>
          <a:blip r:embed="rId3"/>
          <a:stretch>
            <a:fillRect/>
          </a:stretch>
        </p:blipFill>
        <p:spPr bwMode="auto">
          <a:xfrm>
            <a:off x="2057400" y="4391694"/>
            <a:ext cx="5515429" cy="12117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28-1.JPG"/>
          <p:cNvPicPr>
            <a:picLocks noChangeAspect="1"/>
          </p:cNvPicPr>
          <p:nvPr/>
        </p:nvPicPr>
        <p:blipFill>
          <a:blip r:embed="rId4"/>
          <a:stretch>
            <a:fillRect/>
          </a:stretch>
        </p:blipFill>
        <p:spPr>
          <a:xfrm>
            <a:off x="4343400" y="5410200"/>
            <a:ext cx="1019175" cy="323850"/>
          </a:xfrm>
          <a:prstGeom prst="rect">
            <a:avLst/>
          </a:prstGeom>
        </p:spPr>
      </p:pic>
    </p:spTree>
    <p:extLst>
      <p:ext uri="{BB962C8B-B14F-4D97-AF65-F5344CB8AC3E}">
        <p14:creationId xmlns="" xmlns:p14="http://schemas.microsoft.com/office/powerpoint/2010/main" val="1426555401"/>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Internet and the Web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b="1" i="1" dirty="0" smtClean="0"/>
              <a:t>Web browser </a:t>
            </a:r>
            <a:r>
              <a:rPr lang="en-US" dirty="0" smtClean="0"/>
              <a:t>is a software application used to view and retrieve documents from the Web, and to display the documents in a readable format.</a:t>
            </a:r>
          </a:p>
          <a:p>
            <a:r>
              <a:rPr lang="en-US" dirty="0" smtClean="0"/>
              <a:t>When you enter a URL in your browser, you send an HTTP command to the Web server to tell it to locate and transmit the requested Web page.</a:t>
            </a:r>
          </a:p>
          <a:p>
            <a:r>
              <a:rPr lang="en-US" dirty="0" smtClean="0"/>
              <a:t>The browser extracts the HTML code to display the page.</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11</a:t>
            </a:fld>
            <a:endParaRPr lang="en-US" dirty="0"/>
          </a:p>
        </p:txBody>
      </p:sp>
    </p:spTree>
    <p:extLst>
      <p:ext uri="{BB962C8B-B14F-4D97-AF65-F5344CB8AC3E}">
        <p14:creationId xmlns="" xmlns:p14="http://schemas.microsoft.com/office/powerpoint/2010/main" val="976063824"/>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Internet</a:t>
            </a:r>
            <a:endParaRPr lang="en-US" dirty="0"/>
          </a:p>
        </p:txBody>
      </p:sp>
      <p:sp>
        <p:nvSpPr>
          <p:cNvPr id="3" name="Content Placeholder 2"/>
          <p:cNvSpPr>
            <a:spLocks noGrp="1"/>
          </p:cNvSpPr>
          <p:nvPr>
            <p:ph idx="1"/>
          </p:nvPr>
        </p:nvSpPr>
        <p:spPr/>
        <p:txBody>
          <a:bodyPr>
            <a:normAutofit lnSpcReduction="10000"/>
          </a:bodyPr>
          <a:lstStyle/>
          <a:p>
            <a:r>
              <a:rPr lang="en-US" dirty="0" smtClean="0"/>
              <a:t>In homes, the common methods  of Internet access include dial-up, broadband, satellite, 3G/4G technology for cell phones, and Wi-Fi.</a:t>
            </a:r>
          </a:p>
          <a:p>
            <a:r>
              <a:rPr lang="en-US" b="1" i="1" dirty="0"/>
              <a:t>W</a:t>
            </a:r>
            <a:r>
              <a:rPr lang="en-US" b="1" i="1" dirty="0" smtClean="0"/>
              <a:t>i-Fi </a:t>
            </a:r>
            <a:r>
              <a:rPr lang="en-US" dirty="0" smtClean="0"/>
              <a:t>uses radio waves to provide wireless high-speed Internet and network connections.</a:t>
            </a:r>
          </a:p>
          <a:p>
            <a:r>
              <a:rPr lang="en-US" dirty="0" smtClean="0"/>
              <a:t>A </a:t>
            </a:r>
            <a:r>
              <a:rPr lang="en-US" b="1" i="1" dirty="0" smtClean="0"/>
              <a:t>hotspot </a:t>
            </a:r>
            <a:r>
              <a:rPr lang="en-US" dirty="0" smtClean="0"/>
              <a:t>provides Wi-Fi network access to a small area for wireless-enabled devices such as laptops, tablets, and smart phones.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12</a:t>
            </a:fld>
            <a:endParaRPr lang="en-US" dirty="0"/>
          </a:p>
        </p:txBody>
      </p:sp>
    </p:spTree>
    <p:extLst>
      <p:ext uri="{BB962C8B-B14F-4D97-AF65-F5344CB8AC3E}">
        <p14:creationId xmlns="" xmlns:p14="http://schemas.microsoft.com/office/powerpoint/2010/main" val="2711335320"/>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Internet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Setting Up an Internet Connection</a:t>
            </a:r>
          </a:p>
          <a:p>
            <a:r>
              <a:rPr lang="en-US" dirty="0" smtClean="0"/>
              <a:t>An </a:t>
            </a:r>
            <a:r>
              <a:rPr lang="en-US" b="1" i="1" dirty="0" smtClean="0"/>
              <a:t>Internet service provider (ISP)</a:t>
            </a:r>
            <a:r>
              <a:rPr lang="en-US" dirty="0" smtClean="0"/>
              <a:t> is an organization or company that provides connectivity to the Internet through a telecommunications line or wireless system.</a:t>
            </a:r>
          </a:p>
          <a:p>
            <a:r>
              <a:rPr lang="en-US" dirty="0" smtClean="0"/>
              <a:t>The telecommunications software needed to connect to the Internet is usually provided by the ISP or is already installed on your computer.</a:t>
            </a:r>
          </a:p>
          <a:p>
            <a:r>
              <a:rPr lang="en-US" dirty="0" smtClean="0"/>
              <a:t>The Web browser needed to display Web pages is already installed on most computers.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13</a:t>
            </a:fld>
            <a:endParaRPr lang="en-US" dirty="0"/>
          </a:p>
        </p:txBody>
      </p:sp>
    </p:spTree>
    <p:extLst>
      <p:ext uri="{BB962C8B-B14F-4D97-AF65-F5344CB8AC3E}">
        <p14:creationId xmlns="" xmlns:p14="http://schemas.microsoft.com/office/powerpoint/2010/main" val="3278295114"/>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Internet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Downloading and Uploading Data</a:t>
            </a:r>
          </a:p>
          <a:p>
            <a:r>
              <a:rPr lang="en-US" dirty="0" smtClean="0"/>
              <a:t>Many ISPs include a monthly data usage allowance; if you exceed the limit for your plan, you may have to pay an extra fee.</a:t>
            </a:r>
          </a:p>
          <a:p>
            <a:r>
              <a:rPr lang="en-US" dirty="0" smtClean="0"/>
              <a:t>Almost every time you access the Internet, you will download (receive) or upload (send) data.</a:t>
            </a:r>
          </a:p>
          <a:p>
            <a:r>
              <a:rPr lang="en-US" b="1" i="1" dirty="0" smtClean="0"/>
              <a:t>Streaming</a:t>
            </a:r>
            <a:r>
              <a:rPr lang="en-US" dirty="0" smtClean="0"/>
              <a:t> is a technique for transferring data in a steady and continuous stream so you can start displaying the data before the transmission is completed.</a:t>
            </a:r>
            <a:endParaRPr lang="en-US" b="1" i="1"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14</a:t>
            </a:fld>
            <a:endParaRPr lang="en-US" dirty="0"/>
          </a:p>
        </p:txBody>
      </p:sp>
    </p:spTree>
    <p:extLst>
      <p:ext uri="{BB962C8B-B14F-4D97-AF65-F5344CB8AC3E}">
        <p14:creationId xmlns="" xmlns:p14="http://schemas.microsoft.com/office/powerpoint/2010/main" val="507535992"/>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Internet (continued)</a:t>
            </a:r>
            <a:endParaRPr lang="en-US" dirty="0"/>
          </a:p>
        </p:txBody>
      </p:sp>
      <p:sp>
        <p:nvSpPr>
          <p:cNvPr id="3" name="Content Placeholder 2"/>
          <p:cNvSpPr>
            <a:spLocks noGrp="1"/>
          </p:cNvSpPr>
          <p:nvPr>
            <p:ph idx="1"/>
          </p:nvPr>
        </p:nvSpPr>
        <p:spPr/>
        <p:txBody>
          <a:bodyPr>
            <a:normAutofit lnSpcReduction="10000"/>
          </a:bodyPr>
          <a:lstStyle/>
          <a:p>
            <a:r>
              <a:rPr lang="en-US" sz="2600" b="1" dirty="0" smtClean="0"/>
              <a:t>Downloading and Uploading Data (continued)</a:t>
            </a:r>
          </a:p>
          <a:p>
            <a:r>
              <a:rPr lang="en-US" sz="2600" dirty="0" smtClean="0"/>
              <a:t>Data is transmitted in packets, and the size of the </a:t>
            </a:r>
            <a:r>
              <a:rPr lang="en-US" sz="2600" dirty="0"/>
              <a:t>p</a:t>
            </a:r>
            <a:r>
              <a:rPr lang="en-US" sz="2600" dirty="0" smtClean="0"/>
              <a:t>acket is defined with the following terms:</a:t>
            </a:r>
          </a:p>
          <a:p>
            <a:pPr lvl="1"/>
            <a:r>
              <a:rPr lang="en-US" dirty="0" smtClean="0"/>
              <a:t>bit—the smallest possible unit of information</a:t>
            </a:r>
          </a:p>
          <a:p>
            <a:pPr lvl="1"/>
            <a:r>
              <a:rPr lang="en-US" dirty="0" smtClean="0"/>
              <a:t>kilobit—1,000 bits</a:t>
            </a:r>
          </a:p>
          <a:p>
            <a:pPr lvl="1"/>
            <a:r>
              <a:rPr lang="en-US" dirty="0" smtClean="0"/>
              <a:t>byte—8 bits</a:t>
            </a:r>
          </a:p>
          <a:p>
            <a:pPr lvl="1"/>
            <a:r>
              <a:rPr lang="en-US" dirty="0" smtClean="0"/>
              <a:t>kilobyte—8 kilobits</a:t>
            </a:r>
          </a:p>
          <a:p>
            <a:pPr lvl="1"/>
            <a:r>
              <a:rPr lang="en-US" dirty="0" smtClean="0"/>
              <a:t>megabit—1,000 kilobits</a:t>
            </a:r>
          </a:p>
          <a:p>
            <a:pPr lvl="1"/>
            <a:r>
              <a:rPr lang="en-US" dirty="0" smtClean="0"/>
              <a:t>megabyte—8 megabits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15</a:t>
            </a:fld>
            <a:endParaRPr lang="en-US" dirty="0"/>
          </a:p>
        </p:txBody>
      </p:sp>
    </p:spTree>
    <p:extLst>
      <p:ext uri="{BB962C8B-B14F-4D97-AF65-F5344CB8AC3E}">
        <p14:creationId xmlns="" xmlns:p14="http://schemas.microsoft.com/office/powerpoint/2010/main" val="3177072198"/>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Internet (continued)</a:t>
            </a:r>
            <a:endParaRPr lang="en-US" dirty="0"/>
          </a:p>
        </p:txBody>
      </p:sp>
      <p:sp>
        <p:nvSpPr>
          <p:cNvPr id="3" name="Content Placeholder 2"/>
          <p:cNvSpPr>
            <a:spLocks noGrp="1"/>
          </p:cNvSpPr>
          <p:nvPr>
            <p:ph idx="1"/>
          </p:nvPr>
        </p:nvSpPr>
        <p:spPr/>
        <p:txBody>
          <a:bodyPr>
            <a:normAutofit fontScale="92500" lnSpcReduction="10000"/>
          </a:bodyPr>
          <a:lstStyle/>
          <a:p>
            <a:r>
              <a:rPr lang="en-US" sz="2600" b="1" dirty="0" smtClean="0"/>
              <a:t>Downloading and Uploading Data (continued)</a:t>
            </a:r>
          </a:p>
          <a:p>
            <a:r>
              <a:rPr lang="en-US" sz="2600" dirty="0" smtClean="0"/>
              <a:t>File sizes vary depending on the amount of content, the format, the resolution, and the level of quality:</a:t>
            </a:r>
          </a:p>
          <a:p>
            <a:pPr marL="0" indent="0">
              <a:buNone/>
              <a:tabLst>
                <a:tab pos="857250" algn="l"/>
                <a:tab pos="4400550" algn="l"/>
              </a:tabLst>
            </a:pPr>
            <a:r>
              <a:rPr lang="en-US" dirty="0" smtClean="0"/>
              <a:t>	</a:t>
            </a:r>
            <a:r>
              <a:rPr lang="en-US" sz="2200" dirty="0" smtClean="0"/>
              <a:t>1 text e-mail message	75 KB</a:t>
            </a:r>
          </a:p>
          <a:p>
            <a:pPr marL="0" indent="0">
              <a:buNone/>
              <a:tabLst>
                <a:tab pos="857250" algn="l"/>
                <a:tab pos="4400550" algn="l"/>
              </a:tabLst>
            </a:pPr>
            <a:r>
              <a:rPr lang="en-US" sz="2200" dirty="0"/>
              <a:t>	</a:t>
            </a:r>
            <a:r>
              <a:rPr lang="en-US" sz="2200" dirty="0" smtClean="0"/>
              <a:t>1-page PDF file	948 KB</a:t>
            </a:r>
          </a:p>
          <a:p>
            <a:pPr marL="0" indent="0">
              <a:buNone/>
              <a:tabLst>
                <a:tab pos="857250" algn="l"/>
                <a:tab pos="4400550" algn="l"/>
              </a:tabLst>
            </a:pPr>
            <a:r>
              <a:rPr lang="en-US" sz="2200" dirty="0"/>
              <a:t>	</a:t>
            </a:r>
            <a:r>
              <a:rPr lang="en-US" sz="2200" dirty="0" smtClean="0"/>
              <a:t>Photo	1.5 MB</a:t>
            </a:r>
          </a:p>
          <a:p>
            <a:pPr marL="0" indent="0">
              <a:buNone/>
              <a:tabLst>
                <a:tab pos="857250" algn="l"/>
                <a:tab pos="4400550" algn="l"/>
              </a:tabLst>
            </a:pPr>
            <a:r>
              <a:rPr lang="en-US" sz="2200" dirty="0"/>
              <a:t>	</a:t>
            </a:r>
            <a:r>
              <a:rPr lang="en-US" sz="2200" dirty="0" smtClean="0"/>
              <a:t>Web page	1.5 MB</a:t>
            </a:r>
          </a:p>
          <a:p>
            <a:pPr marL="0" indent="0">
              <a:buNone/>
              <a:tabLst>
                <a:tab pos="857250" algn="l"/>
                <a:tab pos="4400550" algn="l"/>
              </a:tabLst>
            </a:pPr>
            <a:r>
              <a:rPr lang="en-US" sz="2200" dirty="0"/>
              <a:t>	</a:t>
            </a:r>
            <a:r>
              <a:rPr lang="en-US" sz="2200" dirty="0" smtClean="0"/>
              <a:t>1 music track	5 MB</a:t>
            </a:r>
          </a:p>
          <a:p>
            <a:pPr marL="0" indent="0">
              <a:buNone/>
              <a:tabLst>
                <a:tab pos="857250" algn="l"/>
                <a:tab pos="4400550" algn="l"/>
              </a:tabLst>
            </a:pPr>
            <a:r>
              <a:rPr lang="en-US" sz="2200" dirty="0"/>
              <a:t>	</a:t>
            </a:r>
            <a:r>
              <a:rPr lang="en-US" sz="2200" dirty="0" smtClean="0"/>
              <a:t>30 minutes of gaming	25-75 MB</a:t>
            </a:r>
          </a:p>
          <a:p>
            <a:pPr marL="0" indent="0">
              <a:buNone/>
              <a:tabLst>
                <a:tab pos="857250" algn="l"/>
                <a:tab pos="4400550" algn="l"/>
              </a:tabLst>
            </a:pPr>
            <a:r>
              <a:rPr lang="en-US" sz="2200" dirty="0"/>
              <a:t>	</a:t>
            </a:r>
            <a:r>
              <a:rPr lang="en-US" sz="2200" dirty="0" smtClean="0"/>
              <a:t>10-minute video	100-200 MB</a:t>
            </a:r>
          </a:p>
          <a:p>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16</a:t>
            </a:fld>
            <a:endParaRPr lang="en-US" dirty="0"/>
          </a:p>
        </p:txBody>
      </p:sp>
    </p:spTree>
    <p:extLst>
      <p:ext uri="{BB962C8B-B14F-4D97-AF65-F5344CB8AC3E}">
        <p14:creationId xmlns="" xmlns:p14="http://schemas.microsoft.com/office/powerpoint/2010/main" val="2584781794"/>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Internet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Downloading and Uploading Data (continued)</a:t>
            </a:r>
          </a:p>
          <a:p>
            <a:r>
              <a:rPr lang="en-US" dirty="0" smtClean="0"/>
              <a:t>Internet connection speeds are usually measured in seconds; Mbps (megabits per second) is the most common unit of speed used.</a:t>
            </a:r>
          </a:p>
          <a:p>
            <a:r>
              <a:rPr lang="en-US" dirty="0" smtClean="0"/>
              <a:t>Generally, ISP services offer different download and upload speeds.</a:t>
            </a:r>
          </a:p>
          <a:p>
            <a:r>
              <a:rPr lang="en-US" dirty="0" smtClean="0"/>
              <a:t>There are differences in download and upload speeds because most Internet connections are asymmetric, which means the bandwidth capacity for downloading is different than the capacity for uploading.</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17</a:t>
            </a:fld>
            <a:endParaRPr lang="en-US" dirty="0"/>
          </a:p>
        </p:txBody>
      </p:sp>
    </p:spTree>
    <p:extLst>
      <p:ext uri="{BB962C8B-B14F-4D97-AF65-F5344CB8AC3E}">
        <p14:creationId xmlns="" xmlns:p14="http://schemas.microsoft.com/office/powerpoint/2010/main" val="1510890521"/>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Internet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Downloading and Uploading Data (continued)</a:t>
            </a:r>
          </a:p>
          <a:p>
            <a:r>
              <a:rPr lang="en-US" dirty="0" smtClean="0"/>
              <a:t>Several factors reduce the speed of an Internet connection:</a:t>
            </a:r>
          </a:p>
          <a:p>
            <a:pPr lvl="1"/>
            <a:r>
              <a:rPr lang="en-US" dirty="0" smtClean="0"/>
              <a:t>The connection type</a:t>
            </a:r>
          </a:p>
          <a:p>
            <a:pPr lvl="1"/>
            <a:r>
              <a:rPr lang="en-US" dirty="0" smtClean="0"/>
              <a:t>Peak times of access or multiple users on the same network</a:t>
            </a:r>
          </a:p>
          <a:p>
            <a:pPr lvl="1"/>
            <a:r>
              <a:rPr lang="en-US" dirty="0" smtClean="0"/>
              <a:t>Devices, such as a household appliance, interfering with a wireless signal</a:t>
            </a:r>
          </a:p>
          <a:p>
            <a:pPr lvl="1"/>
            <a:r>
              <a:rPr lang="en-US" dirty="0"/>
              <a:t>O</a:t>
            </a:r>
            <a:r>
              <a:rPr lang="en-US" dirty="0" smtClean="0"/>
              <a:t>utdated equipment, or equipment that is not configured for optimal performance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18</a:t>
            </a:fld>
            <a:endParaRPr lang="en-US" dirty="0"/>
          </a:p>
        </p:txBody>
      </p:sp>
    </p:spTree>
    <p:extLst>
      <p:ext uri="{BB962C8B-B14F-4D97-AF65-F5344CB8AC3E}">
        <p14:creationId xmlns="" xmlns:p14="http://schemas.microsoft.com/office/powerpoint/2010/main" val="877061498"/>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Internet (continued)</a:t>
            </a:r>
            <a:endParaRPr lang="en-US" dirty="0"/>
          </a:p>
        </p:txBody>
      </p:sp>
      <p:sp>
        <p:nvSpPr>
          <p:cNvPr id="3" name="Content Placeholder 2"/>
          <p:cNvSpPr>
            <a:spLocks noGrp="1"/>
          </p:cNvSpPr>
          <p:nvPr>
            <p:ph idx="1"/>
          </p:nvPr>
        </p:nvSpPr>
        <p:spPr>
          <a:xfrm>
            <a:off x="838201" y="2362200"/>
            <a:ext cx="3581400" cy="3962400"/>
          </a:xfrm>
        </p:spPr>
        <p:txBody>
          <a:bodyPr>
            <a:normAutofit fontScale="85000" lnSpcReduction="10000"/>
          </a:bodyPr>
          <a:lstStyle/>
          <a:p>
            <a:r>
              <a:rPr lang="en-US" b="1" dirty="0" smtClean="0"/>
              <a:t>Troubleshooting Internet Connections </a:t>
            </a:r>
          </a:p>
          <a:p>
            <a:r>
              <a:rPr lang="en-US" dirty="0" smtClean="0"/>
              <a:t>Depending on the problem, you may need to contact your ISP.</a:t>
            </a:r>
          </a:p>
          <a:p>
            <a:r>
              <a:rPr lang="en-US" dirty="0" smtClean="0"/>
              <a:t>Alternatively, you may be able to repair the problem with the Internet Connections troubleshooter.</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19</a:t>
            </a:fld>
            <a:endParaRPr lang="en-US" dirty="0"/>
          </a:p>
        </p:txBody>
      </p:sp>
      <p:pic>
        <p:nvPicPr>
          <p:cNvPr id="3074" name="Picture 2"/>
          <p:cNvPicPr>
            <a:picLocks noChangeAspect="1" noChangeArrowheads="1"/>
          </p:cNvPicPr>
          <p:nvPr/>
        </p:nvPicPr>
        <p:blipFill>
          <a:blip r:embed="rId3"/>
          <a:stretch>
            <a:fillRect/>
          </a:stretch>
        </p:blipFill>
        <p:spPr bwMode="auto">
          <a:xfrm>
            <a:off x="4495800" y="3017468"/>
            <a:ext cx="4125473" cy="25375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28-5.JPG"/>
          <p:cNvPicPr>
            <a:picLocks noChangeAspect="1"/>
          </p:cNvPicPr>
          <p:nvPr/>
        </p:nvPicPr>
        <p:blipFill>
          <a:blip r:embed="rId4"/>
          <a:stretch>
            <a:fillRect/>
          </a:stretch>
        </p:blipFill>
        <p:spPr>
          <a:xfrm>
            <a:off x="6172200" y="5638800"/>
            <a:ext cx="1000125" cy="228600"/>
          </a:xfrm>
          <a:prstGeom prst="rect">
            <a:avLst/>
          </a:prstGeom>
        </p:spPr>
      </p:pic>
    </p:spTree>
    <p:extLst>
      <p:ext uri="{BB962C8B-B14F-4D97-AF65-F5344CB8AC3E}">
        <p14:creationId xmlns="" xmlns:p14="http://schemas.microsoft.com/office/powerpoint/2010/main" val="3349526235"/>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a:t>
            </a:r>
          </a:p>
        </p:txBody>
      </p:sp>
      <p:sp>
        <p:nvSpPr>
          <p:cNvPr id="19461" name="Rectangle 3"/>
          <p:cNvSpPr>
            <a:spLocks noGrp="1" noChangeArrowheads="1"/>
          </p:cNvSpPr>
          <p:nvPr>
            <p:ph idx="1"/>
          </p:nvPr>
        </p:nvSpPr>
        <p:spPr/>
        <p:txBody>
          <a:bodyPr>
            <a:normAutofit/>
          </a:bodyPr>
          <a:lstStyle/>
          <a:p>
            <a:pPr lvl="0"/>
            <a:r>
              <a:rPr lang="en-US" dirty="0"/>
              <a:t>Define the Internet and the Web.</a:t>
            </a:r>
          </a:p>
          <a:p>
            <a:pPr lvl="0"/>
            <a:r>
              <a:rPr lang="en-US" dirty="0"/>
              <a:t>Set up and troubleshoot an Internet connection.</a:t>
            </a:r>
          </a:p>
          <a:p>
            <a:pPr lvl="0"/>
            <a:r>
              <a:rPr lang="en-US" dirty="0"/>
              <a:t>Define data usage and how it is calculated.</a:t>
            </a:r>
          </a:p>
          <a:p>
            <a:pPr lvl="0"/>
            <a:r>
              <a:rPr lang="en-US" dirty="0"/>
              <a:t>Categorize Web sites.</a:t>
            </a:r>
          </a:p>
          <a:p>
            <a:pPr lvl="0"/>
            <a:r>
              <a:rPr lang="en-US" dirty="0"/>
              <a:t>Navigate Web pages and use a browser effectively</a:t>
            </a:r>
            <a:r>
              <a:rPr lang="en-US" dirty="0" smtClean="0"/>
              <a:t>.</a:t>
            </a:r>
            <a:endParaRPr lang="en-US" dirty="0"/>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2</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2</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2</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Categorizing Web Sites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Commercial—Also known as an e-commerce site, a commercial site sells or promotes products or services. </a:t>
            </a:r>
          </a:p>
          <a:p>
            <a:r>
              <a:rPr lang="en-US" dirty="0"/>
              <a:t>Academic—Most educational facilities have a Web site. </a:t>
            </a:r>
          </a:p>
          <a:p>
            <a:r>
              <a:rPr lang="en-US" dirty="0"/>
              <a:t>Organizational—Examples include Web sites of nonprofit organizations such as </a:t>
            </a:r>
            <a:r>
              <a:rPr lang="en-US" dirty="0" smtClean="0"/>
              <a:t>zoos, </a:t>
            </a:r>
            <a:r>
              <a:rPr lang="en-US" dirty="0"/>
              <a:t>and advocacy groups such as wildlife and clean air supporters.</a:t>
            </a:r>
          </a:p>
          <a:p>
            <a:r>
              <a:rPr lang="en-US" dirty="0"/>
              <a:t>Governmental—Most local, state, regional, and national governments have numerous Web sites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20</a:t>
            </a:fld>
            <a:endParaRPr lang="en-US" dirty="0"/>
          </a:p>
        </p:txBody>
      </p:sp>
    </p:spTree>
    <p:extLst>
      <p:ext uri="{BB962C8B-B14F-4D97-AF65-F5344CB8AC3E}">
        <p14:creationId xmlns="" xmlns:p14="http://schemas.microsoft.com/office/powerpoint/2010/main" val="559444116"/>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Categorizing Web Sites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International—Each </a:t>
            </a:r>
            <a:r>
              <a:rPr lang="en-US" dirty="0"/>
              <a:t>country has unique search engines, which use different mathematical algorithms. Web page text also needs to be translated into the language of the country. </a:t>
            </a:r>
          </a:p>
          <a:p>
            <a:r>
              <a:rPr lang="en-US" dirty="0"/>
              <a:t>Search sites—A search engine is a software program used for online searching. </a:t>
            </a:r>
          </a:p>
          <a:p>
            <a:r>
              <a:rPr lang="en-US" dirty="0"/>
              <a:t>Membership sites—Some Web sites, such as those used for e-mail services and e-commerce, require you to register before access to the Web site is allowed. </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21</a:t>
            </a:fld>
            <a:endParaRPr lang="en-US" dirty="0"/>
          </a:p>
        </p:txBody>
      </p:sp>
    </p:spTree>
    <p:extLst>
      <p:ext uri="{BB962C8B-B14F-4D97-AF65-F5344CB8AC3E}">
        <p14:creationId xmlns="" xmlns:p14="http://schemas.microsoft.com/office/powerpoint/2010/main" val="3700662685"/>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Categorizing Web Sites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Online </a:t>
            </a:r>
            <a:r>
              <a:rPr lang="en-US" dirty="0"/>
              <a:t>applications—Also known as Web apps, these online applications host programs you can access with your Web browser. </a:t>
            </a:r>
          </a:p>
          <a:p>
            <a:r>
              <a:rPr lang="en-US" dirty="0"/>
              <a:t>Portal—A portal is a Web site that features useful content, but it also contains links to other sites. You can use a portal as your home page. For example, MSN.com is a portal that includes links to Web sites for news, sports, entertainment, the Bing search engine, etc</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22</a:t>
            </a:fld>
            <a:endParaRPr lang="en-US" dirty="0"/>
          </a:p>
        </p:txBody>
      </p:sp>
    </p:spTree>
    <p:extLst>
      <p:ext uri="{BB962C8B-B14F-4D97-AF65-F5344CB8AC3E}">
        <p14:creationId xmlns="" xmlns:p14="http://schemas.microsoft.com/office/powerpoint/2010/main" val="3752036152"/>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Categorizing Web Sites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Geographic </a:t>
            </a:r>
            <a:r>
              <a:rPr lang="en-US" dirty="0"/>
              <a:t>imaging—Mapping and geographic imaging Web sites use technology to change the imagery of the Earth’s surface into valuable information. This information is used by geographical information systems (GIS) to capture, store, analyze, and manage </a:t>
            </a:r>
            <a:r>
              <a:rPr lang="en-US" dirty="0" smtClean="0"/>
              <a:t>images.</a:t>
            </a:r>
          </a:p>
          <a:p>
            <a:r>
              <a:rPr lang="en-US" dirty="0" smtClean="0"/>
              <a:t>Wiki—A </a:t>
            </a:r>
            <a:r>
              <a:rPr lang="en-US" dirty="0"/>
              <a:t>wiki is a collaborative Web site that people can use to add, edit, remove, and organize Web page content. Wikipedia is a popular online wiki</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23</a:t>
            </a:fld>
            <a:endParaRPr lang="en-US" dirty="0"/>
          </a:p>
        </p:txBody>
      </p:sp>
    </p:spTree>
    <p:extLst>
      <p:ext uri="{BB962C8B-B14F-4D97-AF65-F5344CB8AC3E}">
        <p14:creationId xmlns="" xmlns:p14="http://schemas.microsoft.com/office/powerpoint/2010/main" val="1790484706"/>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Web</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Your browser was installed with a default </a:t>
            </a:r>
            <a:r>
              <a:rPr lang="en-US" b="1" i="1" dirty="0" smtClean="0"/>
              <a:t>home page</a:t>
            </a:r>
            <a:r>
              <a:rPr lang="en-US" dirty="0" smtClean="0"/>
              <a:t>, which is the first page that appears in the browser when you visit a Web site.</a:t>
            </a:r>
          </a:p>
          <a:p>
            <a:r>
              <a:rPr lang="en-US" dirty="0" smtClean="0"/>
              <a:t>From the home page, you can navigate to various Web sites using browser tools as well as navigation menus and hyperlinks.</a:t>
            </a:r>
          </a:p>
          <a:p>
            <a:r>
              <a:rPr lang="en-US" dirty="0" smtClean="0"/>
              <a:t>Tabs enable you to open multiple Web sites.</a:t>
            </a:r>
          </a:p>
          <a:p>
            <a:r>
              <a:rPr lang="en-US" b="1" i="1" dirty="0" smtClean="0"/>
              <a:t>Cache memory </a:t>
            </a:r>
            <a:r>
              <a:rPr lang="en-US" dirty="0" smtClean="0"/>
              <a:t>is high-speed RAM (random access memory) that serves as a temporary storage area for data and is continually updated.</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24</a:t>
            </a:fld>
            <a:endParaRPr lang="en-US" dirty="0"/>
          </a:p>
        </p:txBody>
      </p:sp>
    </p:spTree>
    <p:extLst>
      <p:ext uri="{BB962C8B-B14F-4D97-AF65-F5344CB8AC3E}">
        <p14:creationId xmlns="" xmlns:p14="http://schemas.microsoft.com/office/powerpoint/2010/main" val="45319281"/>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Web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When you visit a Web site, a copy of the contents of the Web site is stored in your cache.</a:t>
            </a:r>
          </a:p>
          <a:p>
            <a:r>
              <a:rPr lang="en-US" dirty="0" smtClean="0"/>
              <a:t>Instead of downloading the data again, your browser reuses the stored data, providing a faster loading time.</a:t>
            </a:r>
          </a:p>
          <a:p>
            <a:r>
              <a:rPr lang="en-US" dirty="0" smtClean="0"/>
              <a:t>When you open a Web site in an InPrivate browser tab, data about your browsing session is not stored in your cache.</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25</a:t>
            </a:fld>
            <a:endParaRPr lang="en-US" dirty="0"/>
          </a:p>
        </p:txBody>
      </p:sp>
    </p:spTree>
    <p:extLst>
      <p:ext uri="{BB962C8B-B14F-4D97-AF65-F5344CB8AC3E}">
        <p14:creationId xmlns="" xmlns:p14="http://schemas.microsoft.com/office/powerpoint/2010/main" val="4031108426"/>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Web (continued)</a:t>
            </a:r>
            <a:endParaRPr lang="en-US" dirty="0"/>
          </a:p>
        </p:txBody>
      </p:sp>
      <p:sp>
        <p:nvSpPr>
          <p:cNvPr id="5" name="Content Placeholder 4"/>
          <p:cNvSpPr>
            <a:spLocks noGrp="1"/>
          </p:cNvSpPr>
          <p:nvPr>
            <p:ph idx="1"/>
          </p:nvPr>
        </p:nvSpPr>
        <p:spPr/>
        <p:txBody>
          <a:bodyPr>
            <a:normAutofit/>
          </a:bodyPr>
          <a:lstStyle/>
          <a:p>
            <a:r>
              <a:rPr lang="en-US" b="1" dirty="0" smtClean="0"/>
              <a:t>Navigating Internet Explorer</a:t>
            </a:r>
          </a:p>
          <a:p>
            <a:r>
              <a:rPr lang="en-US" dirty="0" smtClean="0"/>
              <a:t>Navigating Internet Explorer 11 with the Windows 8.1 user interface: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26</a:t>
            </a:fld>
            <a:endParaRPr lang="en-US" dirty="0"/>
          </a:p>
        </p:txBody>
      </p:sp>
      <p:pic>
        <p:nvPicPr>
          <p:cNvPr id="1026" name="Picture 2"/>
          <p:cNvPicPr>
            <a:picLocks noChangeAspect="1" noChangeArrowheads="1"/>
          </p:cNvPicPr>
          <p:nvPr/>
        </p:nvPicPr>
        <p:blipFill>
          <a:blip r:embed="rId3"/>
          <a:stretch>
            <a:fillRect/>
          </a:stretch>
        </p:blipFill>
        <p:spPr bwMode="auto">
          <a:xfrm>
            <a:off x="1676897" y="3810000"/>
            <a:ext cx="5742581" cy="9301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Content Placeholder 4"/>
          <p:cNvSpPr txBox="1">
            <a:spLocks/>
          </p:cNvSpPr>
          <p:nvPr/>
        </p:nvSpPr>
        <p:spPr bwMode="auto">
          <a:xfrm>
            <a:off x="838200" y="4724400"/>
            <a:ext cx="769302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r>
              <a:rPr lang="en-US" sz="2400" b="1" dirty="0" smtClean="0"/>
              <a:t>Navigating Internet Explorer in Desktop Mode</a:t>
            </a:r>
          </a:p>
        </p:txBody>
      </p:sp>
      <p:pic>
        <p:nvPicPr>
          <p:cNvPr id="9" name="Picture 4"/>
          <p:cNvPicPr>
            <a:picLocks noChangeAspect="1" noChangeArrowheads="1"/>
          </p:cNvPicPr>
          <p:nvPr/>
        </p:nvPicPr>
        <p:blipFill>
          <a:blip r:embed="rId4"/>
          <a:stretch>
            <a:fillRect/>
          </a:stretch>
        </p:blipFill>
        <p:spPr bwMode="auto">
          <a:xfrm>
            <a:off x="2026677" y="5257800"/>
            <a:ext cx="4852520" cy="8583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9" descr="fig 28-8.JPG"/>
          <p:cNvPicPr>
            <a:picLocks noChangeAspect="1"/>
          </p:cNvPicPr>
          <p:nvPr/>
        </p:nvPicPr>
        <p:blipFill>
          <a:blip r:embed="rId5"/>
          <a:stretch>
            <a:fillRect/>
          </a:stretch>
        </p:blipFill>
        <p:spPr>
          <a:xfrm>
            <a:off x="7315200" y="4191000"/>
            <a:ext cx="1019175" cy="238125"/>
          </a:xfrm>
          <a:prstGeom prst="rect">
            <a:avLst/>
          </a:prstGeom>
        </p:spPr>
      </p:pic>
      <p:pic>
        <p:nvPicPr>
          <p:cNvPr id="11" name="Picture 10" descr="fig 28-13.JPG"/>
          <p:cNvPicPr>
            <a:picLocks noChangeAspect="1"/>
          </p:cNvPicPr>
          <p:nvPr/>
        </p:nvPicPr>
        <p:blipFill>
          <a:blip r:embed="rId6"/>
          <a:stretch>
            <a:fillRect/>
          </a:stretch>
        </p:blipFill>
        <p:spPr>
          <a:xfrm>
            <a:off x="7010400" y="5562600"/>
            <a:ext cx="1143000" cy="219075"/>
          </a:xfrm>
          <a:prstGeom prst="rect">
            <a:avLst/>
          </a:prstGeom>
        </p:spPr>
      </p:pic>
    </p:spTree>
    <p:extLst>
      <p:ext uri="{BB962C8B-B14F-4D97-AF65-F5344CB8AC3E}">
        <p14:creationId xmlns="" xmlns:p14="http://schemas.microsoft.com/office/powerpoint/2010/main" val="1588549811"/>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Web (continued)</a:t>
            </a:r>
            <a:endParaRPr lang="en-US" dirty="0"/>
          </a:p>
        </p:txBody>
      </p:sp>
      <p:sp>
        <p:nvSpPr>
          <p:cNvPr id="3" name="Content Placeholder 2"/>
          <p:cNvSpPr>
            <a:spLocks noGrp="1"/>
          </p:cNvSpPr>
          <p:nvPr>
            <p:ph idx="1"/>
          </p:nvPr>
        </p:nvSpPr>
        <p:spPr>
          <a:xfrm>
            <a:off x="838200" y="2362200"/>
            <a:ext cx="5105399" cy="3962400"/>
          </a:xfrm>
        </p:spPr>
        <p:txBody>
          <a:bodyPr>
            <a:normAutofit lnSpcReduction="10000"/>
          </a:bodyPr>
          <a:lstStyle/>
          <a:p>
            <a:r>
              <a:rPr lang="en-US" b="1" dirty="0" smtClean="0"/>
              <a:t>Customizing Web Browser Settings</a:t>
            </a:r>
          </a:p>
          <a:p>
            <a:r>
              <a:rPr lang="en-US" dirty="0" smtClean="0"/>
              <a:t>You can reset the home page to a Web site of your choice.</a:t>
            </a:r>
          </a:p>
          <a:p>
            <a:r>
              <a:rPr lang="en-US" dirty="0" smtClean="0"/>
              <a:t>You can switch to reading view and flip through Web page content like you are reading a book.</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27</a:t>
            </a:fld>
            <a:endParaRPr lang="en-US" dirty="0"/>
          </a:p>
        </p:txBody>
      </p:sp>
      <p:pic>
        <p:nvPicPr>
          <p:cNvPr id="3074" name="Picture 2"/>
          <p:cNvPicPr>
            <a:picLocks noChangeAspect="1" noChangeArrowheads="1"/>
          </p:cNvPicPr>
          <p:nvPr/>
        </p:nvPicPr>
        <p:blipFill>
          <a:blip r:embed="rId3"/>
          <a:stretch>
            <a:fillRect/>
          </a:stretch>
        </p:blipFill>
        <p:spPr bwMode="auto">
          <a:xfrm>
            <a:off x="6068788" y="2590800"/>
            <a:ext cx="1535905" cy="3429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28-16.JPG"/>
          <p:cNvPicPr>
            <a:picLocks noChangeAspect="1"/>
          </p:cNvPicPr>
          <p:nvPr/>
        </p:nvPicPr>
        <p:blipFill>
          <a:blip r:embed="rId4"/>
          <a:stretch>
            <a:fillRect/>
          </a:stretch>
        </p:blipFill>
        <p:spPr>
          <a:xfrm>
            <a:off x="6248400" y="6019800"/>
            <a:ext cx="1104900" cy="228600"/>
          </a:xfrm>
          <a:prstGeom prst="rect">
            <a:avLst/>
          </a:prstGeom>
        </p:spPr>
      </p:pic>
    </p:spTree>
    <p:extLst>
      <p:ext uri="{BB962C8B-B14F-4D97-AF65-F5344CB8AC3E}">
        <p14:creationId xmlns="" xmlns:p14="http://schemas.microsoft.com/office/powerpoint/2010/main" val="3114773843"/>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Web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Managing Plug-Ins</a:t>
            </a:r>
          </a:p>
          <a:p>
            <a:r>
              <a:rPr lang="en-US" b="1" i="1" dirty="0" smtClean="0"/>
              <a:t>Browser plug-ins </a:t>
            </a:r>
            <a:r>
              <a:rPr lang="en-US" dirty="0" smtClean="0"/>
              <a:t>(also referred to as add-ons) are optional software apps that add functionality to a Web browser.</a:t>
            </a:r>
          </a:p>
          <a:p>
            <a:r>
              <a:rPr lang="en-US" dirty="0" smtClean="0"/>
              <a:t>Plug-ins enable you to watch movies, listen to music, play online games, open and read documents, and so on.</a:t>
            </a:r>
          </a:p>
          <a:p>
            <a:r>
              <a:rPr lang="en-US" dirty="0" smtClean="0"/>
              <a:t>Common plug-ins include Adobe Acrobat Reader, Adobe Flash Player and Windows Media Player.</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28</a:t>
            </a:fld>
            <a:endParaRPr lang="en-US" dirty="0"/>
          </a:p>
        </p:txBody>
      </p:sp>
    </p:spTree>
    <p:extLst>
      <p:ext uri="{BB962C8B-B14F-4D97-AF65-F5344CB8AC3E}">
        <p14:creationId xmlns="" xmlns:p14="http://schemas.microsoft.com/office/powerpoint/2010/main" val="3290616702"/>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Web (continued)</a:t>
            </a:r>
            <a:endParaRPr lang="en-US" dirty="0"/>
          </a:p>
        </p:txBody>
      </p:sp>
      <p:sp>
        <p:nvSpPr>
          <p:cNvPr id="3" name="Content Placeholder 2"/>
          <p:cNvSpPr>
            <a:spLocks noGrp="1"/>
          </p:cNvSpPr>
          <p:nvPr>
            <p:ph idx="1"/>
          </p:nvPr>
        </p:nvSpPr>
        <p:spPr>
          <a:xfrm>
            <a:off x="838200" y="2362201"/>
            <a:ext cx="7693025" cy="1371600"/>
          </a:xfrm>
        </p:spPr>
        <p:txBody>
          <a:bodyPr>
            <a:normAutofit fontScale="85000" lnSpcReduction="20000"/>
          </a:bodyPr>
          <a:lstStyle/>
          <a:p>
            <a:r>
              <a:rPr lang="en-US" b="1" dirty="0" smtClean="0"/>
              <a:t>Managing Plug-Ins (continued)</a:t>
            </a:r>
          </a:p>
          <a:p>
            <a:r>
              <a:rPr lang="en-US" dirty="0" smtClean="0"/>
              <a:t>To remove a plug-in, you must uninstall the software. If you need a new plug-in, you can search the Web for the plug-in and install it.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29</a:t>
            </a:fld>
            <a:endParaRPr lang="en-US" dirty="0"/>
          </a:p>
        </p:txBody>
      </p:sp>
      <p:pic>
        <p:nvPicPr>
          <p:cNvPr id="4098" name="Picture 2"/>
          <p:cNvPicPr>
            <a:picLocks noChangeAspect="1" noChangeArrowheads="1"/>
          </p:cNvPicPr>
          <p:nvPr/>
        </p:nvPicPr>
        <p:blipFill>
          <a:blip r:embed="rId3"/>
          <a:stretch>
            <a:fillRect/>
          </a:stretch>
        </p:blipFill>
        <p:spPr bwMode="auto">
          <a:xfrm>
            <a:off x="2803690" y="3742440"/>
            <a:ext cx="4451020" cy="26583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28-17.JPG"/>
          <p:cNvPicPr>
            <a:picLocks noChangeAspect="1"/>
          </p:cNvPicPr>
          <p:nvPr/>
        </p:nvPicPr>
        <p:blipFill>
          <a:blip r:embed="rId4"/>
          <a:stretch>
            <a:fillRect/>
          </a:stretch>
        </p:blipFill>
        <p:spPr>
          <a:xfrm>
            <a:off x="6553200" y="6172200"/>
            <a:ext cx="1085850" cy="238125"/>
          </a:xfrm>
          <a:prstGeom prst="rect">
            <a:avLst/>
          </a:prstGeom>
        </p:spPr>
      </p:pic>
    </p:spTree>
    <p:extLst>
      <p:ext uri="{BB962C8B-B14F-4D97-AF65-F5344CB8AC3E}">
        <p14:creationId xmlns="" xmlns:p14="http://schemas.microsoft.com/office/powerpoint/2010/main" val="108642045"/>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 (continued)</a:t>
            </a:r>
          </a:p>
        </p:txBody>
      </p:sp>
      <p:sp>
        <p:nvSpPr>
          <p:cNvPr id="19461" name="Rectangle 3"/>
          <p:cNvSpPr>
            <a:spLocks noGrp="1" noChangeArrowheads="1"/>
          </p:cNvSpPr>
          <p:nvPr>
            <p:ph idx="1"/>
          </p:nvPr>
        </p:nvSpPr>
        <p:spPr/>
        <p:txBody>
          <a:bodyPr>
            <a:normAutofit/>
          </a:bodyPr>
          <a:lstStyle/>
          <a:p>
            <a:pPr lvl="0"/>
            <a:r>
              <a:rPr lang="en-US" dirty="0" smtClean="0"/>
              <a:t>Customize </a:t>
            </a:r>
            <a:r>
              <a:rPr lang="en-US" dirty="0"/>
              <a:t>browser settings and manage plug-ins.</a:t>
            </a:r>
          </a:p>
          <a:p>
            <a:pPr lvl="0"/>
            <a:r>
              <a:rPr lang="en-US" dirty="0"/>
              <a:t>Manage browsing history.</a:t>
            </a:r>
          </a:p>
          <a:p>
            <a:pPr lvl="0"/>
            <a:r>
              <a:rPr lang="en-US" dirty="0"/>
              <a:t>Organize favorite Web sites and refresh Web sites.</a:t>
            </a:r>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3</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3</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3</a:t>
            </a:fld>
            <a:endParaRPr lang="en-US" sz="2600" b="1" dirty="0">
              <a:solidFill>
                <a:schemeClr val="bg1"/>
              </a:solidFill>
            </a:endParaRPr>
          </a:p>
        </p:txBody>
      </p:sp>
    </p:spTree>
    <p:extLst>
      <p:ext uri="{BB962C8B-B14F-4D97-AF65-F5344CB8AC3E}">
        <p14:creationId xmlns="" xmlns:p14="http://schemas.microsoft.com/office/powerpoint/2010/main" val="3192075508"/>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Browser History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Your browser tracks the sites you have visited for a specified period of time.</a:t>
            </a:r>
          </a:p>
          <a:p>
            <a:r>
              <a:rPr lang="en-US" dirty="0" smtClean="0"/>
              <a:t>Browsing history includes URLs for the Web sites you’ve visited, cached text of pages you’ve accessed, and passwords and information you’ve entered into online forms.</a:t>
            </a:r>
          </a:p>
          <a:p>
            <a:r>
              <a:rPr lang="en-US" dirty="0" smtClean="0"/>
              <a:t>Browsing history saves time when you want to revisit a Web site.</a:t>
            </a:r>
          </a:p>
          <a:p>
            <a:r>
              <a:rPr lang="en-US" dirty="0"/>
              <a:t>I</a:t>
            </a:r>
            <a:r>
              <a:rPr lang="en-US" dirty="0" smtClean="0"/>
              <a:t>f you share a computer, you may want to erase your browser history.</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30</a:t>
            </a:fld>
            <a:endParaRPr lang="en-US" dirty="0"/>
          </a:p>
        </p:txBody>
      </p:sp>
    </p:spTree>
    <p:extLst>
      <p:ext uri="{BB962C8B-B14F-4D97-AF65-F5344CB8AC3E}">
        <p14:creationId xmlns="" xmlns:p14="http://schemas.microsoft.com/office/powerpoint/2010/main" val="352212962"/>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Browser History (continued)</a:t>
            </a:r>
            <a:endParaRPr lang="en-US" dirty="0"/>
          </a:p>
        </p:txBody>
      </p:sp>
      <p:sp>
        <p:nvSpPr>
          <p:cNvPr id="3" name="Content Placeholder 2"/>
          <p:cNvSpPr>
            <a:spLocks noGrp="1"/>
          </p:cNvSpPr>
          <p:nvPr>
            <p:ph idx="1"/>
          </p:nvPr>
        </p:nvSpPr>
        <p:spPr>
          <a:xfrm>
            <a:off x="838200" y="2362200"/>
            <a:ext cx="4724399" cy="3962400"/>
          </a:xfrm>
        </p:spPr>
        <p:txBody>
          <a:bodyPr>
            <a:normAutofit/>
          </a:bodyPr>
          <a:lstStyle/>
          <a:p>
            <a:r>
              <a:rPr lang="en-US" dirty="0" smtClean="0"/>
              <a:t>The default setting in Internet Explorer is to keep your browsing history for 20 days, but you can manually delete the history at any time.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31</a:t>
            </a:fld>
            <a:endParaRPr lang="en-US" dirty="0"/>
          </a:p>
        </p:txBody>
      </p:sp>
      <p:pic>
        <p:nvPicPr>
          <p:cNvPr id="5122" name="Picture 2"/>
          <p:cNvPicPr>
            <a:picLocks noChangeAspect="1" noChangeArrowheads="1"/>
          </p:cNvPicPr>
          <p:nvPr/>
        </p:nvPicPr>
        <p:blipFill>
          <a:blip r:embed="rId3"/>
          <a:stretch>
            <a:fillRect/>
          </a:stretch>
        </p:blipFill>
        <p:spPr bwMode="auto">
          <a:xfrm>
            <a:off x="5791200" y="2590800"/>
            <a:ext cx="1600777" cy="3581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28-20.JPG"/>
          <p:cNvPicPr>
            <a:picLocks noChangeAspect="1"/>
          </p:cNvPicPr>
          <p:nvPr/>
        </p:nvPicPr>
        <p:blipFill>
          <a:blip r:embed="rId4"/>
          <a:stretch>
            <a:fillRect/>
          </a:stretch>
        </p:blipFill>
        <p:spPr>
          <a:xfrm>
            <a:off x="6172200" y="6172200"/>
            <a:ext cx="914400" cy="190831"/>
          </a:xfrm>
          <a:prstGeom prst="rect">
            <a:avLst/>
          </a:prstGeom>
        </p:spPr>
      </p:pic>
    </p:spTree>
    <p:extLst>
      <p:ext uri="{BB962C8B-B14F-4D97-AF65-F5344CB8AC3E}">
        <p14:creationId xmlns="" xmlns:p14="http://schemas.microsoft.com/office/powerpoint/2010/main" val="1896797937"/>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Favorites and Refreshing Web Sites</a:t>
            </a:r>
            <a:endParaRPr lang="en-US" dirty="0"/>
          </a:p>
        </p:txBody>
      </p:sp>
      <p:sp>
        <p:nvSpPr>
          <p:cNvPr id="3" name="Content Placeholder 2"/>
          <p:cNvSpPr>
            <a:spLocks noGrp="1"/>
          </p:cNvSpPr>
          <p:nvPr>
            <p:ph idx="1"/>
          </p:nvPr>
        </p:nvSpPr>
        <p:spPr/>
        <p:txBody>
          <a:bodyPr>
            <a:normAutofit/>
          </a:bodyPr>
          <a:lstStyle/>
          <a:p>
            <a:r>
              <a:rPr lang="en-US" dirty="0" smtClean="0"/>
              <a:t>When you add a Web site as a favorite or bookmarked site to the Favorites bar, you can create a new folder to organize your favorites.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32</a:t>
            </a:fld>
            <a:endParaRPr lang="en-US" dirty="0"/>
          </a:p>
        </p:txBody>
      </p:sp>
      <p:pic>
        <p:nvPicPr>
          <p:cNvPr id="6146" name="Picture 2"/>
          <p:cNvPicPr>
            <a:picLocks noChangeAspect="1" noChangeArrowheads="1"/>
          </p:cNvPicPr>
          <p:nvPr/>
        </p:nvPicPr>
        <p:blipFill>
          <a:blip r:embed="rId3"/>
          <a:stretch>
            <a:fillRect/>
          </a:stretch>
        </p:blipFill>
        <p:spPr bwMode="auto">
          <a:xfrm>
            <a:off x="2057400" y="4366955"/>
            <a:ext cx="5233012" cy="17816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28-21.JPG"/>
          <p:cNvPicPr>
            <a:picLocks noChangeAspect="1"/>
          </p:cNvPicPr>
          <p:nvPr/>
        </p:nvPicPr>
        <p:blipFill>
          <a:blip r:embed="rId4"/>
          <a:stretch>
            <a:fillRect/>
          </a:stretch>
        </p:blipFill>
        <p:spPr>
          <a:xfrm>
            <a:off x="990600" y="4800600"/>
            <a:ext cx="990600" cy="208547"/>
          </a:xfrm>
          <a:prstGeom prst="rect">
            <a:avLst/>
          </a:prstGeom>
        </p:spPr>
      </p:pic>
    </p:spTree>
    <p:extLst>
      <p:ext uri="{BB962C8B-B14F-4D97-AF65-F5344CB8AC3E}">
        <p14:creationId xmlns="" xmlns:p14="http://schemas.microsoft.com/office/powerpoint/2010/main" val="1445930898"/>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Web Site Issues</a:t>
            </a:r>
            <a:endParaRPr lang="en-US" dirty="0"/>
          </a:p>
        </p:txBody>
      </p:sp>
      <p:sp>
        <p:nvSpPr>
          <p:cNvPr id="3" name="Content Placeholder 2"/>
          <p:cNvSpPr>
            <a:spLocks noGrp="1"/>
          </p:cNvSpPr>
          <p:nvPr>
            <p:ph idx="1"/>
          </p:nvPr>
        </p:nvSpPr>
        <p:spPr/>
        <p:txBody>
          <a:bodyPr/>
          <a:lstStyle/>
          <a:p>
            <a:r>
              <a:rPr lang="en-US" sz="2600" dirty="0" smtClean="0"/>
              <a:t>When you enter a Web site address and receive a “Page not found” message, it could be because:</a:t>
            </a:r>
          </a:p>
          <a:p>
            <a:pPr lvl="1"/>
            <a:r>
              <a:rPr lang="en-US" dirty="0" smtClean="0"/>
              <a:t>The page was moved.</a:t>
            </a:r>
          </a:p>
          <a:p>
            <a:pPr lvl="1"/>
            <a:r>
              <a:rPr lang="en-US" dirty="0" smtClean="0"/>
              <a:t>An old index is still maintained in a search engine.</a:t>
            </a:r>
          </a:p>
          <a:p>
            <a:pPr lvl="1"/>
            <a:r>
              <a:rPr lang="en-US" dirty="0" smtClean="0"/>
              <a:t>You made a typing error when entering the Web sites address.</a:t>
            </a:r>
          </a:p>
          <a:p>
            <a:pPr lvl="1"/>
            <a:r>
              <a:rPr lang="en-US" dirty="0" smtClean="0"/>
              <a:t>The Web site is temporarily unavailable because the server is offline or the site is being updated.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33</a:t>
            </a:fld>
            <a:endParaRPr lang="en-US" dirty="0"/>
          </a:p>
        </p:txBody>
      </p:sp>
    </p:spTree>
    <p:extLst>
      <p:ext uri="{BB962C8B-B14F-4D97-AF65-F5344CB8AC3E}">
        <p14:creationId xmlns="" xmlns:p14="http://schemas.microsoft.com/office/powerpoint/2010/main" val="2997957423"/>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Web Site Issues (continued)</a:t>
            </a:r>
            <a:endParaRPr lang="en-US" dirty="0"/>
          </a:p>
        </p:txBody>
      </p:sp>
      <p:sp>
        <p:nvSpPr>
          <p:cNvPr id="3" name="Content Placeholder 2"/>
          <p:cNvSpPr>
            <a:spLocks noGrp="1"/>
          </p:cNvSpPr>
          <p:nvPr>
            <p:ph idx="1"/>
          </p:nvPr>
        </p:nvSpPr>
        <p:spPr/>
        <p:txBody>
          <a:bodyPr>
            <a:normAutofit fontScale="92500"/>
          </a:bodyPr>
          <a:lstStyle/>
          <a:p>
            <a:r>
              <a:rPr lang="en-US" sz="2600" dirty="0" smtClean="0"/>
              <a:t>A Web page may load slowly because of heavy server traffic or because the page contains a large number of images.</a:t>
            </a:r>
          </a:p>
          <a:p>
            <a:r>
              <a:rPr lang="en-US" sz="2600" dirty="0" smtClean="0"/>
              <a:t>Internet Explorer contains a pop-up blocker that limits most pop-ups; you can customize the settings to allow pop-ups from specific Web sites.</a:t>
            </a:r>
          </a:p>
          <a:p>
            <a:r>
              <a:rPr lang="en-US" sz="2600" dirty="0" smtClean="0"/>
              <a:t>Internet security is essential to reduce the risk of unauthorized parties accessing sensitive resources.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34</a:t>
            </a:fld>
            <a:endParaRPr lang="en-US" dirty="0"/>
          </a:p>
        </p:txBody>
      </p:sp>
    </p:spTree>
    <p:extLst>
      <p:ext uri="{BB962C8B-B14F-4D97-AF65-F5344CB8AC3E}">
        <p14:creationId xmlns="" xmlns:p14="http://schemas.microsoft.com/office/powerpoint/2010/main" val="472209203"/>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Web Site Issues (continued)</a:t>
            </a:r>
            <a:endParaRPr lang="en-US" dirty="0"/>
          </a:p>
        </p:txBody>
      </p:sp>
      <p:sp>
        <p:nvSpPr>
          <p:cNvPr id="3" name="Content Placeholder 2"/>
          <p:cNvSpPr>
            <a:spLocks noGrp="1"/>
          </p:cNvSpPr>
          <p:nvPr>
            <p:ph idx="1"/>
          </p:nvPr>
        </p:nvSpPr>
        <p:spPr/>
        <p:txBody>
          <a:bodyPr>
            <a:normAutofit fontScale="92500"/>
          </a:bodyPr>
          <a:lstStyle/>
          <a:p>
            <a:r>
              <a:rPr lang="en-US" sz="2600" dirty="0" smtClean="0"/>
              <a:t>Security management includes gateways and firewalls.</a:t>
            </a:r>
          </a:p>
          <a:p>
            <a:r>
              <a:rPr lang="en-US" sz="2600" dirty="0" smtClean="0"/>
              <a:t>A </a:t>
            </a:r>
            <a:r>
              <a:rPr lang="en-US" sz="2600" b="1" i="1" dirty="0" smtClean="0"/>
              <a:t>gateway</a:t>
            </a:r>
            <a:r>
              <a:rPr lang="en-US" sz="2600" dirty="0" smtClean="0"/>
              <a:t> is a computer or dedicated hardware device that connects a LAN (Local Area Network) to another network or a WAN (Wide Area Network).</a:t>
            </a:r>
          </a:p>
          <a:p>
            <a:r>
              <a:rPr lang="en-US" sz="2600" dirty="0" smtClean="0"/>
              <a:t>A </a:t>
            </a:r>
            <a:r>
              <a:rPr lang="en-US" sz="2600" b="1" i="1" dirty="0" smtClean="0"/>
              <a:t>firewall</a:t>
            </a:r>
            <a:r>
              <a:rPr lang="en-US" sz="2600" dirty="0" smtClean="0"/>
              <a:t> blocks unauthorized network access within its own LAN or to and from a WAN.</a:t>
            </a:r>
          </a:p>
          <a:p>
            <a:r>
              <a:rPr lang="en-US" sz="2600" dirty="0" smtClean="0"/>
              <a:t>Antivirus apps help protect against viruses, and antimalware apps help protect against malware.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35</a:t>
            </a:fld>
            <a:endParaRPr lang="en-US" dirty="0"/>
          </a:p>
        </p:txBody>
      </p:sp>
    </p:spTree>
    <p:extLst>
      <p:ext uri="{BB962C8B-B14F-4D97-AF65-F5344CB8AC3E}">
        <p14:creationId xmlns="" xmlns:p14="http://schemas.microsoft.com/office/powerpoint/2010/main" val="1839773529"/>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Web Site Issues (continued)</a:t>
            </a:r>
            <a:endParaRPr lang="en-US" dirty="0"/>
          </a:p>
        </p:txBody>
      </p:sp>
      <p:sp>
        <p:nvSpPr>
          <p:cNvPr id="3" name="Content Placeholder 2"/>
          <p:cNvSpPr>
            <a:spLocks noGrp="1"/>
          </p:cNvSpPr>
          <p:nvPr>
            <p:ph idx="1"/>
          </p:nvPr>
        </p:nvSpPr>
        <p:spPr>
          <a:xfrm>
            <a:off x="838200" y="2362201"/>
            <a:ext cx="7693025" cy="1600200"/>
          </a:xfrm>
        </p:spPr>
        <p:txBody>
          <a:bodyPr>
            <a:normAutofit lnSpcReduction="10000"/>
          </a:bodyPr>
          <a:lstStyle/>
          <a:p>
            <a:r>
              <a:rPr lang="en-US" sz="2600" dirty="0" smtClean="0"/>
              <a:t>You need only one firewall app running on your PC.</a:t>
            </a:r>
          </a:p>
          <a:p>
            <a:r>
              <a:rPr lang="en-US" sz="2600" dirty="0" smtClean="0"/>
              <a:t>Windows Firewall comes with Windows and is turned on by default.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36</a:t>
            </a:fld>
            <a:endParaRPr lang="en-US" dirty="0"/>
          </a:p>
        </p:txBody>
      </p:sp>
      <p:pic>
        <p:nvPicPr>
          <p:cNvPr id="7170" name="Picture 2"/>
          <p:cNvPicPr>
            <a:picLocks noChangeAspect="1" noChangeArrowheads="1"/>
          </p:cNvPicPr>
          <p:nvPr/>
        </p:nvPicPr>
        <p:blipFill>
          <a:blip r:embed="rId3"/>
          <a:stretch>
            <a:fillRect/>
          </a:stretch>
        </p:blipFill>
        <p:spPr bwMode="auto">
          <a:xfrm>
            <a:off x="3124200" y="3937280"/>
            <a:ext cx="4267200" cy="24299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28-28.JPG"/>
          <p:cNvPicPr>
            <a:picLocks noChangeAspect="1"/>
          </p:cNvPicPr>
          <p:nvPr/>
        </p:nvPicPr>
        <p:blipFill>
          <a:blip r:embed="rId4"/>
          <a:stretch>
            <a:fillRect/>
          </a:stretch>
        </p:blipFill>
        <p:spPr>
          <a:xfrm>
            <a:off x="5181600" y="3657600"/>
            <a:ext cx="990600" cy="222031"/>
          </a:xfrm>
          <a:prstGeom prst="rect">
            <a:avLst/>
          </a:prstGeom>
        </p:spPr>
      </p:pic>
    </p:spTree>
    <p:extLst>
      <p:ext uri="{BB962C8B-B14F-4D97-AF65-F5344CB8AC3E}">
        <p14:creationId xmlns="" xmlns:p14="http://schemas.microsoft.com/office/powerpoint/2010/main" val="765225856"/>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a:t>
            </a:r>
          </a:p>
        </p:txBody>
      </p:sp>
      <p:sp>
        <p:nvSpPr>
          <p:cNvPr id="44036" name="Content Placeholder 2"/>
          <p:cNvSpPr>
            <a:spLocks noGrp="1"/>
          </p:cNvSpPr>
          <p:nvPr>
            <p:ph idx="1"/>
          </p:nvPr>
        </p:nvSpPr>
        <p:spPr/>
        <p:txBody>
          <a:bodyPr>
            <a:normAutofit/>
          </a:bodyPr>
          <a:lstStyle/>
          <a:p>
            <a:pPr eaLnBrk="1" hangingPunct="1">
              <a:buFont typeface="Wingdings" pitchFamily="2" charset="2"/>
              <a:buNone/>
            </a:pPr>
            <a:r>
              <a:rPr lang="en-US" b="1" dirty="0" smtClean="0"/>
              <a:t>In this lesson, you learned:</a:t>
            </a:r>
          </a:p>
          <a:p>
            <a:pPr lvl="0"/>
            <a:r>
              <a:rPr lang="en-US" sz="2400" dirty="0"/>
              <a:t>The Internet, the World Wide Web, and Web browsers have their own terminology.</a:t>
            </a:r>
          </a:p>
          <a:p>
            <a:pPr lvl="0"/>
            <a:r>
              <a:rPr lang="en-US" sz="2400" dirty="0"/>
              <a:t>There are several methods for connecting to the Internet, and different types of Internet connections provide a range of options.</a:t>
            </a:r>
          </a:p>
          <a:p>
            <a:pPr lvl="0"/>
            <a:r>
              <a:rPr lang="en-US" sz="2400" dirty="0"/>
              <a:t>Almost every time you access the Internet, you are using data. The data is transmitted in packets, and the size of the packet is defined in bits and bytes.</a:t>
            </a:r>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37</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37</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37</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normAutofit/>
          </a:bodyPr>
          <a:lstStyle/>
          <a:p>
            <a:pPr lvl="0"/>
            <a:r>
              <a:rPr lang="en-US" sz="2400" dirty="0"/>
              <a:t>Web sites can be organized into categories, each with a different purpose and type of information.</a:t>
            </a:r>
          </a:p>
          <a:p>
            <a:pPr lvl="0"/>
            <a:r>
              <a:rPr lang="en-US" sz="2400" dirty="0"/>
              <a:t>Once you connect to the Internet, you need a Web browser to display Web pages. Basic elements exist in all browsers, and most browsers use universal symbols</a:t>
            </a:r>
            <a:r>
              <a:rPr lang="en-US" sz="2400" dirty="0" smtClean="0"/>
              <a:t>.</a:t>
            </a:r>
          </a:p>
          <a:p>
            <a:r>
              <a:rPr lang="en-US" sz="2400" dirty="0"/>
              <a:t>You can customize the browser so you can access the information you are seeking both easily and quickly</a:t>
            </a:r>
            <a:r>
              <a:rPr lang="en-US" sz="2400" dirty="0" smtClean="0"/>
              <a:t>.</a:t>
            </a:r>
            <a:endParaRPr lang="en-US" sz="2400" dirty="0"/>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38</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38</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38</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p:txBody>
          <a:bodyPr>
            <a:normAutofit/>
          </a:bodyPr>
          <a:lstStyle/>
          <a:p>
            <a:pPr lvl="0"/>
            <a:r>
              <a:rPr lang="en-US" sz="2400" dirty="0"/>
              <a:t>A browser tracks Web sites you have visited and temporarily stores data you access on the Web.</a:t>
            </a:r>
          </a:p>
          <a:p>
            <a:pPr lvl="0"/>
            <a:r>
              <a:rPr lang="en-US" sz="2400" dirty="0"/>
              <a:t>Browsers provide features that enable you to easily access recently visited and frequently visited Web sites.</a:t>
            </a:r>
          </a:p>
          <a:p>
            <a:pPr lvl="0"/>
            <a:r>
              <a:rPr lang="en-US" sz="2400" dirty="0"/>
              <a:t>Internet security is essential. Each time you connect to the Internet, there is the risk of unauthorized parties accessing sensitive resources.</a:t>
            </a:r>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39</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39</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39</a:t>
            </a:fld>
            <a:endParaRPr lang="en-US" sz="2600" b="1" dirty="0">
              <a:solidFill>
                <a:schemeClr val="bg1"/>
              </a:solidFill>
            </a:endParaRPr>
          </a:p>
        </p:txBody>
      </p:sp>
    </p:spTree>
    <p:extLst>
      <p:ext uri="{BB962C8B-B14F-4D97-AF65-F5344CB8AC3E}">
        <p14:creationId xmlns="" xmlns:p14="http://schemas.microsoft.com/office/powerpoint/2010/main" val="693544504"/>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a:t>
            </a:r>
          </a:p>
        </p:txBody>
      </p:sp>
      <p:sp>
        <p:nvSpPr>
          <p:cNvPr id="3" name="Content Placeholder 2"/>
          <p:cNvSpPr>
            <a:spLocks noGrp="1"/>
          </p:cNvSpPr>
          <p:nvPr>
            <p:ph sz="half" idx="1"/>
          </p:nvPr>
        </p:nvSpPr>
        <p:spPr>
          <a:xfrm>
            <a:off x="4572000" y="2438400"/>
            <a:ext cx="3770313" cy="3724275"/>
          </a:xfrm>
        </p:spPr>
        <p:txBody>
          <a:bodyPr>
            <a:normAutofit fontScale="92500" lnSpcReduction="10000"/>
          </a:bodyPr>
          <a:lstStyle/>
          <a:p>
            <a:r>
              <a:rPr lang="en-US" dirty="0" smtClean="0"/>
              <a:t>HyperText Markup Language (HTML)</a:t>
            </a:r>
          </a:p>
          <a:p>
            <a:r>
              <a:rPr lang="en-US" dirty="0" smtClean="0"/>
              <a:t>HyperText Transfer Protocol (HTTP)</a:t>
            </a:r>
          </a:p>
          <a:p>
            <a:r>
              <a:rPr lang="en-US" dirty="0" smtClean="0"/>
              <a:t>Internet</a:t>
            </a:r>
          </a:p>
          <a:p>
            <a:r>
              <a:rPr lang="en-US" dirty="0" smtClean="0"/>
              <a:t>Internet service provider (ISP)</a:t>
            </a:r>
          </a:p>
          <a:p>
            <a:r>
              <a:rPr lang="en-US" dirty="0" smtClean="0"/>
              <a:t>portal</a:t>
            </a:r>
          </a:p>
          <a:p>
            <a:r>
              <a:rPr lang="en-US" dirty="0" smtClean="0"/>
              <a:t>streaming</a:t>
            </a:r>
            <a:endParaRPr lang="en-US" dirty="0"/>
          </a:p>
        </p:txBody>
      </p:sp>
      <p:sp>
        <p:nvSpPr>
          <p:cNvPr id="23557" name="Rectangle 3"/>
          <p:cNvSpPr>
            <a:spLocks noGrp="1" noChangeArrowheads="1"/>
          </p:cNvSpPr>
          <p:nvPr>
            <p:ph sz="half" idx="2"/>
          </p:nvPr>
        </p:nvSpPr>
        <p:spPr>
          <a:xfrm>
            <a:off x="1066800" y="2438400"/>
            <a:ext cx="3770312" cy="3724275"/>
          </a:xfrm>
        </p:spPr>
        <p:txBody>
          <a:bodyPr>
            <a:normAutofit fontScale="92500" lnSpcReduction="10000"/>
          </a:bodyPr>
          <a:lstStyle/>
          <a:p>
            <a:pPr>
              <a:lnSpc>
                <a:spcPct val="90000"/>
              </a:lnSpc>
            </a:pPr>
            <a:r>
              <a:rPr lang="en-US" dirty="0" smtClean="0"/>
              <a:t>browser plug-in</a:t>
            </a:r>
          </a:p>
          <a:p>
            <a:pPr>
              <a:lnSpc>
                <a:spcPct val="90000"/>
              </a:lnSpc>
            </a:pPr>
            <a:r>
              <a:rPr lang="en-US" dirty="0" smtClean="0"/>
              <a:t>cache memory</a:t>
            </a:r>
          </a:p>
          <a:p>
            <a:pPr>
              <a:lnSpc>
                <a:spcPct val="90000"/>
              </a:lnSpc>
            </a:pPr>
            <a:r>
              <a:rPr lang="en-US" dirty="0" smtClean="0"/>
              <a:t>domain</a:t>
            </a:r>
          </a:p>
          <a:p>
            <a:pPr>
              <a:lnSpc>
                <a:spcPct val="90000"/>
              </a:lnSpc>
            </a:pPr>
            <a:r>
              <a:rPr lang="en-US" dirty="0" smtClean="0"/>
              <a:t>domain name</a:t>
            </a:r>
          </a:p>
          <a:p>
            <a:pPr>
              <a:lnSpc>
                <a:spcPct val="90000"/>
              </a:lnSpc>
            </a:pPr>
            <a:r>
              <a:rPr lang="en-US" dirty="0" smtClean="0"/>
              <a:t>firewall</a:t>
            </a:r>
          </a:p>
          <a:p>
            <a:pPr>
              <a:lnSpc>
                <a:spcPct val="90000"/>
              </a:lnSpc>
            </a:pPr>
            <a:r>
              <a:rPr lang="en-US" dirty="0" smtClean="0"/>
              <a:t>gateway</a:t>
            </a:r>
          </a:p>
          <a:p>
            <a:pPr>
              <a:lnSpc>
                <a:spcPct val="90000"/>
              </a:lnSpc>
            </a:pPr>
            <a:r>
              <a:rPr lang="en-US" dirty="0" smtClean="0"/>
              <a:t>home page</a:t>
            </a:r>
          </a:p>
          <a:p>
            <a:pPr>
              <a:lnSpc>
                <a:spcPct val="90000"/>
              </a:lnSpc>
            </a:pPr>
            <a:r>
              <a:rPr lang="en-US" dirty="0" smtClean="0"/>
              <a:t>hotspot</a:t>
            </a:r>
          </a:p>
          <a:p>
            <a:pPr>
              <a:lnSpc>
                <a:spcPct val="90000"/>
              </a:lnSpc>
            </a:pPr>
            <a:r>
              <a:rPr lang="en-US" dirty="0" smtClean="0"/>
              <a:t>hyperlink</a:t>
            </a:r>
          </a:p>
          <a:p>
            <a:pPr marL="0" indent="0">
              <a:lnSpc>
                <a:spcPct val="90000"/>
              </a:lnSpc>
              <a:buNone/>
            </a:pPr>
            <a:endParaRPr lang="en-US" dirty="0" smtClean="0"/>
          </a:p>
          <a:p>
            <a:pPr>
              <a:lnSpc>
                <a:spcPct val="90000"/>
              </a:lnSpc>
            </a:pPr>
            <a:endParaRPr lang="en-US" dirty="0"/>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4</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4</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4</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 (continued)</a:t>
            </a:r>
          </a:p>
        </p:txBody>
      </p:sp>
      <p:sp>
        <p:nvSpPr>
          <p:cNvPr id="23557" name="Rectangle 3"/>
          <p:cNvSpPr>
            <a:spLocks noGrp="1" noChangeArrowheads="1"/>
          </p:cNvSpPr>
          <p:nvPr>
            <p:ph idx="1"/>
          </p:nvPr>
        </p:nvSpPr>
        <p:spPr/>
        <p:txBody>
          <a:bodyPr>
            <a:normAutofit lnSpcReduction="10000"/>
          </a:bodyPr>
          <a:lstStyle/>
          <a:p>
            <a:pPr>
              <a:lnSpc>
                <a:spcPct val="90000"/>
              </a:lnSpc>
            </a:pPr>
            <a:r>
              <a:rPr lang="en-US" dirty="0" smtClean="0"/>
              <a:t>subdomain</a:t>
            </a:r>
          </a:p>
          <a:p>
            <a:pPr>
              <a:lnSpc>
                <a:spcPct val="90000"/>
              </a:lnSpc>
            </a:pPr>
            <a:r>
              <a:rPr lang="en-US" dirty="0" smtClean="0"/>
              <a:t>Uniform Resource Locator (URL)</a:t>
            </a:r>
          </a:p>
          <a:p>
            <a:pPr>
              <a:lnSpc>
                <a:spcPct val="90000"/>
              </a:lnSpc>
            </a:pPr>
            <a:r>
              <a:rPr lang="en-US" dirty="0" smtClean="0"/>
              <a:t>Web app</a:t>
            </a:r>
          </a:p>
          <a:p>
            <a:pPr>
              <a:lnSpc>
                <a:spcPct val="90000"/>
              </a:lnSpc>
            </a:pPr>
            <a:r>
              <a:rPr lang="en-US" dirty="0" smtClean="0"/>
              <a:t>Web browser</a:t>
            </a:r>
          </a:p>
          <a:p>
            <a:pPr>
              <a:lnSpc>
                <a:spcPct val="90000"/>
              </a:lnSpc>
            </a:pPr>
            <a:r>
              <a:rPr lang="en-US" dirty="0" smtClean="0"/>
              <a:t>Web site</a:t>
            </a:r>
          </a:p>
          <a:p>
            <a:r>
              <a:rPr lang="en-US" dirty="0"/>
              <a:t>Wi-Fi</a:t>
            </a:r>
          </a:p>
          <a:p>
            <a:r>
              <a:rPr lang="en-US" dirty="0"/>
              <a:t>wiki</a:t>
            </a:r>
          </a:p>
          <a:p>
            <a:r>
              <a:rPr lang="en-US" dirty="0"/>
              <a:t>World Wide </a:t>
            </a:r>
            <a:r>
              <a:rPr lang="en-US" dirty="0" smtClean="0"/>
              <a:t>Web</a:t>
            </a:r>
          </a:p>
          <a:p>
            <a:pPr marL="0" indent="0">
              <a:lnSpc>
                <a:spcPct val="90000"/>
              </a:lnSpc>
              <a:buNone/>
            </a:pPr>
            <a:endParaRPr lang="en-US" dirty="0" smtClean="0"/>
          </a:p>
          <a:p>
            <a:pPr>
              <a:lnSpc>
                <a:spcPct val="90000"/>
              </a:lnSpc>
            </a:pPr>
            <a:endParaRPr lang="en-US" dirty="0"/>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5</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5</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5</a:t>
            </a:fld>
            <a:endParaRPr lang="en-US" sz="2600" b="1" dirty="0">
              <a:solidFill>
                <a:schemeClr val="bg1"/>
              </a:solidFill>
            </a:endParaRPr>
          </a:p>
        </p:txBody>
      </p:sp>
    </p:spTree>
    <p:extLst>
      <p:ext uri="{BB962C8B-B14F-4D97-AF65-F5344CB8AC3E}">
        <p14:creationId xmlns="" xmlns:p14="http://schemas.microsoft.com/office/powerpoint/2010/main" val="2420063732"/>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Internet and the Web</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Internet and the Web are not the same.</a:t>
            </a:r>
          </a:p>
          <a:p>
            <a:r>
              <a:rPr lang="en-US" dirty="0" smtClean="0"/>
              <a:t>The Internet can exist without the Web, but the Web cannot exist without the Internet.</a:t>
            </a:r>
          </a:p>
          <a:p>
            <a:r>
              <a:rPr lang="en-US" dirty="0" smtClean="0"/>
              <a:t>The </a:t>
            </a:r>
            <a:r>
              <a:rPr lang="en-US" b="1" i="1" dirty="0" smtClean="0"/>
              <a:t>Internet</a:t>
            </a:r>
            <a:r>
              <a:rPr lang="en-US" dirty="0" smtClean="0"/>
              <a:t> is a huge global interconnection of computer networks around the world.</a:t>
            </a:r>
          </a:p>
          <a:p>
            <a:r>
              <a:rPr lang="en-US" dirty="0" smtClean="0"/>
              <a:t>The </a:t>
            </a:r>
            <a:r>
              <a:rPr lang="en-US" b="1" i="1" dirty="0" smtClean="0"/>
              <a:t>World Wide Web </a:t>
            </a:r>
            <a:r>
              <a:rPr lang="en-US" dirty="0" smtClean="0"/>
              <a:t>is a global collection of interconnected documents (Web pages) and other resources.</a:t>
            </a:r>
          </a:p>
          <a:p>
            <a:r>
              <a:rPr lang="en-US" dirty="0"/>
              <a:t>A </a:t>
            </a:r>
            <a:r>
              <a:rPr lang="en-US" b="1" i="1" dirty="0" smtClean="0"/>
              <a:t>Web </a:t>
            </a:r>
            <a:r>
              <a:rPr lang="en-US" b="1" i="1" dirty="0"/>
              <a:t>site </a:t>
            </a:r>
            <a:r>
              <a:rPr lang="en-US" dirty="0"/>
              <a:t>is a Web page or a collection of related Web pages located on the Web</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6</a:t>
            </a:fld>
            <a:endParaRPr lang="en-US" dirty="0"/>
          </a:p>
        </p:txBody>
      </p:sp>
    </p:spTree>
    <p:extLst>
      <p:ext uri="{BB962C8B-B14F-4D97-AF65-F5344CB8AC3E}">
        <p14:creationId xmlns="" xmlns:p14="http://schemas.microsoft.com/office/powerpoint/2010/main" val="3471055297"/>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Internet and the Web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i="1" dirty="0" smtClean="0"/>
              <a:t>Hyperlinks</a:t>
            </a:r>
            <a:r>
              <a:rPr lang="en-US" dirty="0" smtClean="0"/>
              <a:t> automatically connect you to another part of the same Web page or to another Web page.</a:t>
            </a:r>
          </a:p>
          <a:p>
            <a:r>
              <a:rPr lang="en-US" b="1" i="1" dirty="0" smtClean="0"/>
              <a:t>HyperText Markup Language (HTML) </a:t>
            </a:r>
            <a:r>
              <a:rPr lang="en-US" dirty="0" smtClean="0"/>
              <a:t>is the main markup language used to create Web pages.</a:t>
            </a:r>
          </a:p>
          <a:p>
            <a:r>
              <a:rPr lang="en-US" dirty="0"/>
              <a:t>Web pages are transferred between computers via </a:t>
            </a:r>
            <a:r>
              <a:rPr lang="en-US" b="1" i="1" dirty="0"/>
              <a:t>HyperText Transfer Protocol (HTTP)</a:t>
            </a:r>
            <a:r>
              <a:rPr lang="en-US" dirty="0"/>
              <a:t>, which is the underlying protocol for the Web</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7</a:t>
            </a:fld>
            <a:endParaRPr lang="en-US" dirty="0"/>
          </a:p>
        </p:txBody>
      </p:sp>
    </p:spTree>
    <p:extLst>
      <p:ext uri="{BB962C8B-B14F-4D97-AF65-F5344CB8AC3E}">
        <p14:creationId xmlns="" xmlns:p14="http://schemas.microsoft.com/office/powerpoint/2010/main" val="3182707007"/>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Internet and the Web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Each Web site possesses at least one Internet Protocol (IP) address; the </a:t>
            </a:r>
            <a:r>
              <a:rPr lang="en-US" b="1" i="1" dirty="0" smtClean="0"/>
              <a:t>Uniform Resource Locator (URL) </a:t>
            </a:r>
            <a:r>
              <a:rPr lang="en-US" dirty="0" smtClean="0"/>
              <a:t>identifies the unique IP address.</a:t>
            </a:r>
          </a:p>
          <a:p>
            <a:r>
              <a:rPr lang="en-US" dirty="0" smtClean="0"/>
              <a:t>A </a:t>
            </a:r>
            <a:r>
              <a:rPr lang="en-US" b="1" i="1" dirty="0" smtClean="0"/>
              <a:t>domain</a:t>
            </a:r>
            <a:r>
              <a:rPr lang="en-US" dirty="0" smtClean="0"/>
              <a:t> is a group of computers and devices on a network that are administered as a unit with common rules and procedures.</a:t>
            </a:r>
          </a:p>
          <a:p>
            <a:r>
              <a:rPr lang="en-US" dirty="0" smtClean="0"/>
              <a:t>The </a:t>
            </a:r>
            <a:r>
              <a:rPr lang="en-US" b="1" i="1" dirty="0" smtClean="0"/>
              <a:t>domain name </a:t>
            </a:r>
            <a:r>
              <a:rPr lang="en-US" dirty="0" smtClean="0"/>
              <a:t>provides an online identity (such as an organization or company name).</a:t>
            </a:r>
          </a:p>
          <a:p>
            <a:r>
              <a:rPr lang="en-US" dirty="0" smtClean="0"/>
              <a:t>A </a:t>
            </a:r>
            <a:r>
              <a:rPr lang="en-US" b="1" i="1" dirty="0" smtClean="0"/>
              <a:t>subdomain</a:t>
            </a:r>
            <a:r>
              <a:rPr lang="en-US" dirty="0" smtClean="0"/>
              <a:t> is a domain that is part of a larger domain and is dependent on the larger domain.</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8</a:t>
            </a:fld>
            <a:endParaRPr lang="en-US" dirty="0"/>
          </a:p>
        </p:txBody>
      </p:sp>
    </p:spTree>
    <p:extLst>
      <p:ext uri="{BB962C8B-B14F-4D97-AF65-F5344CB8AC3E}">
        <p14:creationId xmlns="" xmlns:p14="http://schemas.microsoft.com/office/powerpoint/2010/main" val="1823535327"/>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Internet and the Web (continued)</a:t>
            </a:r>
            <a:endParaRPr lang="en-US" dirty="0"/>
          </a:p>
        </p:txBody>
      </p:sp>
      <p:sp>
        <p:nvSpPr>
          <p:cNvPr id="3" name="Content Placeholder 2"/>
          <p:cNvSpPr>
            <a:spLocks noGrp="1"/>
          </p:cNvSpPr>
          <p:nvPr>
            <p:ph idx="1"/>
          </p:nvPr>
        </p:nvSpPr>
        <p:spPr>
          <a:xfrm>
            <a:off x="914400" y="2362200"/>
            <a:ext cx="7616825" cy="1219200"/>
          </a:xfrm>
        </p:spPr>
        <p:txBody>
          <a:bodyPr>
            <a:normAutofit fontScale="92500" lnSpcReduction="10000"/>
          </a:bodyPr>
          <a:lstStyle/>
          <a:p>
            <a:r>
              <a:rPr lang="en-US" dirty="0" smtClean="0"/>
              <a:t>Every Web site domain name ends with a two- or three-letter extension that identifies the type of domain or the country of origin.</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9</a:t>
            </a:fld>
            <a:endParaRPr lang="en-US" dirty="0"/>
          </a:p>
        </p:txBody>
      </p:sp>
      <p:pic>
        <p:nvPicPr>
          <p:cNvPr id="1026" name="Picture 2"/>
          <p:cNvPicPr>
            <a:picLocks noChangeAspect="1" noChangeArrowheads="1"/>
          </p:cNvPicPr>
          <p:nvPr/>
        </p:nvPicPr>
        <p:blipFill>
          <a:blip r:embed="rId3"/>
          <a:stretch>
            <a:fillRect/>
          </a:stretch>
        </p:blipFill>
        <p:spPr bwMode="auto">
          <a:xfrm>
            <a:off x="2362200" y="3585846"/>
            <a:ext cx="5367729" cy="26928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table 28-1.JPG"/>
          <p:cNvPicPr>
            <a:picLocks noChangeAspect="1"/>
          </p:cNvPicPr>
          <p:nvPr/>
        </p:nvPicPr>
        <p:blipFill>
          <a:blip r:embed="rId4"/>
          <a:stretch>
            <a:fillRect/>
          </a:stretch>
        </p:blipFill>
        <p:spPr>
          <a:xfrm>
            <a:off x="1447800" y="3581400"/>
            <a:ext cx="914400" cy="257175"/>
          </a:xfrm>
          <a:prstGeom prst="rect">
            <a:avLst/>
          </a:prstGeom>
        </p:spPr>
      </p:pic>
    </p:spTree>
    <p:extLst>
      <p:ext uri="{BB962C8B-B14F-4D97-AF65-F5344CB8AC3E}">
        <p14:creationId xmlns="" xmlns:p14="http://schemas.microsoft.com/office/powerpoint/2010/main" val="2898821209"/>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2351</Words>
  <Application>Microsoft Office PowerPoint</Application>
  <PresentationFormat>On-screen Show (4:3)</PresentationFormat>
  <Paragraphs>282</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1_Capsules</vt:lpstr>
      <vt:lpstr>Lesson 28 Using the Internet and the World Wide Web</vt:lpstr>
      <vt:lpstr>Objectives</vt:lpstr>
      <vt:lpstr>Objectives (continued)</vt:lpstr>
      <vt:lpstr>Words to Know</vt:lpstr>
      <vt:lpstr>Words to Know (continued)</vt:lpstr>
      <vt:lpstr>Defining the Internet and the Web</vt:lpstr>
      <vt:lpstr>Defining the Internet and the Web (continued)</vt:lpstr>
      <vt:lpstr>Defining the Internet and the Web (continued)</vt:lpstr>
      <vt:lpstr>Defining the Internet and the Web (continued)</vt:lpstr>
      <vt:lpstr>Defining the Internet and the Web (continued)</vt:lpstr>
      <vt:lpstr>Defining the Internet and the Web (continued)</vt:lpstr>
      <vt:lpstr>Connecting to the Internet</vt:lpstr>
      <vt:lpstr>Connecting to the Internet (continued)</vt:lpstr>
      <vt:lpstr>Connecting to the Internet (continued)</vt:lpstr>
      <vt:lpstr>Connecting to the Internet (continued)</vt:lpstr>
      <vt:lpstr>Connecting to the Internet (continued)</vt:lpstr>
      <vt:lpstr>Connecting to the Internet (continued)</vt:lpstr>
      <vt:lpstr>Connecting to the Internet (continued)</vt:lpstr>
      <vt:lpstr>Connecting to the Internet (continued)</vt:lpstr>
      <vt:lpstr>Categorizing Web Sites</vt:lpstr>
      <vt:lpstr>Categorizing Web Sites (continued)</vt:lpstr>
      <vt:lpstr>Categorizing Web Sites (continued)</vt:lpstr>
      <vt:lpstr>Categorizing Web Sites (continued)</vt:lpstr>
      <vt:lpstr>Navigating the Web</vt:lpstr>
      <vt:lpstr>Navigating the Web (continued)</vt:lpstr>
      <vt:lpstr>Navigating the Web (continued)</vt:lpstr>
      <vt:lpstr>Navigating the Web (continued)</vt:lpstr>
      <vt:lpstr>Navigating the Web (continued)</vt:lpstr>
      <vt:lpstr>Navigating the Web (continued)</vt:lpstr>
      <vt:lpstr>Managing Browser History</vt:lpstr>
      <vt:lpstr>Managing Browser History (continued)</vt:lpstr>
      <vt:lpstr>Organizing Favorites and Refreshing Web Sites</vt:lpstr>
      <vt:lpstr>Addressing Web Site Issues</vt:lpstr>
      <vt:lpstr>Addressing Web Site Issues (continued)</vt:lpstr>
      <vt:lpstr>Addressing Web Site Issues (continued)</vt:lpstr>
      <vt:lpstr>Addressing Web Site Issues (continued)</vt:lpstr>
      <vt:lpstr>Summary</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2014-02-07T20:34:32Z</dcterms:created>
  <dcterms:modified xsi:type="dcterms:W3CDTF">2014-02-07T20:34:38Z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