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34"/>
  </p:notesMasterIdLst>
  <p:handoutMasterIdLst>
    <p:handoutMasterId r:id="rId35"/>
  </p:handoutMasterIdLst>
  <p:sldIdLst>
    <p:sldId id="299" r:id="rId2"/>
    <p:sldId id="325" r:id="rId3"/>
    <p:sldId id="300" r:id="rId4"/>
    <p:sldId id="433"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34" r:id="rId19"/>
    <p:sldId id="435" r:id="rId20"/>
    <p:sldId id="453" r:id="rId21"/>
    <p:sldId id="454" r:id="rId22"/>
    <p:sldId id="455" r:id="rId23"/>
    <p:sldId id="436" r:id="rId24"/>
    <p:sldId id="456" r:id="rId25"/>
    <p:sldId id="457" r:id="rId26"/>
    <p:sldId id="458" r:id="rId27"/>
    <p:sldId id="459" r:id="rId28"/>
    <p:sldId id="437" r:id="rId29"/>
    <p:sldId id="438" r:id="rId30"/>
    <p:sldId id="321" r:id="rId31"/>
    <p:sldId id="424" r:id="rId32"/>
    <p:sldId id="426"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658" autoAdjust="0"/>
    <p:restoredTop sz="94575" autoAdjust="0"/>
  </p:normalViewPr>
  <p:slideViewPr>
    <p:cSldViewPr>
      <p:cViewPr varScale="1">
        <p:scale>
          <a:sx n="79" d="100"/>
          <a:sy n="79" d="100"/>
        </p:scale>
        <p:origin x="-9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4F5EF843-E497-41F5-8484-E6E0E391503A}" type="slidenum">
              <a:rPr lang="en-US"/>
              <a:pPr>
                <a:defRPr/>
              </a:pPr>
              <a:t>‹#›</a:t>
            </a:fld>
            <a:endParaRPr lang="en-US" dirty="0"/>
          </a:p>
        </p:txBody>
      </p:sp>
    </p:spTree>
    <p:extLst>
      <p:ext uri="{BB962C8B-B14F-4D97-AF65-F5344CB8AC3E}">
        <p14:creationId xmlns="" xmlns:p14="http://schemas.microsoft.com/office/powerpoint/2010/main" val="249043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96760E52-5A00-4659-81ED-32764DA0DCD2}" type="slidenum">
              <a:rPr lang="en-US"/>
              <a:pPr>
                <a:defRPr/>
              </a:pPr>
              <a:t>‹#›</a:t>
            </a:fld>
            <a:endParaRPr lang="en-US" dirty="0"/>
          </a:p>
        </p:txBody>
      </p:sp>
    </p:spTree>
    <p:extLst>
      <p:ext uri="{BB962C8B-B14F-4D97-AF65-F5344CB8AC3E}">
        <p14:creationId xmlns="" xmlns:p14="http://schemas.microsoft.com/office/powerpoint/2010/main" val="324168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9B4BE18-089D-4E12-8AD4-6B2BB7EF9E2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CCAC23C5-0809-40AE-88B4-28843DA95768}"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smtClean="0">
                <a:ea typeface="+mn-ea"/>
                <a:cs typeface="+mn-cs"/>
              </a:rPr>
              <a:t>Lesson</a:t>
            </a:r>
            <a:r>
              <a:rPr lang="en-US" sz="2000" b="1" baseline="0" dirty="0" smtClean="0">
                <a:ea typeface="+mn-ea"/>
                <a:cs typeface="+mn-cs"/>
              </a:rPr>
              <a:t> </a:t>
            </a:r>
            <a:r>
              <a:rPr lang="en-US" sz="2000" b="1" dirty="0" smtClean="0">
                <a:ea typeface="+mn-ea"/>
                <a:cs typeface="+mn-cs"/>
              </a:rPr>
              <a:t>29</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buFont typeface="Wingdings" charset="2"/>
              <a:buNone/>
            </a:pPr>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29</a:t>
            </a:r>
            <a:br>
              <a:rPr lang="en-US" sz="3200" dirty="0" smtClean="0"/>
            </a:br>
            <a:r>
              <a:rPr lang="en-US" sz="3200" dirty="0" smtClean="0"/>
              <a:t>Web Content</a:t>
            </a:r>
          </a:p>
        </p:txBody>
      </p:sp>
      <p:sp>
        <p:nvSpPr>
          <p:cNvPr id="16385" name="Rectangle 11"/>
          <p:cNvSpPr>
            <a:spLocks noGrp="1" noChangeArrowheads="1"/>
          </p:cNvSpPr>
          <p:nvPr>
            <p:ph type="sldNum" sz="quarter" idx="10"/>
          </p:nvPr>
        </p:nvSpPr>
        <p:spPr>
          <a:noFill/>
        </p:spPr>
        <p:txBody>
          <a:bodyPr/>
          <a:lstStyle/>
          <a:p>
            <a:fld id="{6F505A9B-9792-44F2-9904-F4FD3E5C1FAB}"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886200"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a:bodyPr>
          <a:lstStyle/>
          <a:p>
            <a:r>
              <a:rPr lang="en-US" dirty="0" smtClean="0"/>
              <a:t>Hybrids are search engines and directories that contain both a computer-generated index and a human-generated index.</a:t>
            </a:r>
          </a:p>
          <a:p>
            <a:r>
              <a:rPr lang="en-US" dirty="0" smtClean="0"/>
              <a:t>If you are looking for comprehensive results, a search engine is your better choice.</a:t>
            </a:r>
          </a:p>
          <a:p>
            <a:r>
              <a:rPr lang="en-US" dirty="0" smtClean="0"/>
              <a:t>If you want a selected guide with limited results, a Web directory may be the more useful tool.</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10</a:t>
            </a:fld>
            <a:endParaRPr lang="en-US" dirty="0"/>
          </a:p>
        </p:txBody>
      </p:sp>
    </p:spTree>
    <p:extLst>
      <p:ext uri="{BB962C8B-B14F-4D97-AF65-F5344CB8AC3E}">
        <p14:creationId xmlns="" xmlns:p14="http://schemas.microsoft.com/office/powerpoint/2010/main" val="504100607"/>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Searching for Keywords</a:t>
            </a:r>
          </a:p>
          <a:p>
            <a:r>
              <a:rPr lang="en-US" dirty="0" smtClean="0"/>
              <a:t>You use a search engine to search for </a:t>
            </a:r>
            <a:r>
              <a:rPr lang="en-US" b="1" i="1" dirty="0" smtClean="0"/>
              <a:t>keywords</a:t>
            </a:r>
            <a:r>
              <a:rPr lang="en-US" dirty="0" smtClean="0"/>
              <a:t>, which are words that describe the information you are trying to locate.</a:t>
            </a:r>
          </a:p>
          <a:p>
            <a:r>
              <a:rPr lang="en-US" dirty="0" smtClean="0"/>
              <a:t>By default, most search engines perform a Match Any search.</a:t>
            </a:r>
          </a:p>
          <a:p>
            <a:r>
              <a:rPr lang="en-US" dirty="0" smtClean="0"/>
              <a:t>Some search engines provide an additional enhancement called concept-based searching. The search engine displays results that relate to documents containing related concepts, not just the keywords.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11</a:t>
            </a:fld>
            <a:endParaRPr lang="en-US" dirty="0"/>
          </a:p>
        </p:txBody>
      </p:sp>
    </p:spTree>
    <p:extLst>
      <p:ext uri="{BB962C8B-B14F-4D97-AF65-F5344CB8AC3E}">
        <p14:creationId xmlns="" xmlns:p14="http://schemas.microsoft.com/office/powerpoint/2010/main" val="386458736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Searching for Keywords (continued)</a:t>
            </a:r>
          </a:p>
          <a:p>
            <a:r>
              <a:rPr lang="en-US" dirty="0" smtClean="0"/>
              <a:t>Another feature supported by most search engines is </a:t>
            </a:r>
            <a:r>
              <a:rPr lang="en-US" b="1" i="1" dirty="0" smtClean="0"/>
              <a:t>stemming</a:t>
            </a:r>
            <a:r>
              <a:rPr lang="en-US" dirty="0" smtClean="0"/>
              <a:t>. </a:t>
            </a:r>
          </a:p>
          <a:p>
            <a:pPr lvl="1"/>
            <a:r>
              <a:rPr lang="en-US" dirty="0" smtClean="0"/>
              <a:t>The search engine searches for root forms of the keywords, so the search results include additional variations of the keywords.</a:t>
            </a:r>
          </a:p>
          <a:p>
            <a:r>
              <a:rPr lang="en-US" dirty="0" smtClean="0"/>
              <a:t>Another feature provided by several search engines is a </a:t>
            </a:r>
            <a:r>
              <a:rPr lang="en-US" b="1" i="1" dirty="0" smtClean="0"/>
              <a:t>related search</a:t>
            </a:r>
            <a:r>
              <a:rPr lang="en-US" dirty="0" smtClean="0"/>
              <a:t>. </a:t>
            </a:r>
          </a:p>
          <a:p>
            <a:pPr lvl="1"/>
            <a:r>
              <a:rPr lang="en-US" dirty="0" smtClean="0"/>
              <a:t>A related search involves preprogrammed queries or questions suggested by the search engine that often lead to other Web pages containing similar information.</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12</a:t>
            </a:fld>
            <a:endParaRPr lang="en-US" dirty="0"/>
          </a:p>
        </p:txBody>
      </p:sp>
    </p:spTree>
    <p:extLst>
      <p:ext uri="{BB962C8B-B14F-4D97-AF65-F5344CB8AC3E}">
        <p14:creationId xmlns="" xmlns:p14="http://schemas.microsoft.com/office/powerpoint/2010/main" val="8084654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Refining Your Search</a:t>
            </a:r>
          </a:p>
          <a:p>
            <a:r>
              <a:rPr lang="en-US" dirty="0" smtClean="0"/>
              <a:t>Using phrases, Boolean operators, or math symbols will help you control and refine a search.</a:t>
            </a:r>
          </a:p>
          <a:p>
            <a:r>
              <a:rPr lang="en-US" dirty="0" smtClean="0"/>
              <a:t>If you want to search for words that appear next to each other, you can enter the phrase with quotation marks.</a:t>
            </a:r>
          </a:p>
          <a:p>
            <a:r>
              <a:rPr lang="en-US" dirty="0" smtClean="0"/>
              <a:t>If you are searching for more than one phrase, you can separate phrases or proper names with a comma.</a:t>
            </a:r>
          </a:p>
          <a:p>
            <a:pPr lvl="1"/>
            <a:r>
              <a:rPr lang="en-US" dirty="0" smtClean="0"/>
              <a:t>For example, to find Mickey Mantle baseball cards, enter “baseball cards”,”Mickey Mantle”.</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13</a:t>
            </a:fld>
            <a:endParaRPr lang="en-US" dirty="0"/>
          </a:p>
        </p:txBody>
      </p:sp>
    </p:spTree>
    <p:extLst>
      <p:ext uri="{BB962C8B-B14F-4D97-AF65-F5344CB8AC3E}">
        <p14:creationId xmlns="" xmlns:p14="http://schemas.microsoft.com/office/powerpoint/2010/main" val="425374043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Refining Your Search (continued)</a:t>
            </a:r>
          </a:p>
          <a:p>
            <a:r>
              <a:rPr lang="en-US" dirty="0" smtClean="0"/>
              <a:t>To narrow your search results, you can use Boolean logic.</a:t>
            </a:r>
          </a:p>
          <a:p>
            <a:r>
              <a:rPr lang="en-US" dirty="0" smtClean="0"/>
              <a:t>A </a:t>
            </a:r>
            <a:r>
              <a:rPr lang="en-US" b="1" i="1" dirty="0" smtClean="0"/>
              <a:t>Boolean logic search</a:t>
            </a:r>
            <a:r>
              <a:rPr lang="en-US" dirty="0" smtClean="0"/>
              <a:t> uses three primary logical operators (AND, OR, and NOT) to define the search.</a:t>
            </a:r>
          </a:p>
          <a:p>
            <a:r>
              <a:rPr lang="en-US" dirty="0" smtClean="0"/>
              <a:t>The AND operator makes sure that all the terms in a search appear in the Web page. This is a Match All search rather than a Match Any search.</a:t>
            </a:r>
          </a:p>
          <a:p>
            <a:r>
              <a:rPr lang="en-US" dirty="0" smtClean="0"/>
              <a:t>The more terms you combine with AND, the narrower the results.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14</a:t>
            </a:fld>
            <a:endParaRPr lang="en-US" dirty="0"/>
          </a:p>
        </p:txBody>
      </p:sp>
    </p:spTree>
    <p:extLst>
      <p:ext uri="{BB962C8B-B14F-4D97-AF65-F5344CB8AC3E}">
        <p14:creationId xmlns="" xmlns:p14="http://schemas.microsoft.com/office/powerpoint/2010/main" val="336579419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Refining Your Search (continued)</a:t>
            </a:r>
          </a:p>
          <a:p>
            <a:r>
              <a:rPr lang="en-US" dirty="0" smtClean="0"/>
              <a:t>The NOT operator restricts the search by excluding pages that contain the specified term.</a:t>
            </a:r>
          </a:p>
          <a:p>
            <a:r>
              <a:rPr lang="en-US" dirty="0" smtClean="0"/>
              <a:t>The OR operator searches for synonyms or similar concepts and creates more results.</a:t>
            </a:r>
          </a:p>
          <a:p>
            <a:r>
              <a:rPr lang="en-US" dirty="0" smtClean="0"/>
              <a:t>Sometimes search engines support math equivalents of the operators.</a:t>
            </a:r>
          </a:p>
          <a:p>
            <a:pPr lvl="1"/>
            <a:r>
              <a:rPr lang="en-US" dirty="0" smtClean="0"/>
              <a:t>For example, instead of using the operator AND, you can insert a plus symbol (+) in its place.</a:t>
            </a:r>
          </a:p>
          <a:p>
            <a:pPr lvl="1"/>
            <a:r>
              <a:rPr lang="en-US" dirty="0" smtClean="0"/>
              <a:t>To subtract terms you do not want, you can use the (–) symbol.</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15</a:t>
            </a:fld>
            <a:endParaRPr lang="en-US" dirty="0"/>
          </a:p>
        </p:txBody>
      </p:sp>
    </p:spTree>
    <p:extLst>
      <p:ext uri="{BB962C8B-B14F-4D97-AF65-F5344CB8AC3E}">
        <p14:creationId xmlns="" xmlns:p14="http://schemas.microsoft.com/office/powerpoint/2010/main" val="284746082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Refining Your Search (continued)</a:t>
            </a:r>
          </a:p>
          <a:p>
            <a:r>
              <a:rPr lang="en-US" dirty="0" smtClean="0"/>
              <a:t>Some search engines provide options for specific time periods, and you may be able to use a date tool in the search query to filter the search by date.</a:t>
            </a:r>
          </a:p>
          <a:p>
            <a:r>
              <a:rPr lang="en-US" dirty="0" smtClean="0"/>
              <a:t>Some search providers assist your search through the use of forms.</a:t>
            </a:r>
          </a:p>
          <a:p>
            <a:r>
              <a:rPr lang="en-US" dirty="0" smtClean="0"/>
              <a:t>To access the form, look for a hyperlink such as “Advanced Search” or “Advanced Options” on the search engine’s main page.</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16</a:t>
            </a:fld>
            <a:endParaRPr lang="en-US" dirty="0"/>
          </a:p>
        </p:txBody>
      </p:sp>
    </p:spTree>
    <p:extLst>
      <p:ext uri="{BB962C8B-B14F-4D97-AF65-F5344CB8AC3E}">
        <p14:creationId xmlns="" xmlns:p14="http://schemas.microsoft.com/office/powerpoint/2010/main" val="296310879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Searching for Specific Types of Media or Disciplines</a:t>
            </a:r>
          </a:p>
          <a:p>
            <a:r>
              <a:rPr lang="en-US" dirty="0" smtClean="0"/>
              <a:t>You can refine your search by identifying a specific file type, such as .png.</a:t>
            </a:r>
          </a:p>
          <a:p>
            <a:r>
              <a:rPr lang="en-US" dirty="0" smtClean="0"/>
              <a:t>You can search for different types of media by searching related databases such as youtube.com for videos, itunes.com for music, and flickr.com for photos.</a:t>
            </a:r>
          </a:p>
          <a:p>
            <a:r>
              <a:rPr lang="en-US" dirty="0" smtClean="0"/>
              <a:t>Large Web sites often provide a search box, so you can search for keywords or characters on the current page.</a:t>
            </a:r>
          </a:p>
          <a:p>
            <a:r>
              <a:rPr lang="en-US" dirty="0" smtClean="0"/>
              <a:t>You can also search for a specific domain type, such as government Web sites or education Web sites.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17</a:t>
            </a:fld>
            <a:endParaRPr lang="en-US" dirty="0"/>
          </a:p>
        </p:txBody>
      </p:sp>
    </p:spTree>
    <p:extLst>
      <p:ext uri="{BB962C8B-B14F-4D97-AF65-F5344CB8AC3E}">
        <p14:creationId xmlns="" xmlns:p14="http://schemas.microsoft.com/office/powerpoint/2010/main" val="191745409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Content on a Web Page</a:t>
            </a:r>
            <a:endParaRPr lang="en-US" dirty="0"/>
          </a:p>
        </p:txBody>
      </p:sp>
      <p:sp>
        <p:nvSpPr>
          <p:cNvPr id="3" name="Content Placeholder 2"/>
          <p:cNvSpPr>
            <a:spLocks noGrp="1"/>
          </p:cNvSpPr>
          <p:nvPr>
            <p:ph idx="1"/>
          </p:nvPr>
        </p:nvSpPr>
        <p:spPr/>
        <p:txBody>
          <a:bodyPr>
            <a:normAutofit/>
          </a:bodyPr>
          <a:lstStyle/>
          <a:p>
            <a:r>
              <a:rPr lang="en-US" dirty="0" smtClean="0"/>
              <a:t>After searching for matches and navigating to a specific Web page, you can use search tools to find words and phrases on the Web page.</a:t>
            </a:r>
          </a:p>
          <a:p>
            <a:r>
              <a:rPr lang="en-US" dirty="0" smtClean="0"/>
              <a:t>Most browsers provide a Find bar that enables you to quickly locate keywords.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18</a:t>
            </a:fld>
            <a:endParaRPr lang="en-US" dirty="0"/>
          </a:p>
        </p:txBody>
      </p:sp>
      <p:pic>
        <p:nvPicPr>
          <p:cNvPr id="1026" name="Picture 2"/>
          <p:cNvPicPr>
            <a:picLocks noChangeAspect="1" noChangeArrowheads="1"/>
          </p:cNvPicPr>
          <p:nvPr/>
        </p:nvPicPr>
        <p:blipFill>
          <a:blip r:embed="rId3"/>
          <a:stretch>
            <a:fillRect/>
          </a:stretch>
        </p:blipFill>
        <p:spPr bwMode="auto">
          <a:xfrm>
            <a:off x="1857356" y="5143512"/>
            <a:ext cx="5786478" cy="5896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29-06.bmp"/>
          <p:cNvPicPr>
            <a:picLocks noChangeAspect="1"/>
          </p:cNvPicPr>
          <p:nvPr/>
        </p:nvPicPr>
        <p:blipFill>
          <a:blip r:embed="rId4"/>
          <a:stretch>
            <a:fillRect/>
          </a:stretch>
        </p:blipFill>
        <p:spPr>
          <a:xfrm>
            <a:off x="2500298" y="5929330"/>
            <a:ext cx="5143536" cy="206794"/>
          </a:xfrm>
          <a:prstGeom prst="rect">
            <a:avLst/>
          </a:prstGeom>
        </p:spPr>
      </p:pic>
      <p:pic>
        <p:nvPicPr>
          <p:cNvPr id="7" name="Picture 6" descr="fig 29-5.JPG"/>
          <p:cNvPicPr>
            <a:picLocks noChangeAspect="1"/>
          </p:cNvPicPr>
          <p:nvPr/>
        </p:nvPicPr>
        <p:blipFill>
          <a:blip r:embed="rId5"/>
          <a:stretch>
            <a:fillRect/>
          </a:stretch>
        </p:blipFill>
        <p:spPr>
          <a:xfrm>
            <a:off x="7858148" y="5500702"/>
            <a:ext cx="857256" cy="193303"/>
          </a:xfrm>
          <a:prstGeom prst="rect">
            <a:avLst/>
          </a:prstGeom>
        </p:spPr>
      </p:pic>
      <p:pic>
        <p:nvPicPr>
          <p:cNvPr id="8" name="Picture 7" descr="fig 29-6.JPG"/>
          <p:cNvPicPr>
            <a:picLocks noChangeAspect="1"/>
          </p:cNvPicPr>
          <p:nvPr/>
        </p:nvPicPr>
        <p:blipFill>
          <a:blip r:embed="rId6"/>
          <a:stretch>
            <a:fillRect/>
          </a:stretch>
        </p:blipFill>
        <p:spPr>
          <a:xfrm>
            <a:off x="7858148" y="6000768"/>
            <a:ext cx="857256" cy="197828"/>
          </a:xfrm>
          <a:prstGeom prst="rect">
            <a:avLst/>
          </a:prstGeom>
        </p:spPr>
      </p:pic>
    </p:spTree>
    <p:extLst>
      <p:ext uri="{BB962C8B-B14F-4D97-AF65-F5344CB8AC3E}">
        <p14:creationId xmlns="" xmlns:p14="http://schemas.microsoft.com/office/powerpoint/2010/main" val="192198870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Credibility of Web Page Content</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The Internet does not enforce rules or quality controls about content. Therefore, you should not accept everything as true and accurate.</a:t>
            </a:r>
          </a:p>
          <a:p>
            <a:r>
              <a:rPr lang="en-US" sz="2600" dirty="0" smtClean="0"/>
              <a:t>Follow these guidelines to assess the relevance and reliability of information on the Internet:</a:t>
            </a:r>
          </a:p>
          <a:p>
            <a:pPr lvl="1"/>
            <a:r>
              <a:rPr lang="en-US" dirty="0" smtClean="0"/>
              <a:t>What is the purpose of the Web site?</a:t>
            </a:r>
          </a:p>
          <a:p>
            <a:pPr lvl="1"/>
            <a:r>
              <a:rPr lang="en-US" dirty="0" smtClean="0"/>
              <a:t>Does the content meet your needs?</a:t>
            </a:r>
          </a:p>
          <a:p>
            <a:pPr lvl="1"/>
            <a:r>
              <a:rPr lang="en-US" dirty="0" smtClean="0"/>
              <a:t>Is the information accurate, current, and broad enough?</a:t>
            </a:r>
          </a:p>
          <a:p>
            <a:pPr lvl="1"/>
            <a:r>
              <a:rPr lang="en-US" dirty="0" smtClean="0"/>
              <a:t>Does the information come from a trusted source?</a:t>
            </a:r>
          </a:p>
          <a:p>
            <a:pPr lvl="1"/>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19</a:t>
            </a:fld>
            <a:endParaRPr lang="en-US" dirty="0"/>
          </a:p>
        </p:txBody>
      </p:sp>
    </p:spTree>
    <p:extLst>
      <p:ext uri="{BB962C8B-B14F-4D97-AF65-F5344CB8AC3E}">
        <p14:creationId xmlns="" xmlns:p14="http://schemas.microsoft.com/office/powerpoint/2010/main" val="228530852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fontScale="92500" lnSpcReduction="10000"/>
          </a:bodyPr>
          <a:lstStyle/>
          <a:p>
            <a:pPr lvl="0"/>
            <a:r>
              <a:rPr lang="en-US" dirty="0"/>
              <a:t>Use keywords to search for information.</a:t>
            </a:r>
          </a:p>
          <a:p>
            <a:pPr lvl="0"/>
            <a:r>
              <a:rPr lang="en-US" dirty="0"/>
              <a:t>Use advanced features to refine a search.</a:t>
            </a:r>
          </a:p>
          <a:p>
            <a:pPr lvl="0"/>
            <a:r>
              <a:rPr lang="en-US" dirty="0"/>
              <a:t>Search for specific types of media or disciplines.</a:t>
            </a:r>
          </a:p>
          <a:p>
            <a:pPr lvl="0"/>
            <a:r>
              <a:rPr lang="en-US" dirty="0"/>
              <a:t>Find content on a Web page.</a:t>
            </a:r>
          </a:p>
          <a:p>
            <a:pPr lvl="0"/>
            <a:r>
              <a:rPr lang="en-US" dirty="0"/>
              <a:t>Evaluate the quality of the Web page content.</a:t>
            </a:r>
          </a:p>
          <a:p>
            <a:pPr lvl="0"/>
            <a:r>
              <a:rPr lang="en-US" dirty="0"/>
              <a:t>Observe intellectual property laws.</a:t>
            </a:r>
          </a:p>
          <a:p>
            <a:pPr lvl="0"/>
            <a:r>
              <a:rPr lang="en-US" dirty="0"/>
              <a:t>Copy and print content on a Web page.</a:t>
            </a:r>
          </a:p>
          <a:p>
            <a:pPr lvl="0"/>
            <a:r>
              <a:rPr lang="en-US" dirty="0"/>
              <a:t>Cite Internet resources</a:t>
            </a:r>
            <a:r>
              <a:rPr lang="en-US" dirty="0" smtClean="0"/>
              <a:t>.</a:t>
            </a:r>
            <a:endParaRPr lang="en-US" dirty="0"/>
          </a:p>
        </p:txBody>
      </p:sp>
      <p:sp>
        <p:nvSpPr>
          <p:cNvPr id="19457" name="Rectangle 13"/>
          <p:cNvSpPr>
            <a:spLocks noGrp="1" noChangeArrowheads="1"/>
          </p:cNvSpPr>
          <p:nvPr>
            <p:ph type="sldNum" sz="quarter" idx="10"/>
          </p:nvPr>
        </p:nvSpPr>
        <p:spPr>
          <a:noFill/>
        </p:spPr>
        <p:txBody>
          <a:bodyPr/>
          <a:lstStyle/>
          <a:p>
            <a:fld id="{6E9813CE-5AF2-413C-BE90-7D92F27D06D3}"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B39F3EA-17EE-42AE-8182-7B77311D533F}"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2BE1171-3B27-4D29-8E42-78936E155253}"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Credibility of Web Page Content (continued)</a:t>
            </a:r>
            <a:endParaRPr lang="en-US" dirty="0"/>
          </a:p>
        </p:txBody>
      </p:sp>
      <p:sp>
        <p:nvSpPr>
          <p:cNvPr id="3" name="Content Placeholder 2"/>
          <p:cNvSpPr>
            <a:spLocks noGrp="1"/>
          </p:cNvSpPr>
          <p:nvPr>
            <p:ph idx="1"/>
          </p:nvPr>
        </p:nvSpPr>
        <p:spPr/>
        <p:txBody>
          <a:bodyPr>
            <a:normAutofit/>
          </a:bodyPr>
          <a:lstStyle/>
          <a:p>
            <a:r>
              <a:rPr lang="en-US" sz="2600" dirty="0" smtClean="0"/>
              <a:t>Look for references and links to outside sources that confirm the information.</a:t>
            </a:r>
          </a:p>
          <a:p>
            <a:r>
              <a:rPr lang="en-US" sz="2600" dirty="0" smtClean="0"/>
              <a:t>For articles and opinions, check to see if there is an option to communicate with the Web site author.</a:t>
            </a:r>
          </a:p>
          <a:p>
            <a:r>
              <a:rPr lang="en-US" sz="2600" dirty="0" smtClean="0"/>
              <a:t>Confirm the author’s knowledge and experience.</a:t>
            </a:r>
            <a:endParaRPr lang="en-US" sz="2600"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20</a:t>
            </a:fld>
            <a:endParaRPr lang="en-US" dirty="0"/>
          </a:p>
        </p:txBody>
      </p:sp>
    </p:spTree>
    <p:extLst>
      <p:ext uri="{BB962C8B-B14F-4D97-AF65-F5344CB8AC3E}">
        <p14:creationId xmlns="" xmlns:p14="http://schemas.microsoft.com/office/powerpoint/2010/main" val="304678465"/>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Credibility of Web Page Content (continued)</a:t>
            </a:r>
            <a:endParaRPr lang="en-US" dirty="0"/>
          </a:p>
        </p:txBody>
      </p:sp>
      <p:sp>
        <p:nvSpPr>
          <p:cNvPr id="3" name="Content Placeholder 2"/>
          <p:cNvSpPr>
            <a:spLocks noGrp="1"/>
          </p:cNvSpPr>
          <p:nvPr>
            <p:ph idx="1"/>
          </p:nvPr>
        </p:nvSpPr>
        <p:spPr/>
        <p:txBody>
          <a:bodyPr>
            <a:normAutofit/>
          </a:bodyPr>
          <a:lstStyle/>
          <a:p>
            <a:r>
              <a:rPr lang="en-US" sz="2600" dirty="0" smtClean="0"/>
              <a:t>Blogs generally represent the views and beliefs of the author or owner, and their information might be skewed accordingly.</a:t>
            </a:r>
          </a:p>
          <a:p>
            <a:r>
              <a:rPr lang="en-US" sz="2600" dirty="0" smtClean="0"/>
              <a:t>Consider whether the Web site layout is professional.</a:t>
            </a:r>
          </a:p>
          <a:p>
            <a:pPr lvl="1"/>
            <a:r>
              <a:rPr lang="en-US" sz="2200" dirty="0" smtClean="0"/>
              <a:t>The Web site should be well organized and well designed, and all the links should work.</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21</a:t>
            </a:fld>
            <a:endParaRPr lang="en-US" dirty="0"/>
          </a:p>
        </p:txBody>
      </p:sp>
    </p:spTree>
    <p:extLst>
      <p:ext uri="{BB962C8B-B14F-4D97-AF65-F5344CB8AC3E}">
        <p14:creationId xmlns="" xmlns:p14="http://schemas.microsoft.com/office/powerpoint/2010/main" val="522868951"/>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Credibility of Web Page Content (continued)</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Consider whether the writing style and language are appropriate:</a:t>
            </a:r>
          </a:p>
          <a:p>
            <a:pPr lvl="1"/>
            <a:r>
              <a:rPr lang="en-US" sz="2200" dirty="0" smtClean="0"/>
              <a:t>The page should be free of spelling and grammatical errors.</a:t>
            </a:r>
          </a:p>
          <a:p>
            <a:pPr lvl="1"/>
            <a:r>
              <a:rPr lang="en-US" sz="2200" dirty="0" smtClean="0"/>
              <a:t>Errors may be warning signs that the information itself is not completely reliable.</a:t>
            </a:r>
          </a:p>
          <a:p>
            <a:pPr lvl="1"/>
            <a:r>
              <a:rPr lang="en-US" sz="2200" dirty="0" smtClean="0"/>
              <a:t>The style of writing and the language used can reveal information about the quality of the site.</a:t>
            </a:r>
          </a:p>
          <a:p>
            <a:pPr lvl="1"/>
            <a:r>
              <a:rPr lang="en-US" sz="2200" dirty="0" smtClean="0"/>
              <a:t>If the style is objective, the information may be more worthy of your attention.</a:t>
            </a:r>
            <a:endParaRPr lang="en-US" sz="2200"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22</a:t>
            </a:fld>
            <a:endParaRPr lang="en-US" dirty="0"/>
          </a:p>
        </p:txBody>
      </p:sp>
    </p:spTree>
    <p:extLst>
      <p:ext uri="{BB962C8B-B14F-4D97-AF65-F5344CB8AC3E}">
        <p14:creationId xmlns="" xmlns:p14="http://schemas.microsoft.com/office/powerpoint/2010/main" val="362701697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Intellectual Property Laws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Information displayed on a Web site is easy to copy.</a:t>
            </a:r>
          </a:p>
          <a:p>
            <a:r>
              <a:rPr lang="en-US" dirty="0" smtClean="0"/>
              <a:t>You can select the text or graphics that you want to copy, use your browser’s Copy command, and then paste the content into another document.</a:t>
            </a:r>
          </a:p>
          <a:p>
            <a:r>
              <a:rPr lang="en-US" dirty="0" smtClean="0"/>
              <a:t>You can display a page on your monitor and print the entire page.</a:t>
            </a:r>
          </a:p>
          <a:p>
            <a:r>
              <a:rPr lang="en-US" dirty="0" smtClean="0"/>
              <a:t>The ease with which information can be copied does not mean that users have the right to do this.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23</a:t>
            </a:fld>
            <a:endParaRPr lang="en-US" dirty="0"/>
          </a:p>
        </p:txBody>
      </p:sp>
    </p:spTree>
    <p:extLst>
      <p:ext uri="{BB962C8B-B14F-4D97-AF65-F5344CB8AC3E}">
        <p14:creationId xmlns="" xmlns:p14="http://schemas.microsoft.com/office/powerpoint/2010/main" val="185203735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Intellectual Property Laws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sites have copyright protections.</a:t>
            </a:r>
          </a:p>
          <a:p>
            <a:r>
              <a:rPr lang="en-US" dirty="0" smtClean="0"/>
              <a:t>A </a:t>
            </a:r>
            <a:r>
              <a:rPr lang="en-US" b="1" i="1" dirty="0" smtClean="0"/>
              <a:t>copyright</a:t>
            </a:r>
            <a:r>
              <a:rPr lang="en-US" dirty="0" smtClean="0"/>
              <a:t> is the exclusive right, granted by law for a certain number of years, to make and use literary, musical, or artistic work.</a:t>
            </a:r>
          </a:p>
          <a:p>
            <a:r>
              <a:rPr lang="en-US" dirty="0" smtClean="0"/>
              <a:t>The recognition of the ownership of those rights is referred to as </a:t>
            </a:r>
            <a:r>
              <a:rPr lang="en-US" b="1" i="1" dirty="0" smtClean="0"/>
              <a:t>intellectual property</a:t>
            </a:r>
            <a:r>
              <a:rPr lang="en-US" dirty="0" smtClean="0"/>
              <a:t>.</a:t>
            </a:r>
          </a:p>
          <a:p>
            <a:r>
              <a:rPr lang="en-US" dirty="0" smtClean="0"/>
              <a:t>You cannot use the information as your own.</a:t>
            </a:r>
          </a:p>
          <a:p>
            <a:r>
              <a:rPr lang="en-US" dirty="0" smtClean="0"/>
              <a:t>You must give credit to the person who created the work.</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24</a:t>
            </a:fld>
            <a:endParaRPr lang="en-US" dirty="0"/>
          </a:p>
        </p:txBody>
      </p:sp>
    </p:spTree>
    <p:extLst>
      <p:ext uri="{BB962C8B-B14F-4D97-AF65-F5344CB8AC3E}">
        <p14:creationId xmlns="" xmlns:p14="http://schemas.microsoft.com/office/powerpoint/2010/main" val="435164222"/>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Intellectual Property Laws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Internet content is copyrighted, it cannot be copied without the copyright holder’s permission.</a:t>
            </a:r>
          </a:p>
          <a:p>
            <a:r>
              <a:rPr lang="en-US" dirty="0" smtClean="0"/>
              <a:t>Violating copyright laws can lead to criminal charges for theft as well as civil lawsuits for monetary damages.</a:t>
            </a:r>
          </a:p>
          <a:p>
            <a:r>
              <a:rPr lang="en-US" dirty="0" smtClean="0"/>
              <a:t>A company’s logo or other graphic information may be protected as a </a:t>
            </a:r>
            <a:r>
              <a:rPr lang="en-US" b="1" i="1" dirty="0" smtClean="0"/>
              <a:t>trademark</a:t>
            </a:r>
            <a:r>
              <a:rPr lang="en-US" dirty="0" smtClean="0"/>
              <a:t>, which relates to the exclusive right to visual or commercial images.</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25</a:t>
            </a:fld>
            <a:endParaRPr lang="en-US" dirty="0"/>
          </a:p>
        </p:txBody>
      </p:sp>
    </p:spTree>
    <p:extLst>
      <p:ext uri="{BB962C8B-B14F-4D97-AF65-F5344CB8AC3E}">
        <p14:creationId xmlns="" xmlns:p14="http://schemas.microsoft.com/office/powerpoint/2010/main" val="293364498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Intellectual Property Laws (continued)</a:t>
            </a:r>
            <a:endParaRPr lang="en-US" dirty="0"/>
          </a:p>
        </p:txBody>
      </p:sp>
      <p:sp>
        <p:nvSpPr>
          <p:cNvPr id="3" name="Content Placeholder 2"/>
          <p:cNvSpPr>
            <a:spLocks noGrp="1"/>
          </p:cNvSpPr>
          <p:nvPr>
            <p:ph idx="1"/>
          </p:nvPr>
        </p:nvSpPr>
        <p:spPr/>
        <p:txBody>
          <a:bodyPr>
            <a:normAutofit/>
          </a:bodyPr>
          <a:lstStyle/>
          <a:p>
            <a:r>
              <a:rPr lang="en-US" dirty="0"/>
              <a:t>Processes and business methods may be protected by patents, which guarantee the inventor exclusive rights to the process or method for a certain period of time</a:t>
            </a:r>
            <a:r>
              <a:rPr lang="en-US" dirty="0" smtClean="0"/>
              <a:t>.</a:t>
            </a:r>
          </a:p>
          <a:p>
            <a:r>
              <a:rPr lang="en-US" dirty="0" smtClean="0"/>
              <a:t>When intellectual property rights have been forfeited or expired, the work is considered to be in the </a:t>
            </a:r>
            <a:r>
              <a:rPr lang="en-US" b="1" i="1" dirty="0" smtClean="0"/>
              <a:t>public domain</a:t>
            </a:r>
            <a:r>
              <a:rPr lang="en-US" dirty="0" smtClean="0"/>
              <a:t> and is available for anyone to copy or use.</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26</a:t>
            </a:fld>
            <a:endParaRPr lang="en-US" dirty="0"/>
          </a:p>
        </p:txBody>
      </p:sp>
    </p:spTree>
    <p:extLst>
      <p:ext uri="{BB962C8B-B14F-4D97-AF65-F5344CB8AC3E}">
        <p14:creationId xmlns="" xmlns:p14="http://schemas.microsoft.com/office/powerpoint/2010/main" val="975063661"/>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Intellectual Property Laws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U.S. copyright law allows for the fair use of properly identified copyrighted material that is merely a small part of a larger research project or cited as part of a critique or review.</a:t>
            </a:r>
          </a:p>
          <a:p>
            <a:r>
              <a:rPr lang="en-US" dirty="0" smtClean="0"/>
              <a:t>A </a:t>
            </a:r>
            <a:r>
              <a:rPr lang="en-US" b="1" i="1" dirty="0" smtClean="0"/>
              <a:t>Creative Commons (CC) license</a:t>
            </a:r>
            <a:r>
              <a:rPr lang="en-US" dirty="0" smtClean="0"/>
              <a:t> enables authors to control how others may use their work.</a:t>
            </a:r>
          </a:p>
          <a:p>
            <a:pPr lvl="1"/>
            <a:r>
              <a:rPr lang="en-US" dirty="0" smtClean="0"/>
              <a:t>The author keeps the copyright but grants permission to others to use his or her work, as long as the author is given credit and the conditions in the license are followed.</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27</a:t>
            </a:fld>
            <a:endParaRPr lang="en-US" dirty="0"/>
          </a:p>
        </p:txBody>
      </p:sp>
    </p:spTree>
    <p:extLst>
      <p:ext uri="{BB962C8B-B14F-4D97-AF65-F5344CB8AC3E}">
        <p14:creationId xmlns="" xmlns:p14="http://schemas.microsoft.com/office/powerpoint/2010/main" val="139358922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Copying and Printing Web Page Content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can copy and </a:t>
            </a:r>
            <a:r>
              <a:rPr lang="en-US" dirty="0" smtClean="0"/>
              <a:t/>
            </a:r>
            <a:br>
              <a:rPr lang="en-US" dirty="0" smtClean="0"/>
            </a:br>
            <a:r>
              <a:rPr lang="en-US" dirty="0" smtClean="0"/>
              <a:t>save </a:t>
            </a:r>
            <a:r>
              <a:rPr lang="en-US" dirty="0" smtClean="0"/>
              <a:t>specific </a:t>
            </a:r>
            <a:r>
              <a:rPr lang="en-US" dirty="0" smtClean="0"/>
              <a:t/>
            </a:r>
            <a:br>
              <a:rPr lang="en-US" dirty="0" smtClean="0"/>
            </a:br>
            <a:r>
              <a:rPr lang="en-US" dirty="0" smtClean="0"/>
              <a:t>elements </a:t>
            </a:r>
            <a:r>
              <a:rPr lang="en-US" dirty="0" smtClean="0"/>
              <a:t>of a </a:t>
            </a:r>
            <a:r>
              <a:rPr lang="en-US" dirty="0" smtClean="0"/>
              <a:t>Web </a:t>
            </a:r>
            <a:br>
              <a:rPr lang="en-US" dirty="0" smtClean="0"/>
            </a:br>
            <a:r>
              <a:rPr lang="en-US" dirty="0" smtClean="0"/>
              <a:t>page </a:t>
            </a:r>
            <a:r>
              <a:rPr lang="en-US" dirty="0" smtClean="0"/>
              <a:t>to a disk </a:t>
            </a:r>
            <a:r>
              <a:rPr lang="en-US" dirty="0" smtClean="0"/>
              <a:t/>
            </a:r>
            <a:br>
              <a:rPr lang="en-US" dirty="0" smtClean="0"/>
            </a:br>
            <a:r>
              <a:rPr lang="en-US" dirty="0" smtClean="0"/>
              <a:t>or </a:t>
            </a:r>
            <a:r>
              <a:rPr lang="en-US" dirty="0" smtClean="0"/>
              <a:t>to the Cloud and </a:t>
            </a:r>
            <a:r>
              <a:rPr lang="en-US" dirty="0" smtClean="0"/>
              <a:t/>
            </a:r>
            <a:br>
              <a:rPr lang="en-US" dirty="0" smtClean="0"/>
            </a:br>
            <a:r>
              <a:rPr lang="en-US" dirty="0" smtClean="0"/>
              <a:t>then </a:t>
            </a:r>
            <a:r>
              <a:rPr lang="en-US" dirty="0" smtClean="0"/>
              <a:t>use them in a </a:t>
            </a:r>
            <a:r>
              <a:rPr lang="en-US" dirty="0" smtClean="0"/>
              <a:t/>
            </a:r>
            <a:br>
              <a:rPr lang="en-US" dirty="0" smtClean="0"/>
            </a:br>
            <a:r>
              <a:rPr lang="en-US" dirty="0" smtClean="0"/>
              <a:t>new </a:t>
            </a:r>
            <a:r>
              <a:rPr lang="en-US" dirty="0" smtClean="0"/>
              <a:t>document or file.</a:t>
            </a:r>
          </a:p>
          <a:p>
            <a:r>
              <a:rPr lang="en-US" dirty="0" smtClean="0"/>
              <a:t>You can also print a </a:t>
            </a:r>
            <a:r>
              <a:rPr lang="en-US" dirty="0" smtClean="0"/>
              <a:t/>
            </a:r>
            <a:br>
              <a:rPr lang="en-US" dirty="0" smtClean="0"/>
            </a:br>
            <a:r>
              <a:rPr lang="en-US" dirty="0" smtClean="0"/>
              <a:t>copy </a:t>
            </a:r>
            <a:r>
              <a:rPr lang="en-US" dirty="0" smtClean="0"/>
              <a:t>of a Web page </a:t>
            </a:r>
            <a:r>
              <a:rPr lang="en-US" dirty="0" smtClean="0"/>
              <a:t/>
            </a:r>
            <a:br>
              <a:rPr lang="en-US" dirty="0" smtClean="0"/>
            </a:br>
            <a:r>
              <a:rPr lang="en-US" dirty="0" smtClean="0"/>
              <a:t>directly </a:t>
            </a:r>
            <a:r>
              <a:rPr lang="en-US" dirty="0" smtClean="0"/>
              <a:t>from your </a:t>
            </a:r>
            <a:r>
              <a:rPr lang="en-US" dirty="0" smtClean="0"/>
              <a:t/>
            </a:r>
            <a:br>
              <a:rPr lang="en-US" dirty="0" smtClean="0"/>
            </a:br>
            <a:r>
              <a:rPr lang="en-US" dirty="0" smtClean="0"/>
              <a:t>browser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28</a:t>
            </a:fld>
            <a:endParaRPr lang="en-US" dirty="0"/>
          </a:p>
        </p:txBody>
      </p:sp>
      <p:pic>
        <p:nvPicPr>
          <p:cNvPr id="2050" name="Picture 2"/>
          <p:cNvPicPr>
            <a:picLocks noChangeAspect="1" noChangeArrowheads="1"/>
          </p:cNvPicPr>
          <p:nvPr/>
        </p:nvPicPr>
        <p:blipFill>
          <a:blip r:embed="rId3"/>
          <a:stretch>
            <a:fillRect/>
          </a:stretch>
        </p:blipFill>
        <p:spPr bwMode="auto">
          <a:xfrm>
            <a:off x="4714876" y="2571744"/>
            <a:ext cx="3552449" cy="35136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9-7.JPG"/>
          <p:cNvPicPr>
            <a:picLocks noChangeAspect="1"/>
          </p:cNvPicPr>
          <p:nvPr/>
        </p:nvPicPr>
        <p:blipFill>
          <a:blip r:embed="rId4"/>
          <a:stretch>
            <a:fillRect/>
          </a:stretch>
        </p:blipFill>
        <p:spPr>
          <a:xfrm>
            <a:off x="6572264" y="6072206"/>
            <a:ext cx="838202" cy="224074"/>
          </a:xfrm>
          <a:prstGeom prst="rect">
            <a:avLst/>
          </a:prstGeom>
        </p:spPr>
      </p:pic>
    </p:spTree>
    <p:extLst>
      <p:ext uri="{BB962C8B-B14F-4D97-AF65-F5344CB8AC3E}">
        <p14:creationId xmlns="" xmlns:p14="http://schemas.microsoft.com/office/powerpoint/2010/main" val="289988901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Internet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must cite Internet resources used in reports and other documents.</a:t>
            </a:r>
          </a:p>
          <a:p>
            <a:r>
              <a:rPr lang="en-US" dirty="0" smtClean="0"/>
              <a:t>Claiming someone else’s words, or intellectual property, as your own is called </a:t>
            </a:r>
            <a:r>
              <a:rPr lang="en-US" b="1" i="1" dirty="0" smtClean="0"/>
              <a:t>plagiarism</a:t>
            </a:r>
            <a:r>
              <a:rPr lang="en-US" dirty="0" smtClean="0"/>
              <a:t>.</a:t>
            </a:r>
          </a:p>
          <a:p>
            <a:r>
              <a:rPr lang="en-US" dirty="0" smtClean="0"/>
              <a:t>Core elements in citing material include the author’s name, the date of publication or last update, the document or Web page title, the URL, and the date you accessed the source.</a:t>
            </a:r>
          </a:p>
          <a:p>
            <a:r>
              <a:rPr lang="en-US" dirty="0" smtClean="0"/>
              <a:t>Common citation styles include APA (American Psychological Association), Chicago/Turabian, and MLA (Modern Language Association).</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29</a:t>
            </a:fld>
            <a:endParaRPr lang="en-US" dirty="0"/>
          </a:p>
        </p:txBody>
      </p:sp>
    </p:spTree>
    <p:extLst>
      <p:ext uri="{BB962C8B-B14F-4D97-AF65-F5344CB8AC3E}">
        <p14:creationId xmlns="" xmlns:p14="http://schemas.microsoft.com/office/powerpoint/2010/main" val="165055621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3557" name="Rectangle 3"/>
          <p:cNvSpPr>
            <a:spLocks noGrp="1" noChangeArrowheads="1"/>
          </p:cNvSpPr>
          <p:nvPr>
            <p:ph sz="half" idx="1"/>
          </p:nvPr>
        </p:nvSpPr>
        <p:spPr>
          <a:xfrm>
            <a:off x="857224" y="2428868"/>
            <a:ext cx="3770313" cy="3724275"/>
          </a:xfrm>
        </p:spPr>
        <p:txBody>
          <a:bodyPr>
            <a:normAutofit fontScale="92500" lnSpcReduction="10000"/>
          </a:bodyPr>
          <a:lstStyle/>
          <a:p>
            <a:pPr>
              <a:lnSpc>
                <a:spcPct val="90000"/>
              </a:lnSpc>
            </a:pPr>
            <a:r>
              <a:rPr lang="en-US" dirty="0" smtClean="0"/>
              <a:t>Boolean logic search</a:t>
            </a:r>
          </a:p>
          <a:p>
            <a:pPr>
              <a:lnSpc>
                <a:spcPct val="90000"/>
              </a:lnSpc>
            </a:pPr>
            <a:r>
              <a:rPr lang="en-US" dirty="0" smtClean="0"/>
              <a:t>copyright</a:t>
            </a:r>
          </a:p>
          <a:p>
            <a:pPr>
              <a:lnSpc>
                <a:spcPct val="90000"/>
              </a:lnSpc>
            </a:pPr>
            <a:r>
              <a:rPr lang="en-US" dirty="0" smtClean="0"/>
              <a:t>Creative Commons (CC) license</a:t>
            </a:r>
          </a:p>
          <a:p>
            <a:pPr>
              <a:lnSpc>
                <a:spcPct val="90000"/>
              </a:lnSpc>
            </a:pPr>
            <a:r>
              <a:rPr lang="en-US" dirty="0" smtClean="0"/>
              <a:t>intellectual property</a:t>
            </a:r>
          </a:p>
          <a:p>
            <a:pPr>
              <a:lnSpc>
                <a:spcPct val="90000"/>
              </a:lnSpc>
            </a:pPr>
            <a:r>
              <a:rPr lang="en-US" dirty="0" smtClean="0"/>
              <a:t>keywords</a:t>
            </a:r>
          </a:p>
          <a:p>
            <a:pPr>
              <a:lnSpc>
                <a:spcPct val="90000"/>
              </a:lnSpc>
            </a:pPr>
            <a:r>
              <a:rPr lang="en-US" dirty="0" smtClean="0"/>
              <a:t>knowledge base</a:t>
            </a:r>
          </a:p>
          <a:p>
            <a:pPr>
              <a:lnSpc>
                <a:spcPct val="90000"/>
              </a:lnSpc>
            </a:pPr>
            <a:r>
              <a:rPr lang="en-US" dirty="0" smtClean="0"/>
              <a:t>meta tag</a:t>
            </a:r>
          </a:p>
          <a:p>
            <a:pPr>
              <a:lnSpc>
                <a:spcPct val="90000"/>
              </a:lnSpc>
            </a:pPr>
            <a:r>
              <a:rPr lang="en-US" dirty="0" smtClean="0"/>
              <a:t>metasearch engine</a:t>
            </a:r>
          </a:p>
        </p:txBody>
      </p:sp>
      <p:sp>
        <p:nvSpPr>
          <p:cNvPr id="23558" name="Rectangle 4"/>
          <p:cNvSpPr>
            <a:spLocks noGrp="1" noChangeArrowheads="1"/>
          </p:cNvSpPr>
          <p:nvPr>
            <p:ph sz="half" idx="2"/>
          </p:nvPr>
        </p:nvSpPr>
        <p:spPr>
          <a:xfrm>
            <a:off x="4786314" y="2428868"/>
            <a:ext cx="3770312" cy="3724275"/>
          </a:xfrm>
        </p:spPr>
        <p:txBody>
          <a:bodyPr>
            <a:normAutofit fontScale="92500" lnSpcReduction="20000"/>
          </a:bodyPr>
          <a:lstStyle/>
          <a:p>
            <a:pPr>
              <a:lnSpc>
                <a:spcPct val="90000"/>
              </a:lnSpc>
            </a:pPr>
            <a:r>
              <a:rPr lang="en-US" dirty="0" smtClean="0"/>
              <a:t>plagiarism</a:t>
            </a:r>
          </a:p>
          <a:p>
            <a:pPr>
              <a:lnSpc>
                <a:spcPct val="90000"/>
              </a:lnSpc>
            </a:pPr>
            <a:r>
              <a:rPr lang="en-US" dirty="0" smtClean="0"/>
              <a:t>public domain</a:t>
            </a:r>
          </a:p>
          <a:p>
            <a:pPr>
              <a:lnSpc>
                <a:spcPct val="90000"/>
              </a:lnSpc>
            </a:pPr>
            <a:r>
              <a:rPr lang="en-US" dirty="0" smtClean="0"/>
              <a:t>related search</a:t>
            </a:r>
          </a:p>
          <a:p>
            <a:pPr>
              <a:lnSpc>
                <a:spcPct val="90000"/>
              </a:lnSpc>
            </a:pPr>
            <a:r>
              <a:rPr lang="en-US" dirty="0" smtClean="0"/>
              <a:t>search directory</a:t>
            </a:r>
          </a:p>
          <a:p>
            <a:pPr>
              <a:lnSpc>
                <a:spcPct val="90000"/>
              </a:lnSpc>
            </a:pPr>
            <a:r>
              <a:rPr lang="en-US" dirty="0" smtClean="0"/>
              <a:t>search engine</a:t>
            </a:r>
          </a:p>
          <a:p>
            <a:pPr>
              <a:lnSpc>
                <a:spcPct val="90000"/>
              </a:lnSpc>
            </a:pPr>
            <a:r>
              <a:rPr lang="en-US" dirty="0" smtClean="0"/>
              <a:t>spiders</a:t>
            </a:r>
          </a:p>
          <a:p>
            <a:pPr>
              <a:lnSpc>
                <a:spcPct val="90000"/>
              </a:lnSpc>
            </a:pPr>
            <a:r>
              <a:rPr lang="en-US" dirty="0" smtClean="0"/>
              <a:t>stemming</a:t>
            </a:r>
          </a:p>
          <a:p>
            <a:pPr>
              <a:lnSpc>
                <a:spcPct val="90000"/>
              </a:lnSpc>
            </a:pPr>
            <a:r>
              <a:rPr lang="en-US" dirty="0" smtClean="0"/>
              <a:t>trademark</a:t>
            </a:r>
          </a:p>
          <a:p>
            <a:pPr>
              <a:lnSpc>
                <a:spcPct val="90000"/>
              </a:lnSpc>
            </a:pPr>
            <a:r>
              <a:rPr lang="en-US" dirty="0" smtClean="0"/>
              <a:t>Web directory</a:t>
            </a:r>
          </a:p>
          <a:p>
            <a:pPr>
              <a:lnSpc>
                <a:spcPct val="90000"/>
              </a:lnSpc>
            </a:pPr>
            <a:r>
              <a:rPr lang="en-US" dirty="0" smtClean="0"/>
              <a:t>Webcrawlers</a:t>
            </a:r>
            <a:endParaRPr lang="en-US" dirty="0"/>
          </a:p>
          <a:p>
            <a:pPr>
              <a:lnSpc>
                <a:spcPct val="90000"/>
              </a:lnSpc>
            </a:pPr>
            <a:endParaRPr lang="en-US" dirty="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B8922444-FC11-4901-88CF-CDEBA169F4AA}"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B3A62A0-E1E5-4468-BF5B-5DC0AE6F0721}" type="slidenum">
              <a:rPr lang="en-US" sz="2600" b="1">
                <a:solidFill>
                  <a:schemeClr val="bg1"/>
                </a:solidFill>
              </a:rPr>
              <a:pPr/>
              <a:t>3</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2FB8514-A49B-436C-8376-5F9F6E0C5B8C}" type="slidenum">
              <a:rPr lang="en-US" sz="2600" b="1">
                <a:solidFill>
                  <a:schemeClr val="bg1"/>
                </a:solidFill>
              </a:rPr>
              <a:pPr/>
              <a:t>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dirty="0" smtClean="0"/>
              <a:t>Summary</a:t>
            </a:r>
          </a:p>
        </p:txBody>
      </p:sp>
      <p:sp>
        <p:nvSpPr>
          <p:cNvPr id="50180" name="Content Placeholder 2"/>
          <p:cNvSpPr>
            <a:spLocks noGrp="1"/>
          </p:cNvSpPr>
          <p:nvPr>
            <p:ph idx="1"/>
          </p:nvPr>
        </p:nvSpPr>
        <p:spPr/>
        <p:txBody>
          <a:bodyPr>
            <a:normAutofit fontScale="92500" lnSpcReduction="10000"/>
          </a:bodyPr>
          <a:lstStyle/>
          <a:p>
            <a:pPr eaLnBrk="1" hangingPunct="1">
              <a:buFont typeface="Wingdings" charset="2"/>
              <a:buNone/>
            </a:pPr>
            <a:r>
              <a:rPr lang="en-US" b="1" dirty="0" smtClean="0"/>
              <a:t>In this lesson, you learned:</a:t>
            </a:r>
          </a:p>
          <a:p>
            <a:pPr lvl="0"/>
            <a:r>
              <a:rPr lang="en-US" dirty="0"/>
              <a:t>When searching online, one of the primary tools you can use to find information is a search engine.</a:t>
            </a:r>
          </a:p>
          <a:p>
            <a:pPr lvl="0"/>
            <a:r>
              <a:rPr lang="en-US" dirty="0"/>
              <a:t>You use a search engine to search for keywords.</a:t>
            </a:r>
          </a:p>
          <a:p>
            <a:pPr lvl="0"/>
            <a:r>
              <a:rPr lang="en-US" dirty="0"/>
              <a:t>Many search engines offer advanced search options that let you filter search results with specific criteria.</a:t>
            </a:r>
          </a:p>
        </p:txBody>
      </p:sp>
      <p:sp>
        <p:nvSpPr>
          <p:cNvPr id="50177" name="Rectangle 13"/>
          <p:cNvSpPr>
            <a:spLocks noGrp="1" noChangeArrowheads="1"/>
          </p:cNvSpPr>
          <p:nvPr>
            <p:ph type="sldNum" sz="quarter" idx="10"/>
          </p:nvPr>
        </p:nvSpPr>
        <p:spPr>
          <a:noFill/>
        </p:spPr>
        <p:txBody>
          <a:bodyPr/>
          <a:lstStyle/>
          <a:p>
            <a:fld id="{C234B799-22B7-4720-B1C0-546D556E84F2}" type="slidenum">
              <a:rPr lang="en-US" smtClean="0">
                <a:ea typeface="ＭＳ Ｐゴシック" charset="-128"/>
                <a:cs typeface="ＭＳ Ｐゴシック" charset="-128"/>
              </a:rPr>
              <a:pPr/>
              <a:t>30</a:t>
            </a:fld>
            <a:endParaRPr lang="en-US" dirty="0"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2DE0CB-CAE8-4114-B2D5-4D30D6E81CFE}" type="slidenum">
              <a:rPr lang="en-US" sz="2600" b="1">
                <a:solidFill>
                  <a:schemeClr val="bg1"/>
                </a:solidFill>
              </a:rPr>
              <a:pPr/>
              <a:t>30</a:t>
            </a:fld>
            <a:endParaRPr lang="en-US" sz="2600" b="1" dirty="0">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150DCEE-C402-4F32-86EB-C51598EC2F86}" type="slidenum">
              <a:rPr lang="en-US" sz="2600" b="1">
                <a:solidFill>
                  <a:schemeClr val="bg1"/>
                </a:solidFill>
              </a:rPr>
              <a:pPr/>
              <a:t>30</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dirty="0" smtClean="0"/>
              <a:t>Summary (continued)</a:t>
            </a:r>
          </a:p>
        </p:txBody>
      </p:sp>
      <p:sp>
        <p:nvSpPr>
          <p:cNvPr id="50180" name="Content Placeholder 2"/>
          <p:cNvSpPr>
            <a:spLocks noGrp="1"/>
          </p:cNvSpPr>
          <p:nvPr>
            <p:ph idx="1"/>
          </p:nvPr>
        </p:nvSpPr>
        <p:spPr/>
        <p:txBody>
          <a:bodyPr/>
          <a:lstStyle/>
          <a:p>
            <a:pPr lvl="0"/>
            <a:r>
              <a:rPr lang="en-US" dirty="0"/>
              <a:t>To filter your search, you can search for specific types of media or disciplines.</a:t>
            </a:r>
          </a:p>
          <a:p>
            <a:pPr lvl="0"/>
            <a:r>
              <a:rPr lang="en-US" dirty="0"/>
              <a:t>Many Web sites provide their own search engines so you can find content within the Web site.</a:t>
            </a:r>
          </a:p>
          <a:p>
            <a:pPr lvl="0"/>
            <a:r>
              <a:rPr lang="en-US" dirty="0"/>
              <a:t>Before accepting that the information is correct and truthful, you must evaluate the quality of the Web page content.</a:t>
            </a:r>
          </a:p>
        </p:txBody>
      </p:sp>
      <p:sp>
        <p:nvSpPr>
          <p:cNvPr id="50177" name="Rectangle 13"/>
          <p:cNvSpPr>
            <a:spLocks noGrp="1" noChangeArrowheads="1"/>
          </p:cNvSpPr>
          <p:nvPr>
            <p:ph type="sldNum" sz="quarter" idx="10"/>
          </p:nvPr>
        </p:nvSpPr>
        <p:spPr>
          <a:noFill/>
        </p:spPr>
        <p:txBody>
          <a:bodyPr/>
          <a:lstStyle/>
          <a:p>
            <a:fld id="{C234B799-22B7-4720-B1C0-546D556E84F2}" type="slidenum">
              <a:rPr lang="en-US" smtClean="0">
                <a:ea typeface="ＭＳ Ｐゴシック" charset="-128"/>
                <a:cs typeface="ＭＳ Ｐゴシック" charset="-128"/>
              </a:rPr>
              <a:pPr/>
              <a:t>31</a:t>
            </a:fld>
            <a:endParaRPr lang="en-US" dirty="0"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2DE0CB-CAE8-4114-B2D5-4D30D6E81CFE}" type="slidenum">
              <a:rPr lang="en-US" sz="2600" b="1">
                <a:solidFill>
                  <a:schemeClr val="bg1"/>
                </a:solidFill>
              </a:rPr>
              <a:pPr/>
              <a:t>31</a:t>
            </a:fld>
            <a:endParaRPr lang="en-US" sz="2600" b="1" dirty="0">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150DCEE-C402-4F32-86EB-C51598EC2F86}" type="slidenum">
              <a:rPr lang="en-US" sz="2600" b="1">
                <a:solidFill>
                  <a:schemeClr val="bg1"/>
                </a:solidFill>
              </a:rPr>
              <a:pPr/>
              <a:t>31</a:t>
            </a:fld>
            <a:endParaRPr lang="en-US" sz="2600" b="1" dirty="0">
              <a:solidFill>
                <a:schemeClr val="bg1"/>
              </a:solidFill>
            </a:endParaRPr>
          </a:p>
        </p:txBody>
      </p:sp>
    </p:spTree>
    <p:extLst>
      <p:ext uri="{BB962C8B-B14F-4D97-AF65-F5344CB8AC3E}">
        <p14:creationId xmlns="" xmlns:p14="http://schemas.microsoft.com/office/powerpoint/2010/main" val="2516961639"/>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dirty="0" smtClean="0"/>
              <a:t>Summary (continued)</a:t>
            </a:r>
          </a:p>
        </p:txBody>
      </p:sp>
      <p:sp>
        <p:nvSpPr>
          <p:cNvPr id="50180" name="Content Placeholder 2"/>
          <p:cNvSpPr>
            <a:spLocks noGrp="1"/>
          </p:cNvSpPr>
          <p:nvPr>
            <p:ph idx="1"/>
          </p:nvPr>
        </p:nvSpPr>
        <p:spPr/>
        <p:txBody>
          <a:bodyPr>
            <a:normAutofit/>
          </a:bodyPr>
          <a:lstStyle/>
          <a:p>
            <a:pPr lvl="0"/>
            <a:r>
              <a:rPr lang="en-US" dirty="0"/>
              <a:t>You can copy and print content on a Web page, but you must observe intellectual property laws so you don’t commit plagiarism.</a:t>
            </a:r>
          </a:p>
          <a:p>
            <a:pPr lvl="0"/>
            <a:r>
              <a:rPr lang="en-US" dirty="0"/>
              <a:t>When you use information from the Internet, you should cite the resources.</a:t>
            </a:r>
          </a:p>
        </p:txBody>
      </p:sp>
      <p:sp>
        <p:nvSpPr>
          <p:cNvPr id="50177" name="Rectangle 13"/>
          <p:cNvSpPr>
            <a:spLocks noGrp="1" noChangeArrowheads="1"/>
          </p:cNvSpPr>
          <p:nvPr>
            <p:ph type="sldNum" sz="quarter" idx="10"/>
          </p:nvPr>
        </p:nvSpPr>
        <p:spPr>
          <a:noFill/>
        </p:spPr>
        <p:txBody>
          <a:bodyPr/>
          <a:lstStyle/>
          <a:p>
            <a:fld id="{C234B799-22B7-4720-B1C0-546D556E84F2}" type="slidenum">
              <a:rPr lang="en-US" smtClean="0">
                <a:ea typeface="ＭＳ Ｐゴシック" charset="-128"/>
                <a:cs typeface="ＭＳ Ｐゴシック" charset="-128"/>
              </a:rPr>
              <a:pPr/>
              <a:t>32</a:t>
            </a:fld>
            <a:endParaRPr lang="en-US" dirty="0"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2DE0CB-CAE8-4114-B2D5-4D30D6E81CFE}" type="slidenum">
              <a:rPr lang="en-US" sz="2600" b="1">
                <a:solidFill>
                  <a:schemeClr val="bg1"/>
                </a:solidFill>
              </a:rPr>
              <a:pPr/>
              <a:t>32</a:t>
            </a:fld>
            <a:endParaRPr lang="en-US" sz="2600" b="1" dirty="0">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150DCEE-C402-4F32-86EB-C51598EC2F86}" type="slidenum">
              <a:rPr lang="en-US" sz="2600" b="1">
                <a:solidFill>
                  <a:schemeClr val="bg1"/>
                </a:solidFill>
              </a:rPr>
              <a:pPr/>
              <a:t>32</a:t>
            </a:fld>
            <a:endParaRPr lang="en-US" sz="2600" b="1" dirty="0">
              <a:solidFill>
                <a:schemeClr val="bg1"/>
              </a:solidFill>
            </a:endParaRPr>
          </a:p>
        </p:txBody>
      </p:sp>
    </p:spTree>
    <p:extLst>
      <p:ext uri="{BB962C8B-B14F-4D97-AF65-F5344CB8AC3E}">
        <p14:creationId xmlns="" xmlns:p14="http://schemas.microsoft.com/office/powerpoint/2010/main" val="3688087558"/>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Internet is a valuable source for acquiring knowledge and solving problems.</a:t>
            </a:r>
          </a:p>
          <a:p>
            <a:r>
              <a:rPr lang="en-US" dirty="0" smtClean="0"/>
              <a:t>Finding accurate and reliable Web sites, information, and answers to questions depends on using resourceful search tools effectively.</a:t>
            </a:r>
          </a:p>
          <a:p>
            <a:r>
              <a:rPr lang="en-US" dirty="0" smtClean="0"/>
              <a:t>Two primary tools are available for online searches: a search engine and a Web directory.</a:t>
            </a:r>
          </a:p>
          <a:p>
            <a:r>
              <a:rPr lang="en-US" dirty="0"/>
              <a:t>A </a:t>
            </a:r>
            <a:r>
              <a:rPr lang="en-US" b="1" i="1" dirty="0"/>
              <a:t>search engine</a:t>
            </a:r>
            <a:r>
              <a:rPr lang="en-US" dirty="0"/>
              <a:t> is a program that searches documents for specified </a:t>
            </a:r>
            <a:r>
              <a:rPr lang="en-US" dirty="0" smtClean="0"/>
              <a:t>keywords, </a:t>
            </a:r>
            <a:r>
              <a:rPr lang="en-US" dirty="0"/>
              <a:t>and then provides a list of the sources where the keywords were </a:t>
            </a:r>
            <a:r>
              <a:rPr lang="en-US" dirty="0" smtClean="0"/>
              <a:t>found.</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4</a:t>
            </a:fld>
            <a:endParaRPr lang="en-US" dirty="0"/>
          </a:p>
        </p:txBody>
      </p:sp>
    </p:spTree>
    <p:extLst>
      <p:ext uri="{BB962C8B-B14F-4D97-AF65-F5344CB8AC3E}">
        <p14:creationId xmlns="" xmlns:p14="http://schemas.microsoft.com/office/powerpoint/2010/main" val="1623397253"/>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using an online search tool, you are not really searching the Web; you are actually searching and viewing a database in a search engine.</a:t>
            </a:r>
          </a:p>
          <a:p>
            <a:r>
              <a:rPr lang="en-US" dirty="0" smtClean="0"/>
              <a:t>Web search engines use </a:t>
            </a:r>
            <a:r>
              <a:rPr lang="en-US" b="1" i="1" dirty="0" smtClean="0"/>
              <a:t>Webcrawlers </a:t>
            </a:r>
            <a:r>
              <a:rPr lang="en-US" dirty="0" smtClean="0"/>
              <a:t>(also called </a:t>
            </a:r>
            <a:r>
              <a:rPr lang="en-US" b="1" i="1" dirty="0" smtClean="0"/>
              <a:t>spiders</a:t>
            </a:r>
            <a:r>
              <a:rPr lang="en-US" dirty="0" smtClean="0"/>
              <a:t>), which are automated software applications that use an algorithm to search Web sites for relevant information.</a:t>
            </a:r>
          </a:p>
          <a:p>
            <a:r>
              <a:rPr lang="en-US" dirty="0" smtClean="0"/>
              <a:t>Webcrawlers read the page titles, textual content, and meta tags for a Web site.</a:t>
            </a:r>
          </a:p>
          <a:p>
            <a:pPr lvl="1"/>
            <a:r>
              <a:rPr lang="en-US" dirty="0" smtClean="0"/>
              <a:t>A </a:t>
            </a:r>
            <a:r>
              <a:rPr lang="en-US" b="1" i="1" dirty="0" smtClean="0"/>
              <a:t>meta tag</a:t>
            </a:r>
            <a:r>
              <a:rPr lang="en-US" dirty="0" smtClean="0"/>
              <a:t> is an HTML coding statement that describes some aspect of the Web page content.</a:t>
            </a:r>
          </a:p>
          <a:p>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5</a:t>
            </a:fld>
            <a:endParaRPr lang="en-US" dirty="0"/>
          </a:p>
        </p:txBody>
      </p:sp>
    </p:spTree>
    <p:extLst>
      <p:ext uri="{BB962C8B-B14F-4D97-AF65-F5344CB8AC3E}">
        <p14:creationId xmlns="" xmlns:p14="http://schemas.microsoft.com/office/powerpoint/2010/main" val="338491090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The Webcrawler follows the Web site links.</a:t>
            </a:r>
          </a:p>
          <a:p>
            <a:pPr lvl="1"/>
            <a:r>
              <a:rPr lang="en-US" dirty="0" smtClean="0"/>
              <a:t>When relevant information is found, the URL data is then transmitted to a central depository and indexed in the search engine’s database, so the URL will show as a search result.</a:t>
            </a:r>
          </a:p>
          <a:p>
            <a:r>
              <a:rPr lang="en-US" dirty="0" smtClean="0"/>
              <a:t>Not all search engines use the same algorithm, which explains why you often see different results when you use different search engines.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6</a:t>
            </a:fld>
            <a:endParaRPr lang="en-US" dirty="0"/>
          </a:p>
        </p:txBody>
      </p:sp>
    </p:spTree>
    <p:extLst>
      <p:ext uri="{BB962C8B-B14F-4D97-AF65-F5344CB8AC3E}">
        <p14:creationId xmlns="" xmlns:p14="http://schemas.microsoft.com/office/powerpoint/2010/main" val="25007933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i="1" dirty="0" smtClean="0"/>
              <a:t>metasearch engine</a:t>
            </a:r>
            <a:r>
              <a:rPr lang="en-US" dirty="0" smtClean="0"/>
              <a:t> sends queries to several other search engines.</a:t>
            </a:r>
          </a:p>
          <a:p>
            <a:r>
              <a:rPr lang="en-US" dirty="0" smtClean="0"/>
              <a:t>Dogpile and Kayak are examples of metasearch providers.</a:t>
            </a:r>
          </a:p>
          <a:p>
            <a:r>
              <a:rPr lang="en-US" dirty="0" smtClean="0"/>
              <a:t>The metasearch engine combines the results received from all the search engines.</a:t>
            </a:r>
          </a:p>
          <a:p>
            <a:r>
              <a:rPr lang="en-US" dirty="0" smtClean="0"/>
              <a:t>The results are not always better because the metasearch engine must use its own algorithm to choose the best results.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7</a:t>
            </a:fld>
            <a:endParaRPr lang="en-US" dirty="0"/>
          </a:p>
        </p:txBody>
      </p:sp>
    </p:spTree>
    <p:extLst>
      <p:ext uri="{BB962C8B-B14F-4D97-AF65-F5344CB8AC3E}">
        <p14:creationId xmlns="" xmlns:p14="http://schemas.microsoft.com/office/powerpoint/2010/main" val="19101155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i="1" dirty="0" smtClean="0"/>
              <a:t>Web directory</a:t>
            </a:r>
            <a:r>
              <a:rPr lang="en-US" dirty="0" smtClean="0"/>
              <a:t> (also referred to as a </a:t>
            </a:r>
            <a:r>
              <a:rPr lang="en-US" b="1" i="1" dirty="0" smtClean="0"/>
              <a:t>search directory</a:t>
            </a:r>
            <a:r>
              <a:rPr lang="en-US" dirty="0" smtClean="0"/>
              <a:t>) is a collection of Web sites organized by category, and then they are often further organized by geographic region.</a:t>
            </a:r>
          </a:p>
          <a:p>
            <a:r>
              <a:rPr lang="en-US" dirty="0" smtClean="0"/>
              <a:t>The purpose of the Web directory is the same as the search engine. The difference is a Web directory is created by humans, not software.</a:t>
            </a:r>
          </a:p>
          <a:p>
            <a:r>
              <a:rPr lang="en-US" dirty="0" smtClean="0"/>
              <a:t>Examples are Yahoo! Directory, Open Directory Project, and Bing Directory.</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8</a:t>
            </a:fld>
            <a:endParaRPr lang="en-US" dirty="0"/>
          </a:p>
        </p:txBody>
      </p:sp>
    </p:spTree>
    <p:extLst>
      <p:ext uri="{BB962C8B-B14F-4D97-AF65-F5344CB8AC3E}">
        <p14:creationId xmlns="" xmlns:p14="http://schemas.microsoft.com/office/powerpoint/2010/main" val="269632316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Information on the Web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Web site owner can directly submit a URL to be added to a Web directory, or the directory editors can explore the Web and submit the URL.</a:t>
            </a:r>
          </a:p>
          <a:p>
            <a:r>
              <a:rPr lang="en-US" dirty="0" smtClean="0"/>
              <a:t>Only information approved by the directory editors is indexed in the Web directory database.</a:t>
            </a:r>
          </a:p>
          <a:p>
            <a:r>
              <a:rPr lang="en-US" dirty="0" smtClean="0"/>
              <a:t>There is sometimes a fee for submitting a URL to a search directory.</a:t>
            </a:r>
          </a:p>
          <a:p>
            <a:r>
              <a:rPr lang="en-US" dirty="0" smtClean="0"/>
              <a:t>The advantage of a Web directory is its ability to organize data.</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9</a:t>
            </a:fld>
            <a:endParaRPr lang="en-US" dirty="0"/>
          </a:p>
        </p:txBody>
      </p:sp>
    </p:spTree>
    <p:extLst>
      <p:ext uri="{BB962C8B-B14F-4D97-AF65-F5344CB8AC3E}">
        <p14:creationId xmlns="" xmlns:p14="http://schemas.microsoft.com/office/powerpoint/2010/main" val="4194325579"/>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2312</Words>
  <Application>Microsoft Office PowerPoint</Application>
  <PresentationFormat>On-screen Show (4:3)</PresentationFormat>
  <Paragraphs>244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1_Capsules</vt:lpstr>
      <vt:lpstr>Lesson 29 Web Content</vt:lpstr>
      <vt:lpstr>Objectives</vt:lpstr>
      <vt:lpstr>Words to Know</vt:lpstr>
      <vt:lpstr>Searching for Information on the Web</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Searching for Information on the Web (continued)</vt:lpstr>
      <vt:lpstr>Finding Content on a Web Page</vt:lpstr>
      <vt:lpstr>Evaluating the Credibility of Web Page Content</vt:lpstr>
      <vt:lpstr>Evaluating the Credibility of Web Page Content (continued)</vt:lpstr>
      <vt:lpstr>Evaluating the Credibility of Web Page Content (continued)</vt:lpstr>
      <vt:lpstr>Evaluating the Credibility of Web Page Content (continued)</vt:lpstr>
      <vt:lpstr>Observing Intellectual Property Laws</vt:lpstr>
      <vt:lpstr>Observing Intellectual Property Laws (continued)</vt:lpstr>
      <vt:lpstr>Observing Intellectual Property Laws (continued)</vt:lpstr>
      <vt:lpstr>Observing Intellectual Property Laws (continued)</vt:lpstr>
      <vt:lpstr>Observing Intellectual Property Laws (continued)</vt:lpstr>
      <vt:lpstr>Copying and Printing Web Page Content</vt:lpstr>
      <vt:lpstr>Citing Internet Resources</vt:lpstr>
      <vt:lpstr>Summary</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2014-02-18T15:58:38Z</dcterms:created>
  <dcterms:modified xsi:type="dcterms:W3CDTF">2014-02-18T15:59:10Z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