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44"/>
  </p:notesMasterIdLst>
  <p:handoutMasterIdLst>
    <p:handoutMasterId r:id="rId45"/>
  </p:handoutMasterIdLst>
  <p:sldIdLst>
    <p:sldId id="299" r:id="rId2"/>
    <p:sldId id="325" r:id="rId3"/>
    <p:sldId id="300" r:id="rId4"/>
    <p:sldId id="599" r:id="rId5"/>
    <p:sldId id="585" r:id="rId6"/>
    <p:sldId id="601" r:id="rId7"/>
    <p:sldId id="600" r:id="rId8"/>
    <p:sldId id="604" r:id="rId9"/>
    <p:sldId id="602" r:id="rId10"/>
    <p:sldId id="605" r:id="rId11"/>
    <p:sldId id="607" r:id="rId12"/>
    <p:sldId id="608" r:id="rId13"/>
    <p:sldId id="594" r:id="rId14"/>
    <p:sldId id="610" r:id="rId15"/>
    <p:sldId id="609" r:id="rId16"/>
    <p:sldId id="611" r:id="rId17"/>
    <p:sldId id="614" r:id="rId18"/>
    <p:sldId id="615" r:id="rId19"/>
    <p:sldId id="613" r:id="rId20"/>
    <p:sldId id="612" r:id="rId21"/>
    <p:sldId id="616" r:id="rId22"/>
    <p:sldId id="617" r:id="rId23"/>
    <p:sldId id="618" r:id="rId24"/>
    <p:sldId id="595" r:id="rId25"/>
    <p:sldId id="619" r:id="rId26"/>
    <p:sldId id="596" r:id="rId27"/>
    <p:sldId id="620" r:id="rId28"/>
    <p:sldId id="622" r:id="rId29"/>
    <p:sldId id="623" r:id="rId30"/>
    <p:sldId id="621" r:id="rId31"/>
    <p:sldId id="624" r:id="rId32"/>
    <p:sldId id="625" r:id="rId33"/>
    <p:sldId id="626" r:id="rId34"/>
    <p:sldId id="627" r:id="rId35"/>
    <p:sldId id="628" r:id="rId36"/>
    <p:sldId id="597" r:id="rId37"/>
    <p:sldId id="629" r:id="rId38"/>
    <p:sldId id="630" r:id="rId39"/>
    <p:sldId id="631" r:id="rId40"/>
    <p:sldId id="321" r:id="rId41"/>
    <p:sldId id="339" r:id="rId42"/>
    <p:sldId id="584"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323" autoAdjust="0"/>
    <p:restoredTop sz="94444" autoAdjust="0"/>
  </p:normalViewPr>
  <p:slideViewPr>
    <p:cSldViewPr>
      <p:cViewPr varScale="1">
        <p:scale>
          <a:sx n="79" d="100"/>
          <a:sy n="79" d="100"/>
        </p:scale>
        <p:origin x="-1020" y="-90"/>
      </p:cViewPr>
      <p:guideLst>
        <p:guide orient="horz" pos="2160"/>
        <p:guide pos="2880"/>
      </p:guideLst>
    </p:cSldViewPr>
  </p:slideViewPr>
  <p:outlineViewPr>
    <p:cViewPr>
      <p:scale>
        <a:sx n="33" d="100"/>
        <a:sy n="33" d="100"/>
      </p:scale>
      <p:origin x="48" y="303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 xmlns:p14="http://schemas.microsoft.com/office/powerpoint/2010/main" val="126030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 xmlns:p14="http://schemas.microsoft.com/office/powerpoint/2010/main" val="118006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smtClean="0">
                <a:ea typeface="+mn-ea"/>
                <a:cs typeface="+mn-cs"/>
              </a:rPr>
              <a:t>Lesson</a:t>
            </a:r>
            <a:r>
              <a:rPr lang="en-US" sz="2000" b="1" baseline="0" dirty="0" smtClean="0">
                <a:ea typeface="+mn-ea"/>
                <a:cs typeface="+mn-cs"/>
              </a:rPr>
              <a:t> </a:t>
            </a:r>
            <a:r>
              <a:rPr lang="en-US" sz="2000" b="1" dirty="0" smtClean="0">
                <a:ea typeface="+mn-ea"/>
                <a:cs typeface="+mn-cs"/>
              </a:rPr>
              <a:t>30</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30</a:t>
            </a:r>
            <a:br>
              <a:rPr lang="en-US" sz="3200" dirty="0" smtClean="0"/>
            </a:br>
            <a:r>
              <a:rPr lang="en-US" sz="3200" dirty="0" smtClean="0"/>
              <a:t>Technology and Society</a:t>
            </a:r>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9624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at Work, School, and Home (continued)</a:t>
            </a:r>
            <a:endParaRPr lang="en-US" dirty="0"/>
          </a:p>
        </p:txBody>
      </p:sp>
      <p:sp>
        <p:nvSpPr>
          <p:cNvPr id="3" name="Content Placeholder 2"/>
          <p:cNvSpPr>
            <a:spLocks noGrp="1"/>
          </p:cNvSpPr>
          <p:nvPr>
            <p:ph idx="1"/>
          </p:nvPr>
        </p:nvSpPr>
        <p:spPr/>
        <p:txBody>
          <a:bodyPr>
            <a:normAutofit/>
          </a:bodyPr>
          <a:lstStyle/>
          <a:p>
            <a:r>
              <a:rPr lang="en-US" b="1" dirty="0" smtClean="0"/>
              <a:t>Facilitating Learning</a:t>
            </a:r>
          </a:p>
          <a:p>
            <a:r>
              <a:rPr lang="en-US" dirty="0" smtClean="0"/>
              <a:t>Many textbooks published today have an associated Web site with additional course materials, such as videos and exercises.</a:t>
            </a:r>
          </a:p>
          <a:p>
            <a:r>
              <a:rPr lang="en-US" dirty="0" smtClean="0"/>
              <a:t>Electronic versions of a textbook (eBook) contain the full textbook and supplemental material.</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10</a:t>
            </a:fld>
            <a:endParaRPr lang="en-US" dirty="0"/>
          </a:p>
        </p:txBody>
      </p:sp>
    </p:spTree>
    <p:extLst>
      <p:ext uri="{BB962C8B-B14F-4D97-AF65-F5344CB8AC3E}">
        <p14:creationId xmlns="" xmlns:p14="http://schemas.microsoft.com/office/powerpoint/2010/main" val="23184657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at Work, School, and Home (continued)</a:t>
            </a:r>
            <a:endParaRPr lang="en-US" dirty="0"/>
          </a:p>
        </p:txBody>
      </p:sp>
      <p:sp>
        <p:nvSpPr>
          <p:cNvPr id="3" name="Content Placeholder 2"/>
          <p:cNvSpPr>
            <a:spLocks noGrp="1"/>
          </p:cNvSpPr>
          <p:nvPr>
            <p:ph idx="1"/>
          </p:nvPr>
        </p:nvSpPr>
        <p:spPr/>
        <p:txBody>
          <a:bodyPr>
            <a:normAutofit/>
          </a:bodyPr>
          <a:lstStyle/>
          <a:p>
            <a:r>
              <a:rPr lang="en-US" b="1" dirty="0" smtClean="0"/>
              <a:t>Promoting Creativity</a:t>
            </a:r>
          </a:p>
          <a:p>
            <a:r>
              <a:rPr lang="en-US" dirty="0" smtClean="0"/>
              <a:t>Modern technology provides tools you can use to create artistic work that can be published for a real audience anywhere in the world.</a:t>
            </a:r>
          </a:p>
          <a:p>
            <a:r>
              <a:rPr lang="en-US" dirty="0" smtClean="0"/>
              <a:t>Project-based collaborations can further enhance creative learning and problem-solving.</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11</a:t>
            </a:fld>
            <a:endParaRPr lang="en-US" dirty="0"/>
          </a:p>
        </p:txBody>
      </p:sp>
    </p:spTree>
    <p:extLst>
      <p:ext uri="{BB962C8B-B14F-4D97-AF65-F5344CB8AC3E}">
        <p14:creationId xmlns="" xmlns:p14="http://schemas.microsoft.com/office/powerpoint/2010/main" val="3765120351"/>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at Work, School, and Home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Supporting Critical Thinking</a:t>
            </a:r>
          </a:p>
          <a:p>
            <a:r>
              <a:rPr lang="en-US" b="1" i="1" dirty="0" smtClean="0"/>
              <a:t>Critical thinking</a:t>
            </a:r>
            <a:r>
              <a:rPr lang="en-US" dirty="0" smtClean="0"/>
              <a:t> is the process of analyzing information, combining information, and evaluating information as a guide to making judgments.</a:t>
            </a:r>
          </a:p>
          <a:p>
            <a:r>
              <a:rPr lang="en-US" dirty="0" smtClean="0"/>
              <a:t>When reading information online, do not act until you have analyzed the point of view and motivations, gathered and combined information, and evaluated the information.</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12</a:t>
            </a:fld>
            <a:endParaRPr lang="en-US" dirty="0"/>
          </a:p>
        </p:txBody>
      </p:sp>
    </p:spTree>
    <p:extLst>
      <p:ext uri="{BB962C8B-B14F-4D97-AF65-F5344CB8AC3E}">
        <p14:creationId xmlns="" xmlns:p14="http://schemas.microsoft.com/office/powerpoint/2010/main" val="1769309937"/>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a:t>
            </a:r>
            <a:endParaRPr lang="en-US" dirty="0"/>
          </a:p>
        </p:txBody>
      </p:sp>
      <p:sp>
        <p:nvSpPr>
          <p:cNvPr id="3" name="Content Placeholder 2"/>
          <p:cNvSpPr>
            <a:spLocks noGrp="1"/>
          </p:cNvSpPr>
          <p:nvPr>
            <p:ph idx="1"/>
          </p:nvPr>
        </p:nvSpPr>
        <p:spPr/>
        <p:txBody>
          <a:bodyPr/>
          <a:lstStyle/>
          <a:p>
            <a:r>
              <a:rPr lang="en-US" b="1" dirty="0" smtClean="0"/>
              <a:t>Facilitating Daily Life</a:t>
            </a:r>
            <a:endParaRPr lang="en-US" b="1" dirty="0"/>
          </a:p>
          <a:p>
            <a:r>
              <a:rPr lang="en-US" dirty="0" smtClean="0"/>
              <a:t>You can access electronic catalogs, select goods, store them in a digital cart or bag, and then complete the purchase with a credit card or an online account.</a:t>
            </a:r>
          </a:p>
          <a:p>
            <a:r>
              <a:rPr lang="en-US" dirty="0" smtClean="0"/>
              <a:t>You can purchase concert or sports tickets, order a program, and in some cases select your seats online for an upcoming event.</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13</a:t>
            </a:fld>
            <a:endParaRPr lang="en-US" dirty="0"/>
          </a:p>
        </p:txBody>
      </p:sp>
    </p:spTree>
    <p:extLst>
      <p:ext uri="{BB962C8B-B14F-4D97-AF65-F5344CB8AC3E}">
        <p14:creationId xmlns="" xmlns:p14="http://schemas.microsoft.com/office/powerpoint/2010/main" val="735011297"/>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Facilitating Daily Life </a:t>
            </a:r>
            <a:r>
              <a:rPr lang="en-US" b="1" dirty="0" smtClean="0"/>
              <a:t/>
            </a:r>
            <a:br>
              <a:rPr lang="en-US" b="1" dirty="0" smtClean="0"/>
            </a:br>
            <a:r>
              <a:rPr lang="en-US" b="1" dirty="0" smtClean="0"/>
              <a:t>(</a:t>
            </a:r>
            <a:r>
              <a:rPr lang="en-US" b="1" dirty="0" smtClean="0"/>
              <a:t>continued)</a:t>
            </a:r>
            <a:endParaRPr lang="en-US" b="1" dirty="0"/>
          </a:p>
          <a:p>
            <a:r>
              <a:rPr lang="en-US" dirty="0" smtClean="0"/>
              <a:t>Local, state, and </a:t>
            </a:r>
            <a:r>
              <a:rPr lang="en-US" dirty="0" smtClean="0"/>
              <a:t/>
            </a:r>
            <a:br>
              <a:rPr lang="en-US" dirty="0" smtClean="0"/>
            </a:br>
            <a:r>
              <a:rPr lang="en-US" dirty="0" smtClean="0"/>
              <a:t>national </a:t>
            </a:r>
            <a:r>
              <a:rPr lang="en-US" dirty="0" smtClean="0"/>
              <a:t>government </a:t>
            </a:r>
            <a:r>
              <a:rPr lang="en-US" dirty="0" smtClean="0"/>
              <a:t/>
            </a:r>
            <a:br>
              <a:rPr lang="en-US" dirty="0" smtClean="0"/>
            </a:br>
            <a:r>
              <a:rPr lang="en-US" dirty="0" smtClean="0"/>
              <a:t>Web </a:t>
            </a:r>
            <a:r>
              <a:rPr lang="en-US" dirty="0" smtClean="0"/>
              <a:t>sites provide </a:t>
            </a:r>
            <a:r>
              <a:rPr lang="en-US" dirty="0" smtClean="0"/>
              <a:t/>
            </a:r>
            <a:br>
              <a:rPr lang="en-US" dirty="0" smtClean="0"/>
            </a:br>
            <a:r>
              <a:rPr lang="en-US" dirty="0" smtClean="0"/>
              <a:t>access </a:t>
            </a:r>
            <a:r>
              <a:rPr lang="en-US" dirty="0" smtClean="0"/>
              <a:t>to many </a:t>
            </a:r>
            <a:r>
              <a:rPr lang="en-US" dirty="0" smtClean="0"/>
              <a:t/>
            </a:r>
            <a:br>
              <a:rPr lang="en-US" dirty="0" smtClean="0"/>
            </a:br>
            <a:r>
              <a:rPr lang="en-US" dirty="0" smtClean="0"/>
              <a:t>services</a:t>
            </a:r>
            <a:r>
              <a:rPr lang="en-US" dirty="0" smtClean="0"/>
              <a:t>.</a:t>
            </a:r>
          </a:p>
          <a:p>
            <a:r>
              <a:rPr lang="en-US" dirty="0" smtClean="0"/>
              <a:t>For example, the </a:t>
            </a:r>
            <a:r>
              <a:rPr lang="en-US" dirty="0" smtClean="0"/>
              <a:t/>
            </a:r>
            <a:br>
              <a:rPr lang="en-US" dirty="0" smtClean="0"/>
            </a:br>
            <a:r>
              <a:rPr lang="en-US" dirty="0" smtClean="0"/>
              <a:t>Internal </a:t>
            </a:r>
            <a:r>
              <a:rPr lang="en-US" dirty="0" smtClean="0"/>
              <a:t>Revenue Service </a:t>
            </a:r>
            <a:r>
              <a:rPr lang="en-US" dirty="0" smtClean="0"/>
              <a:t/>
            </a:r>
            <a:br>
              <a:rPr lang="en-US" dirty="0" smtClean="0"/>
            </a:br>
            <a:r>
              <a:rPr lang="en-US" dirty="0" smtClean="0"/>
              <a:t>site </a:t>
            </a:r>
            <a:r>
              <a:rPr lang="en-US" dirty="0" smtClean="0"/>
              <a:t>provides forms and other services.</a:t>
            </a:r>
          </a:p>
          <a:p>
            <a:pPr lvl="1"/>
            <a:endParaRPr lang="en-US"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14</a:t>
            </a:fld>
            <a:endParaRPr lang="en-US" dirty="0"/>
          </a:p>
        </p:txBody>
      </p:sp>
      <p:pic>
        <p:nvPicPr>
          <p:cNvPr id="1026" name="Picture 2"/>
          <p:cNvPicPr>
            <a:picLocks noChangeAspect="1" noChangeArrowheads="1"/>
          </p:cNvPicPr>
          <p:nvPr/>
        </p:nvPicPr>
        <p:blipFill>
          <a:blip r:embed="rId3"/>
          <a:stretch>
            <a:fillRect/>
          </a:stretch>
        </p:blipFill>
        <p:spPr bwMode="auto">
          <a:xfrm>
            <a:off x="4724400" y="2514600"/>
            <a:ext cx="3518062" cy="2590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0-6.JPG"/>
          <p:cNvPicPr>
            <a:picLocks noChangeAspect="1"/>
          </p:cNvPicPr>
          <p:nvPr/>
        </p:nvPicPr>
        <p:blipFill>
          <a:blip r:embed="rId4"/>
          <a:stretch>
            <a:fillRect/>
          </a:stretch>
        </p:blipFill>
        <p:spPr>
          <a:xfrm>
            <a:off x="7391400" y="5029200"/>
            <a:ext cx="804862" cy="191634"/>
          </a:xfrm>
          <a:prstGeom prst="rect">
            <a:avLst/>
          </a:prstGeom>
        </p:spPr>
      </p:pic>
    </p:spTree>
    <p:extLst>
      <p:ext uri="{BB962C8B-B14F-4D97-AF65-F5344CB8AC3E}">
        <p14:creationId xmlns="" xmlns:p14="http://schemas.microsoft.com/office/powerpoint/2010/main" val="3627487350"/>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Automated Teller </a:t>
            </a:r>
            <a:r>
              <a:rPr lang="en-US" b="1" dirty="0" smtClean="0"/>
              <a:t/>
            </a:r>
            <a:br>
              <a:rPr lang="en-US" b="1" dirty="0" smtClean="0"/>
            </a:br>
            <a:r>
              <a:rPr lang="en-US" b="1" dirty="0" smtClean="0"/>
              <a:t>Machines</a:t>
            </a:r>
            <a:endParaRPr lang="en-US" b="1" dirty="0" smtClean="0"/>
          </a:p>
          <a:p>
            <a:r>
              <a:rPr lang="en-US" dirty="0" smtClean="0"/>
              <a:t>Automated teller </a:t>
            </a:r>
            <a:r>
              <a:rPr lang="en-US" dirty="0" smtClean="0"/>
              <a:t/>
            </a:r>
            <a:br>
              <a:rPr lang="en-US" dirty="0" smtClean="0"/>
            </a:br>
            <a:r>
              <a:rPr lang="en-US" dirty="0" smtClean="0"/>
              <a:t>machines </a:t>
            </a:r>
            <a:r>
              <a:rPr lang="en-US" dirty="0" smtClean="0"/>
              <a:t>(ATMs) </a:t>
            </a:r>
            <a:r>
              <a:rPr lang="en-US" dirty="0" smtClean="0"/>
              <a:t/>
            </a:r>
            <a:br>
              <a:rPr lang="en-US" dirty="0" smtClean="0"/>
            </a:br>
            <a:r>
              <a:rPr lang="en-US" dirty="0" smtClean="0"/>
              <a:t>can </a:t>
            </a:r>
            <a:r>
              <a:rPr lang="en-US" dirty="0" smtClean="0"/>
              <a:t>be used to </a:t>
            </a:r>
            <a:r>
              <a:rPr lang="en-US" dirty="0" smtClean="0"/>
              <a:t/>
            </a:r>
            <a:br>
              <a:rPr lang="en-US" dirty="0" smtClean="0"/>
            </a:br>
            <a:r>
              <a:rPr lang="en-US" dirty="0" smtClean="0"/>
              <a:t>deposit </a:t>
            </a:r>
            <a:r>
              <a:rPr lang="en-US" dirty="0" smtClean="0"/>
              <a:t>or withdraw </a:t>
            </a:r>
            <a:r>
              <a:rPr lang="en-US" dirty="0" smtClean="0"/>
              <a:t/>
            </a:r>
            <a:br>
              <a:rPr lang="en-US" dirty="0" smtClean="0"/>
            </a:br>
            <a:r>
              <a:rPr lang="en-US" dirty="0" smtClean="0"/>
              <a:t>money</a:t>
            </a:r>
            <a:r>
              <a:rPr lang="en-US" dirty="0" smtClean="0"/>
              <a:t>, and allow </a:t>
            </a:r>
            <a:r>
              <a:rPr lang="en-US" dirty="0" smtClean="0"/>
              <a:t/>
            </a:r>
            <a:br>
              <a:rPr lang="en-US" dirty="0" smtClean="0"/>
            </a:br>
            <a:r>
              <a:rPr lang="en-US" dirty="0" smtClean="0"/>
              <a:t>you </a:t>
            </a:r>
            <a:r>
              <a:rPr lang="en-US" dirty="0" smtClean="0"/>
              <a:t>to do your </a:t>
            </a:r>
            <a:r>
              <a:rPr lang="en-US" dirty="0" smtClean="0"/>
              <a:t/>
            </a:r>
            <a:br>
              <a:rPr lang="en-US" dirty="0" smtClean="0"/>
            </a:br>
            <a:r>
              <a:rPr lang="en-US" dirty="0" smtClean="0"/>
              <a:t>banking </a:t>
            </a:r>
            <a:r>
              <a:rPr lang="en-US" dirty="0" smtClean="0"/>
              <a:t>almost anywhere, anytime.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15</a:t>
            </a:fld>
            <a:endParaRPr lang="en-US" dirty="0"/>
          </a:p>
        </p:txBody>
      </p:sp>
      <p:pic>
        <p:nvPicPr>
          <p:cNvPr id="2050" name="Picture 2"/>
          <p:cNvPicPr>
            <a:picLocks noChangeAspect="1" noChangeArrowheads="1"/>
          </p:cNvPicPr>
          <p:nvPr/>
        </p:nvPicPr>
        <p:blipFill>
          <a:blip r:embed="rId3"/>
          <a:stretch>
            <a:fillRect/>
          </a:stretch>
        </p:blipFill>
        <p:spPr bwMode="auto">
          <a:xfrm>
            <a:off x="4419600" y="2590800"/>
            <a:ext cx="3962400" cy="27409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0-7.JPG"/>
          <p:cNvPicPr>
            <a:picLocks noChangeAspect="1"/>
          </p:cNvPicPr>
          <p:nvPr/>
        </p:nvPicPr>
        <p:blipFill>
          <a:blip r:embed="rId4"/>
          <a:stretch>
            <a:fillRect/>
          </a:stretch>
        </p:blipFill>
        <p:spPr>
          <a:xfrm>
            <a:off x="7391400" y="5257800"/>
            <a:ext cx="952500" cy="247284"/>
          </a:xfrm>
          <a:prstGeom prst="rect">
            <a:avLst/>
          </a:prstGeom>
        </p:spPr>
      </p:pic>
    </p:spTree>
    <p:extLst>
      <p:ext uri="{BB962C8B-B14F-4D97-AF65-F5344CB8AC3E}">
        <p14:creationId xmlns="" xmlns:p14="http://schemas.microsoft.com/office/powerpoint/2010/main" val="2334441469"/>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Credit and Debit Cards</a:t>
            </a:r>
          </a:p>
          <a:p>
            <a:r>
              <a:rPr lang="en-US" dirty="0" smtClean="0"/>
              <a:t>Many people prefer to use ATM or credit cards instead of cash when traveling.</a:t>
            </a:r>
          </a:p>
          <a:p>
            <a:r>
              <a:rPr lang="en-US" dirty="0" smtClean="0"/>
              <a:t>Using a card can help you keep track of travel expenses.</a:t>
            </a:r>
          </a:p>
          <a:p>
            <a:r>
              <a:rPr lang="en-US" dirty="0" smtClean="0"/>
              <a:t>If the card is lost, it can be canceled immediately; whereas if cash is lost or stolen, the chances of recovery are very small.</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16</a:t>
            </a:fld>
            <a:endParaRPr lang="en-US" dirty="0"/>
          </a:p>
        </p:txBody>
      </p:sp>
    </p:spTree>
    <p:extLst>
      <p:ext uri="{BB962C8B-B14F-4D97-AF65-F5344CB8AC3E}">
        <p14:creationId xmlns="" xmlns:p14="http://schemas.microsoft.com/office/powerpoint/2010/main" val="470151051"/>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normAutofit fontScale="92500"/>
          </a:bodyPr>
          <a:lstStyle/>
          <a:p>
            <a:r>
              <a:rPr lang="en-US" b="1" dirty="0" smtClean="0"/>
              <a:t>Credit and Debit Cards (continued)</a:t>
            </a:r>
          </a:p>
          <a:p>
            <a:r>
              <a:rPr lang="en-US" dirty="0" smtClean="0"/>
              <a:t>A security concern on the Internet is the theft of credit card information stored electronically.</a:t>
            </a:r>
          </a:p>
          <a:p>
            <a:r>
              <a:rPr lang="en-US" dirty="0" smtClean="0"/>
              <a:t>Although effective encryption technologies keep credit card numbers secure, you can make your account even more secure.</a:t>
            </a:r>
          </a:p>
          <a:p>
            <a:r>
              <a:rPr lang="en-US" dirty="0" smtClean="0"/>
              <a:t>Purchase items only from Web sites you know are reputable and trustworthy.</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17</a:t>
            </a:fld>
            <a:endParaRPr lang="en-US" dirty="0"/>
          </a:p>
        </p:txBody>
      </p:sp>
    </p:spTree>
    <p:extLst>
      <p:ext uri="{BB962C8B-B14F-4D97-AF65-F5344CB8AC3E}">
        <p14:creationId xmlns="" xmlns:p14="http://schemas.microsoft.com/office/powerpoint/2010/main" val="407999280"/>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tretch>
            <a:fillRect/>
          </a:stretch>
        </p:blipFill>
        <p:spPr bwMode="auto">
          <a:xfrm>
            <a:off x="4648200" y="2526772"/>
            <a:ext cx="3733800" cy="25878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a:xfrm>
            <a:off x="838200" y="2438400"/>
            <a:ext cx="7696200" cy="3886200"/>
          </a:xfrm>
        </p:spPr>
        <p:txBody>
          <a:bodyPr>
            <a:normAutofit fontScale="92500" lnSpcReduction="20000"/>
          </a:bodyPr>
          <a:lstStyle/>
          <a:p>
            <a:r>
              <a:rPr lang="en-US" b="1" dirty="0" smtClean="0"/>
              <a:t>Credit and Debit </a:t>
            </a:r>
            <a:r>
              <a:rPr lang="en-US" b="1" dirty="0" smtClean="0"/>
              <a:t/>
            </a:r>
            <a:br>
              <a:rPr lang="en-US" b="1" dirty="0" smtClean="0"/>
            </a:br>
            <a:r>
              <a:rPr lang="en-US" b="1" dirty="0" smtClean="0"/>
              <a:t>Cards </a:t>
            </a:r>
            <a:r>
              <a:rPr lang="en-US" b="1" dirty="0" smtClean="0"/>
              <a:t>(continued)</a:t>
            </a:r>
          </a:p>
          <a:p>
            <a:r>
              <a:rPr lang="en-US" dirty="0" smtClean="0"/>
              <a:t>Be sure any credit </a:t>
            </a:r>
            <a:r>
              <a:rPr lang="en-US" dirty="0" smtClean="0"/>
              <a:t/>
            </a:r>
            <a:br>
              <a:rPr lang="en-US" dirty="0" smtClean="0"/>
            </a:br>
            <a:r>
              <a:rPr lang="en-US" dirty="0" smtClean="0"/>
              <a:t>card </a:t>
            </a:r>
            <a:r>
              <a:rPr lang="en-US" dirty="0" smtClean="0"/>
              <a:t>information is </a:t>
            </a:r>
            <a:r>
              <a:rPr lang="en-US" dirty="0" smtClean="0"/>
              <a:t/>
            </a:r>
            <a:br>
              <a:rPr lang="en-US" dirty="0" smtClean="0"/>
            </a:br>
            <a:r>
              <a:rPr lang="en-US" dirty="0" smtClean="0"/>
              <a:t>transmitted </a:t>
            </a:r>
            <a:r>
              <a:rPr lang="en-US" dirty="0" smtClean="0"/>
              <a:t>in a </a:t>
            </a:r>
            <a:r>
              <a:rPr lang="en-US" dirty="0" smtClean="0"/>
              <a:t/>
            </a:r>
            <a:br>
              <a:rPr lang="en-US" dirty="0" smtClean="0"/>
            </a:br>
            <a:r>
              <a:rPr lang="en-US" dirty="0" smtClean="0"/>
              <a:t>secured</a:t>
            </a:r>
            <a:r>
              <a:rPr lang="en-US" dirty="0" smtClean="0"/>
              <a:t>, encrypted </a:t>
            </a:r>
            <a:r>
              <a:rPr lang="en-US" dirty="0" smtClean="0"/>
              <a:t/>
            </a:r>
            <a:br>
              <a:rPr lang="en-US" dirty="0" smtClean="0"/>
            </a:br>
            <a:r>
              <a:rPr lang="en-US" dirty="0" smtClean="0"/>
              <a:t>mode</a:t>
            </a:r>
            <a:r>
              <a:rPr lang="en-US" dirty="0" smtClean="0"/>
              <a:t>.</a:t>
            </a:r>
          </a:p>
          <a:p>
            <a:r>
              <a:rPr lang="en-US" dirty="0" smtClean="0"/>
              <a:t>Take the same </a:t>
            </a:r>
            <a:r>
              <a:rPr lang="en-US" dirty="0" smtClean="0"/>
              <a:t/>
            </a:r>
            <a:br>
              <a:rPr lang="en-US" dirty="0" smtClean="0"/>
            </a:br>
            <a:r>
              <a:rPr lang="en-US" dirty="0" smtClean="0"/>
              <a:t>precautions </a:t>
            </a:r>
            <a:r>
              <a:rPr lang="en-US" dirty="0" smtClean="0"/>
              <a:t>whenever </a:t>
            </a:r>
            <a:r>
              <a:rPr lang="en-US" dirty="0" smtClean="0"/>
              <a:t/>
            </a:r>
            <a:br>
              <a:rPr lang="en-US" dirty="0" smtClean="0"/>
            </a:br>
            <a:r>
              <a:rPr lang="en-US" dirty="0" smtClean="0"/>
              <a:t>you </a:t>
            </a:r>
            <a:r>
              <a:rPr lang="en-US" dirty="0" smtClean="0"/>
              <a:t>are asked to disclose anything personal on the Internet.</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18</a:t>
            </a:fld>
            <a:endParaRPr lang="en-US" dirty="0"/>
          </a:p>
        </p:txBody>
      </p:sp>
      <p:pic>
        <p:nvPicPr>
          <p:cNvPr id="6" name="Picture 5" descr="fig 30-8.JPG"/>
          <p:cNvPicPr>
            <a:picLocks noChangeAspect="1"/>
          </p:cNvPicPr>
          <p:nvPr/>
        </p:nvPicPr>
        <p:blipFill>
          <a:blip r:embed="rId4"/>
          <a:stretch>
            <a:fillRect/>
          </a:stretch>
        </p:blipFill>
        <p:spPr>
          <a:xfrm>
            <a:off x="7467600" y="5029200"/>
            <a:ext cx="871537" cy="220000"/>
          </a:xfrm>
          <a:prstGeom prst="rect">
            <a:avLst/>
          </a:prstGeom>
        </p:spPr>
      </p:pic>
    </p:spTree>
    <p:extLst>
      <p:ext uri="{BB962C8B-B14F-4D97-AF65-F5344CB8AC3E}">
        <p14:creationId xmlns="" xmlns:p14="http://schemas.microsoft.com/office/powerpoint/2010/main" val="363943916"/>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Point-of-Sale Systems</a:t>
            </a:r>
          </a:p>
          <a:p>
            <a:r>
              <a:rPr lang="en-US" dirty="0" smtClean="0"/>
              <a:t>A terminal used for electronic processing of payment transactions in a retail outlet is called a </a:t>
            </a:r>
            <a:r>
              <a:rPr lang="en-US" b="1" i="1" dirty="0" smtClean="0"/>
              <a:t>point-of-sale (POS) system</a:t>
            </a:r>
            <a:r>
              <a:rPr lang="en-US" dirty="0" smtClean="0"/>
              <a:t>.</a:t>
            </a:r>
          </a:p>
          <a:p>
            <a:r>
              <a:rPr lang="en-US" dirty="0" smtClean="0"/>
              <a:t>When the cashier scans a product you purchase, the pricing can come from a centralized database. By tracking information about your purchases, coupons can be generated.</a:t>
            </a:r>
          </a:p>
          <a:p>
            <a:r>
              <a:rPr lang="en-US" dirty="0" smtClean="0"/>
              <a:t>Many of the POS systems include a complete accounting, inventory, and management system.</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19</a:t>
            </a:fld>
            <a:endParaRPr lang="en-US" dirty="0"/>
          </a:p>
        </p:txBody>
      </p:sp>
    </p:spTree>
    <p:extLst>
      <p:ext uri="{BB962C8B-B14F-4D97-AF65-F5344CB8AC3E}">
        <p14:creationId xmlns="" xmlns:p14="http://schemas.microsoft.com/office/powerpoint/2010/main" val="2416897524"/>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normAutofit lnSpcReduction="10000"/>
          </a:bodyPr>
          <a:lstStyle/>
          <a:p>
            <a:pPr lvl="0"/>
            <a:r>
              <a:rPr lang="en-US" dirty="0"/>
              <a:t>Describe how computers facilitate and enhance activities at work, school, and home.</a:t>
            </a:r>
          </a:p>
          <a:p>
            <a:pPr lvl="0"/>
            <a:r>
              <a:rPr lang="en-US" dirty="0"/>
              <a:t>Describe how devices are commonly used in daily life.</a:t>
            </a:r>
          </a:p>
          <a:p>
            <a:pPr lvl="0"/>
            <a:r>
              <a:rPr lang="en-US" dirty="0"/>
              <a:t>Describe how technology is used to transform traditional processes.</a:t>
            </a:r>
          </a:p>
          <a:p>
            <a:pPr lvl="0"/>
            <a:r>
              <a:rPr lang="en-US" dirty="0"/>
              <a:t>Identify assistive technologies.</a:t>
            </a:r>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lstStyle/>
          <a:p>
            <a:r>
              <a:rPr lang="en-US" b="1" dirty="0" smtClean="0"/>
              <a:t>Weather-Predicting and Reporting Systems</a:t>
            </a:r>
          </a:p>
          <a:p>
            <a:r>
              <a:rPr lang="en-US" dirty="0" smtClean="0"/>
              <a:t>Numerical weather-prediction applications are used by most professional meteorologists.</a:t>
            </a:r>
          </a:p>
          <a:p>
            <a:r>
              <a:rPr lang="en-US" dirty="0" smtClean="0"/>
              <a:t>Devices and apps enable you to access real-time weather data as well as current and continuously updated weather forecasts.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20</a:t>
            </a:fld>
            <a:endParaRPr lang="en-US" dirty="0"/>
          </a:p>
        </p:txBody>
      </p:sp>
    </p:spTree>
    <p:extLst>
      <p:ext uri="{BB962C8B-B14F-4D97-AF65-F5344CB8AC3E}">
        <p14:creationId xmlns="" xmlns:p14="http://schemas.microsoft.com/office/powerpoint/2010/main" val="3092859734"/>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normAutofit/>
          </a:bodyPr>
          <a:lstStyle/>
          <a:p>
            <a:r>
              <a:rPr lang="en-US" b="1" dirty="0" smtClean="0"/>
              <a:t>Global Positioning </a:t>
            </a:r>
            <a:r>
              <a:rPr lang="en-US" b="1" dirty="0" smtClean="0"/>
              <a:t/>
            </a:r>
            <a:br>
              <a:rPr lang="en-US" b="1" dirty="0" smtClean="0"/>
            </a:br>
            <a:r>
              <a:rPr lang="en-US" b="1" dirty="0" smtClean="0"/>
              <a:t>Systems</a:t>
            </a:r>
            <a:endParaRPr lang="en-US" b="1" dirty="0" smtClean="0"/>
          </a:p>
          <a:p>
            <a:r>
              <a:rPr lang="en-US" dirty="0" smtClean="0"/>
              <a:t>A </a:t>
            </a:r>
            <a:r>
              <a:rPr lang="en-US" b="1" i="1" dirty="0" smtClean="0"/>
              <a:t>global positioning </a:t>
            </a:r>
            <a:r>
              <a:rPr lang="en-US" b="1" i="1" dirty="0" smtClean="0"/>
              <a:t/>
            </a:r>
            <a:br>
              <a:rPr lang="en-US" b="1" i="1" dirty="0" smtClean="0"/>
            </a:br>
            <a:r>
              <a:rPr lang="en-US" b="1" i="1" dirty="0" smtClean="0"/>
              <a:t>system </a:t>
            </a:r>
            <a:r>
              <a:rPr lang="en-US" b="1" i="1" dirty="0" smtClean="0"/>
              <a:t>(GPS)</a:t>
            </a:r>
            <a:r>
              <a:rPr lang="en-US" dirty="0" smtClean="0"/>
              <a:t>, </a:t>
            </a:r>
            <a:r>
              <a:rPr lang="en-US" dirty="0" smtClean="0"/>
              <a:t/>
            </a:r>
            <a:br>
              <a:rPr lang="en-US" dirty="0" smtClean="0"/>
            </a:br>
            <a:r>
              <a:rPr lang="en-US" dirty="0" smtClean="0"/>
              <a:t>combined </a:t>
            </a:r>
            <a:r>
              <a:rPr lang="en-US" dirty="0" smtClean="0"/>
              <a:t>with </a:t>
            </a:r>
            <a:r>
              <a:rPr lang="en-US" dirty="0" smtClean="0"/>
              <a:t/>
            </a:r>
            <a:br>
              <a:rPr lang="en-US" dirty="0" smtClean="0"/>
            </a:br>
            <a:r>
              <a:rPr lang="en-US" dirty="0" smtClean="0"/>
              <a:t>cell </a:t>
            </a:r>
            <a:r>
              <a:rPr lang="en-US" dirty="0" smtClean="0"/>
              <a:t>phone technology, </a:t>
            </a:r>
            <a:r>
              <a:rPr lang="en-US" dirty="0" smtClean="0"/>
              <a:t/>
            </a:r>
            <a:br>
              <a:rPr lang="en-US" dirty="0" smtClean="0"/>
            </a:br>
            <a:r>
              <a:rPr lang="en-US" dirty="0" smtClean="0"/>
              <a:t>can </a:t>
            </a:r>
            <a:r>
              <a:rPr lang="en-US" dirty="0" smtClean="0"/>
              <a:t>provide location </a:t>
            </a:r>
            <a:r>
              <a:rPr lang="en-US" dirty="0" smtClean="0"/>
              <a:t/>
            </a:r>
            <a:br>
              <a:rPr lang="en-US" dirty="0" smtClean="0"/>
            </a:br>
            <a:r>
              <a:rPr lang="en-US" dirty="0" smtClean="0"/>
              <a:t>information </a:t>
            </a:r>
            <a:r>
              <a:rPr lang="en-US" dirty="0" smtClean="0"/>
              <a:t>and directions.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21</a:t>
            </a:fld>
            <a:endParaRPr lang="en-US" dirty="0"/>
          </a:p>
        </p:txBody>
      </p:sp>
      <p:pic>
        <p:nvPicPr>
          <p:cNvPr id="4098" name="Picture 2"/>
          <p:cNvPicPr>
            <a:picLocks noChangeAspect="1" noChangeArrowheads="1"/>
          </p:cNvPicPr>
          <p:nvPr/>
        </p:nvPicPr>
        <p:blipFill>
          <a:blip r:embed="rId3"/>
          <a:stretch>
            <a:fillRect/>
          </a:stretch>
        </p:blipFill>
        <p:spPr bwMode="auto">
          <a:xfrm>
            <a:off x="4869466" y="2619231"/>
            <a:ext cx="3803887" cy="26385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0-10.JPG"/>
          <p:cNvPicPr>
            <a:picLocks noChangeAspect="1"/>
          </p:cNvPicPr>
          <p:nvPr/>
        </p:nvPicPr>
        <p:blipFill>
          <a:blip r:embed="rId4"/>
          <a:stretch>
            <a:fillRect/>
          </a:stretch>
        </p:blipFill>
        <p:spPr>
          <a:xfrm>
            <a:off x="7696200" y="5181600"/>
            <a:ext cx="952500" cy="222250"/>
          </a:xfrm>
          <a:prstGeom prst="rect">
            <a:avLst/>
          </a:prstGeom>
        </p:spPr>
      </p:pic>
    </p:spTree>
    <p:extLst>
      <p:ext uri="{BB962C8B-B14F-4D97-AF65-F5344CB8AC3E}">
        <p14:creationId xmlns="" xmlns:p14="http://schemas.microsoft.com/office/powerpoint/2010/main" val="3710903039"/>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Embedded Computers in Appliances and Equipment</a:t>
            </a:r>
          </a:p>
          <a:p>
            <a:r>
              <a:rPr lang="en-US" dirty="0" smtClean="0"/>
              <a:t>An embedded computer is a special-purpose computer system incorporated into devices such as automobiles, appliances, and mechanical equipment.</a:t>
            </a:r>
          </a:p>
          <a:p>
            <a:r>
              <a:rPr lang="en-US" dirty="0" smtClean="0"/>
              <a:t>An embedded computer is designed to perform one or a few dedicated tasks within a device or an appliance.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22</a:t>
            </a:fld>
            <a:endParaRPr lang="en-US" dirty="0"/>
          </a:p>
        </p:txBody>
      </p:sp>
    </p:spTree>
    <p:extLst>
      <p:ext uri="{BB962C8B-B14F-4D97-AF65-F5344CB8AC3E}">
        <p14:creationId xmlns="" xmlns:p14="http://schemas.microsoft.com/office/powerpoint/2010/main" val="3835374818"/>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Embedded Computers in Appliances and Equipment (continued)</a:t>
            </a:r>
          </a:p>
          <a:p>
            <a:r>
              <a:rPr lang="en-US" dirty="0" smtClean="0"/>
              <a:t>Newer cars have embedded computers that control systems such as ignition timing and antilock brakes.</a:t>
            </a:r>
          </a:p>
          <a:p>
            <a:r>
              <a:rPr lang="en-US" dirty="0" smtClean="0"/>
              <a:t>Examples of appliances with embedded computers include digital clocks, microwaves, refrigerators, DVR recorders, washing machines, and water pumps.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23</a:t>
            </a:fld>
            <a:endParaRPr lang="en-US" dirty="0"/>
          </a:p>
        </p:txBody>
      </p:sp>
    </p:spTree>
    <p:extLst>
      <p:ext uri="{BB962C8B-B14F-4D97-AF65-F5344CB8AC3E}">
        <p14:creationId xmlns="" xmlns:p14="http://schemas.microsoft.com/office/powerpoint/2010/main" val="2151064528"/>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Security Systems</a:t>
            </a:r>
          </a:p>
          <a:p>
            <a:r>
              <a:rPr lang="en-US" dirty="0" smtClean="0"/>
              <a:t>Many cars today have a remote keyless ignition system.</a:t>
            </a:r>
          </a:p>
          <a:p>
            <a:r>
              <a:rPr lang="en-US" dirty="0" smtClean="0"/>
              <a:t>Pressing a button opens or locks the doors, while pressing another button starts the car.</a:t>
            </a:r>
          </a:p>
          <a:p>
            <a:r>
              <a:rPr lang="en-US" dirty="0" smtClean="0"/>
              <a:t>Keyless entry systems are also available for entrance doors to houses, businesses, and other buildings.</a:t>
            </a:r>
          </a:p>
          <a:p>
            <a:r>
              <a:rPr lang="en-US" dirty="0" smtClean="0"/>
              <a:t>Most of these systems include a keypad.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24</a:t>
            </a:fld>
            <a:endParaRPr lang="en-US" dirty="0"/>
          </a:p>
        </p:txBody>
      </p:sp>
    </p:spTree>
    <p:extLst>
      <p:ext uri="{BB962C8B-B14F-4D97-AF65-F5344CB8AC3E}">
        <p14:creationId xmlns="" xmlns:p14="http://schemas.microsoft.com/office/powerpoint/2010/main" val="3250169066"/>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 Technology in Everyday Life (continued)</a:t>
            </a:r>
            <a:endParaRPr lang="en-US" dirty="0"/>
          </a:p>
        </p:txBody>
      </p:sp>
      <p:sp>
        <p:nvSpPr>
          <p:cNvPr id="3" name="Content Placeholder 2"/>
          <p:cNvSpPr>
            <a:spLocks noGrp="1"/>
          </p:cNvSpPr>
          <p:nvPr>
            <p:ph idx="1"/>
          </p:nvPr>
        </p:nvSpPr>
        <p:spPr/>
        <p:txBody>
          <a:bodyPr>
            <a:normAutofit/>
          </a:bodyPr>
          <a:lstStyle/>
          <a:p>
            <a:r>
              <a:rPr lang="en-US" b="1" dirty="0" smtClean="0"/>
              <a:t>Security Systems (continued)</a:t>
            </a:r>
          </a:p>
          <a:p>
            <a:r>
              <a:rPr lang="en-US" dirty="0" smtClean="0"/>
              <a:t>Some security systems require </a:t>
            </a:r>
            <a:r>
              <a:rPr lang="en-US" dirty="0" smtClean="0"/>
              <a:t/>
            </a:r>
            <a:br>
              <a:rPr lang="en-US" dirty="0" smtClean="0"/>
            </a:br>
            <a:r>
              <a:rPr lang="en-US" dirty="0" smtClean="0"/>
              <a:t>user </a:t>
            </a:r>
            <a:r>
              <a:rPr lang="en-US" dirty="0" smtClean="0"/>
              <a:t>identification.</a:t>
            </a:r>
          </a:p>
          <a:p>
            <a:r>
              <a:rPr lang="en-US" dirty="0" smtClean="0"/>
              <a:t>A biometric device can confirm </a:t>
            </a:r>
            <a:r>
              <a:rPr lang="en-US" dirty="0" smtClean="0"/>
              <a:t/>
            </a:r>
            <a:br>
              <a:rPr lang="en-US" dirty="0" smtClean="0"/>
            </a:br>
            <a:r>
              <a:rPr lang="en-US" dirty="0" smtClean="0"/>
              <a:t>someone’s </a:t>
            </a:r>
            <a:r>
              <a:rPr lang="en-US" dirty="0" smtClean="0"/>
              <a:t>identity by matching </a:t>
            </a:r>
            <a:r>
              <a:rPr lang="en-US" dirty="0" smtClean="0"/>
              <a:t/>
            </a:r>
            <a:br>
              <a:rPr lang="en-US" dirty="0" smtClean="0"/>
            </a:br>
            <a:r>
              <a:rPr lang="en-US" dirty="0" smtClean="0"/>
              <a:t>patterns </a:t>
            </a:r>
            <a:r>
              <a:rPr lang="en-US" dirty="0" smtClean="0"/>
              <a:t>stored in a database </a:t>
            </a:r>
            <a:r>
              <a:rPr lang="en-US" dirty="0" smtClean="0"/>
              <a:t/>
            </a:r>
            <a:br>
              <a:rPr lang="en-US" dirty="0" smtClean="0"/>
            </a:br>
            <a:r>
              <a:rPr lang="en-US" dirty="0" smtClean="0"/>
              <a:t>with </a:t>
            </a:r>
            <a:r>
              <a:rPr lang="en-US" dirty="0" smtClean="0"/>
              <a:t>a person’s iris, retina, </a:t>
            </a:r>
            <a:r>
              <a:rPr lang="en-US" dirty="0" smtClean="0"/>
              <a:t/>
            </a:r>
            <a:br>
              <a:rPr lang="en-US" dirty="0" smtClean="0"/>
            </a:br>
            <a:r>
              <a:rPr lang="en-US" dirty="0" smtClean="0"/>
              <a:t>voice</a:t>
            </a:r>
            <a:r>
              <a:rPr lang="en-US" dirty="0" smtClean="0"/>
              <a:t>, fingerprint, or handprint.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25</a:t>
            </a:fld>
            <a:endParaRPr lang="en-US" dirty="0"/>
          </a:p>
        </p:txBody>
      </p:sp>
      <p:pic>
        <p:nvPicPr>
          <p:cNvPr id="5122" name="Picture 2"/>
          <p:cNvPicPr>
            <a:picLocks noChangeAspect="1" noChangeArrowheads="1"/>
          </p:cNvPicPr>
          <p:nvPr/>
        </p:nvPicPr>
        <p:blipFill>
          <a:blip r:embed="rId3"/>
          <a:stretch>
            <a:fillRect/>
          </a:stretch>
        </p:blipFill>
        <p:spPr bwMode="auto">
          <a:xfrm>
            <a:off x="6645056" y="2514600"/>
            <a:ext cx="1416488" cy="33368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0-11.JPG"/>
          <p:cNvPicPr>
            <a:picLocks noChangeAspect="1"/>
          </p:cNvPicPr>
          <p:nvPr/>
        </p:nvPicPr>
        <p:blipFill>
          <a:blip r:embed="rId4"/>
          <a:stretch>
            <a:fillRect/>
          </a:stretch>
        </p:blipFill>
        <p:spPr>
          <a:xfrm>
            <a:off x="6934200" y="5943600"/>
            <a:ext cx="990600" cy="229961"/>
          </a:xfrm>
          <a:prstGeom prst="rect">
            <a:avLst/>
          </a:prstGeom>
        </p:spPr>
      </p:pic>
    </p:spTree>
    <p:extLst>
      <p:ext uri="{BB962C8B-B14F-4D97-AF65-F5344CB8AC3E}">
        <p14:creationId xmlns="" xmlns:p14="http://schemas.microsoft.com/office/powerpoint/2010/main" val="2979304775"/>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tretch>
            <a:fillRect/>
          </a:stretch>
        </p:blipFill>
        <p:spPr bwMode="auto">
          <a:xfrm>
            <a:off x="5257800" y="2479113"/>
            <a:ext cx="3505200" cy="27446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Using Technology to Transform Traditional Processes</a:t>
            </a:r>
            <a:endParaRPr lang="en-US" dirty="0"/>
          </a:p>
        </p:txBody>
      </p:sp>
      <p:sp>
        <p:nvSpPr>
          <p:cNvPr id="3" name="Content Placeholder 2"/>
          <p:cNvSpPr>
            <a:spLocks noGrp="1"/>
          </p:cNvSpPr>
          <p:nvPr>
            <p:ph idx="1"/>
          </p:nvPr>
        </p:nvSpPr>
        <p:spPr>
          <a:xfrm>
            <a:off x="838200" y="2362200"/>
            <a:ext cx="8000999" cy="3724275"/>
          </a:xfrm>
        </p:spPr>
        <p:txBody>
          <a:bodyPr>
            <a:normAutofit/>
          </a:bodyPr>
          <a:lstStyle/>
          <a:p>
            <a:r>
              <a:rPr lang="en-US" b="1" dirty="0" smtClean="0"/>
              <a:t>E-Commerce</a:t>
            </a:r>
          </a:p>
          <a:p>
            <a:r>
              <a:rPr lang="en-US" b="1" i="1" dirty="0" smtClean="0"/>
              <a:t>E-commerce </a:t>
            </a:r>
            <a:r>
              <a:rPr lang="en-US" b="1" i="1" dirty="0" smtClean="0"/>
              <a:t/>
            </a:r>
            <a:br>
              <a:rPr lang="en-US" b="1" i="1" dirty="0" smtClean="0"/>
            </a:br>
            <a:r>
              <a:rPr lang="en-US" dirty="0" smtClean="0"/>
              <a:t>(</a:t>
            </a:r>
            <a:r>
              <a:rPr lang="en-US" dirty="0" smtClean="0"/>
              <a:t>an abbreviation for </a:t>
            </a:r>
            <a:r>
              <a:rPr lang="en-US" dirty="0" smtClean="0"/>
              <a:t/>
            </a:r>
            <a:br>
              <a:rPr lang="en-US" dirty="0" smtClean="0"/>
            </a:br>
            <a:r>
              <a:rPr lang="en-US" b="1" i="1" dirty="0" smtClean="0"/>
              <a:t>electronic </a:t>
            </a:r>
            <a:r>
              <a:rPr lang="en-US" b="1" i="1" dirty="0" smtClean="0"/>
              <a:t>commerce</a:t>
            </a:r>
            <a:r>
              <a:rPr lang="en-US" dirty="0" smtClean="0"/>
              <a:t>) </a:t>
            </a:r>
            <a:r>
              <a:rPr lang="en-US" dirty="0" smtClean="0"/>
              <a:t/>
            </a:r>
            <a:br>
              <a:rPr lang="en-US" dirty="0" smtClean="0"/>
            </a:br>
            <a:r>
              <a:rPr lang="en-US" dirty="0" smtClean="0"/>
              <a:t>means </a:t>
            </a:r>
            <a:r>
              <a:rPr lang="en-US" dirty="0" smtClean="0"/>
              <a:t>conducting </a:t>
            </a:r>
            <a:r>
              <a:rPr lang="en-US" dirty="0" smtClean="0"/>
              <a:t/>
            </a:r>
            <a:br>
              <a:rPr lang="en-US" dirty="0" smtClean="0"/>
            </a:br>
            <a:r>
              <a:rPr lang="en-US" dirty="0" smtClean="0"/>
              <a:t>business </a:t>
            </a:r>
            <a:r>
              <a:rPr lang="en-US" dirty="0" smtClean="0"/>
              <a:t>on the Internet.</a:t>
            </a:r>
          </a:p>
          <a:p>
            <a:r>
              <a:rPr lang="en-US" dirty="0" smtClean="0"/>
              <a:t>It primarily refers to purchasing and selling products on the Internet.</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26</a:t>
            </a:fld>
            <a:endParaRPr lang="en-US" dirty="0"/>
          </a:p>
        </p:txBody>
      </p:sp>
      <p:pic>
        <p:nvPicPr>
          <p:cNvPr id="7" name="Picture 6" descr="fig 30-12.JPG"/>
          <p:cNvPicPr>
            <a:picLocks noChangeAspect="1"/>
          </p:cNvPicPr>
          <p:nvPr/>
        </p:nvPicPr>
        <p:blipFill>
          <a:blip r:embed="rId4"/>
          <a:stretch>
            <a:fillRect/>
          </a:stretch>
        </p:blipFill>
        <p:spPr>
          <a:xfrm>
            <a:off x="7772400" y="4876800"/>
            <a:ext cx="1000125" cy="254418"/>
          </a:xfrm>
          <a:prstGeom prst="rect">
            <a:avLst/>
          </a:prstGeom>
        </p:spPr>
      </p:pic>
    </p:spTree>
    <p:extLst>
      <p:ext uri="{BB962C8B-B14F-4D97-AF65-F5344CB8AC3E}">
        <p14:creationId xmlns="" xmlns:p14="http://schemas.microsoft.com/office/powerpoint/2010/main" val="1839793095"/>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Technology to Transform Traditional Processes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Business Connections</a:t>
            </a:r>
          </a:p>
          <a:p>
            <a:r>
              <a:rPr lang="en-US" b="1" i="1" dirty="0" smtClean="0"/>
              <a:t>Business-to-business (B2B) </a:t>
            </a:r>
            <a:r>
              <a:rPr lang="en-US" dirty="0" smtClean="0"/>
              <a:t>describes </a:t>
            </a:r>
            <a:br>
              <a:rPr lang="en-US" dirty="0" smtClean="0"/>
            </a:br>
            <a:r>
              <a:rPr lang="en-US" dirty="0" smtClean="0"/>
              <a:t>e-commerce transactions between businesses, such as between a company and a supplier.</a:t>
            </a:r>
          </a:p>
          <a:p>
            <a:r>
              <a:rPr lang="en-US" b="1" i="1" dirty="0" smtClean="0"/>
              <a:t>Business-to-consumer (B2C) </a:t>
            </a:r>
            <a:r>
              <a:rPr lang="en-US" dirty="0" smtClean="0"/>
              <a:t>describes transactions between businesses and consumers.</a:t>
            </a:r>
          </a:p>
          <a:p>
            <a:r>
              <a:rPr lang="en-US" b="1" i="1" dirty="0" smtClean="0"/>
              <a:t>Business-to-government (B2G)</a:t>
            </a:r>
            <a:r>
              <a:rPr lang="en-US" dirty="0" smtClean="0"/>
              <a:t> describes online transactions between businesses and government agencies.</a:t>
            </a:r>
            <a:endParaRPr lang="en-US" b="1"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27</a:t>
            </a:fld>
            <a:endParaRPr lang="en-US" dirty="0"/>
          </a:p>
        </p:txBody>
      </p:sp>
    </p:spTree>
    <p:extLst>
      <p:ext uri="{BB962C8B-B14F-4D97-AF65-F5344CB8AC3E}">
        <p14:creationId xmlns="" xmlns:p14="http://schemas.microsoft.com/office/powerpoint/2010/main" val="1080047633"/>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Technology to Transform Traditional Processes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Business Connections (continued)</a:t>
            </a:r>
          </a:p>
          <a:p>
            <a:r>
              <a:rPr lang="en-US" dirty="0" smtClean="0"/>
              <a:t>Retail businesses often use </a:t>
            </a:r>
            <a:r>
              <a:rPr lang="en-US" b="1" i="1" dirty="0" smtClean="0"/>
              <a:t>RFID (radio-frequency identification) tags</a:t>
            </a:r>
            <a:r>
              <a:rPr lang="en-US" dirty="0" smtClean="0"/>
              <a:t>, which are small electronic devices used to improve the efficiency of inventory tracking and management.</a:t>
            </a:r>
          </a:p>
          <a:p>
            <a:r>
              <a:rPr lang="en-US" dirty="0" smtClean="0"/>
              <a:t>The RFID tags identify and track goods from the point of delivery or manufacturing to the point of sale.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28</a:t>
            </a:fld>
            <a:endParaRPr lang="en-US" dirty="0"/>
          </a:p>
        </p:txBody>
      </p:sp>
    </p:spTree>
    <p:extLst>
      <p:ext uri="{BB962C8B-B14F-4D97-AF65-F5344CB8AC3E}">
        <p14:creationId xmlns="" xmlns:p14="http://schemas.microsoft.com/office/powerpoint/2010/main" val="4039534577"/>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Technology to Transform Traditional Processes (continued)</a:t>
            </a:r>
            <a:endParaRPr lang="en-US" dirty="0"/>
          </a:p>
        </p:txBody>
      </p:sp>
      <p:sp>
        <p:nvSpPr>
          <p:cNvPr id="3" name="Content Placeholder 2"/>
          <p:cNvSpPr>
            <a:spLocks noGrp="1"/>
          </p:cNvSpPr>
          <p:nvPr>
            <p:ph idx="1"/>
          </p:nvPr>
        </p:nvSpPr>
        <p:spPr/>
        <p:txBody>
          <a:bodyPr>
            <a:normAutofit/>
          </a:bodyPr>
          <a:lstStyle/>
          <a:p>
            <a:r>
              <a:rPr lang="en-US" b="1" dirty="0" smtClean="0"/>
              <a:t>Business Connections (continued)</a:t>
            </a:r>
          </a:p>
          <a:p>
            <a:r>
              <a:rPr lang="en-US" dirty="0"/>
              <a:t>Scanners can read information from RFID tags from several feet away.</a:t>
            </a:r>
          </a:p>
          <a:p>
            <a:r>
              <a:rPr lang="en-US" dirty="0" smtClean="0"/>
              <a:t>Governments are using RFID tags in passports and in transportation, such as electronic toll collection on highways and in mass transit passes.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29</a:t>
            </a:fld>
            <a:endParaRPr lang="en-US" dirty="0"/>
          </a:p>
        </p:txBody>
      </p:sp>
    </p:spTree>
    <p:extLst>
      <p:ext uri="{BB962C8B-B14F-4D97-AF65-F5344CB8AC3E}">
        <p14:creationId xmlns="" xmlns:p14="http://schemas.microsoft.com/office/powerpoint/2010/main" val="125110743"/>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3" name="Content Placeholder 2"/>
          <p:cNvSpPr>
            <a:spLocks noGrp="1"/>
          </p:cNvSpPr>
          <p:nvPr>
            <p:ph sz="half" idx="1"/>
          </p:nvPr>
        </p:nvSpPr>
        <p:spPr>
          <a:xfrm>
            <a:off x="4953000" y="2514600"/>
            <a:ext cx="3770313" cy="3724275"/>
          </a:xfrm>
        </p:spPr>
        <p:txBody>
          <a:bodyPr>
            <a:normAutofit fontScale="92500" lnSpcReduction="10000"/>
          </a:bodyPr>
          <a:lstStyle/>
          <a:p>
            <a:pPr lvl="0"/>
            <a:r>
              <a:rPr lang="en-US" dirty="0" smtClean="0"/>
              <a:t>e-commerce </a:t>
            </a:r>
            <a:r>
              <a:rPr lang="en-US" dirty="0"/>
              <a:t>(electronic commerce)</a:t>
            </a:r>
          </a:p>
          <a:p>
            <a:pPr lvl="0"/>
            <a:r>
              <a:rPr lang="en-US" dirty="0"/>
              <a:t>point-of-sale (</a:t>
            </a:r>
            <a:r>
              <a:rPr lang="en-US" dirty="0" smtClean="0"/>
              <a:t>POS) system</a:t>
            </a:r>
          </a:p>
          <a:p>
            <a:pPr lvl="0"/>
            <a:r>
              <a:rPr lang="en-US" dirty="0" smtClean="0"/>
              <a:t>RFID </a:t>
            </a:r>
            <a:r>
              <a:rPr lang="en-US" dirty="0"/>
              <a:t>(radio-frequency </a:t>
            </a:r>
            <a:r>
              <a:rPr lang="en-US" dirty="0" smtClean="0"/>
              <a:t>identification) tags</a:t>
            </a:r>
            <a:endParaRPr lang="en-US" dirty="0"/>
          </a:p>
          <a:p>
            <a:pPr lvl="0"/>
            <a:r>
              <a:rPr lang="en-US" dirty="0"/>
              <a:t>telecommuting</a:t>
            </a:r>
          </a:p>
        </p:txBody>
      </p:sp>
      <p:sp>
        <p:nvSpPr>
          <p:cNvPr id="23557" name="Rectangle 3"/>
          <p:cNvSpPr>
            <a:spLocks noGrp="1" noChangeArrowheads="1"/>
          </p:cNvSpPr>
          <p:nvPr>
            <p:ph sz="half" idx="2"/>
          </p:nvPr>
        </p:nvSpPr>
        <p:spPr>
          <a:xfrm>
            <a:off x="914400" y="2514600"/>
            <a:ext cx="3770312" cy="3724275"/>
          </a:xfrm>
        </p:spPr>
        <p:txBody>
          <a:bodyPr>
            <a:normAutofit fontScale="92500" lnSpcReduction="10000"/>
          </a:bodyPr>
          <a:lstStyle/>
          <a:p>
            <a:pPr lvl="0"/>
            <a:r>
              <a:rPr lang="en-US" dirty="0"/>
              <a:t>assistive technologies</a:t>
            </a:r>
          </a:p>
          <a:p>
            <a:pPr lvl="0"/>
            <a:r>
              <a:rPr lang="en-US" dirty="0"/>
              <a:t>business-to-business (B2B)</a:t>
            </a:r>
          </a:p>
          <a:p>
            <a:pPr lvl="0"/>
            <a:r>
              <a:rPr lang="en-US" dirty="0"/>
              <a:t>business-to-consumer (B2C)</a:t>
            </a:r>
          </a:p>
          <a:p>
            <a:pPr lvl="0"/>
            <a:r>
              <a:rPr lang="en-US" dirty="0"/>
              <a:t>business-to-government (B2G)</a:t>
            </a:r>
          </a:p>
          <a:p>
            <a:pPr lvl="0"/>
            <a:r>
              <a:rPr lang="en-US" dirty="0"/>
              <a:t>critical </a:t>
            </a:r>
            <a:r>
              <a:rPr lang="en-US" dirty="0" smtClean="0"/>
              <a:t>thinking</a:t>
            </a:r>
          </a:p>
          <a:p>
            <a:r>
              <a:rPr lang="en-US" dirty="0" smtClean="0"/>
              <a:t>crowdsourcing</a:t>
            </a: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3</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3</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Technology to Transform Traditional Processes (continued)</a:t>
            </a:r>
            <a:endParaRPr lang="en-US" dirty="0"/>
          </a:p>
        </p:txBody>
      </p:sp>
      <p:sp>
        <p:nvSpPr>
          <p:cNvPr id="3" name="Content Placeholder 2"/>
          <p:cNvSpPr>
            <a:spLocks noGrp="1"/>
          </p:cNvSpPr>
          <p:nvPr>
            <p:ph idx="1"/>
          </p:nvPr>
        </p:nvSpPr>
        <p:spPr/>
        <p:txBody>
          <a:bodyPr>
            <a:normAutofit/>
          </a:bodyPr>
          <a:lstStyle/>
          <a:p>
            <a:r>
              <a:rPr lang="en-US" b="1" dirty="0" smtClean="0"/>
              <a:t>Media</a:t>
            </a:r>
          </a:p>
          <a:p>
            <a:r>
              <a:rPr lang="en-US" dirty="0" smtClean="0"/>
              <a:t>The Internet opened </a:t>
            </a:r>
            <a:r>
              <a:rPr lang="en-US" dirty="0" smtClean="0"/>
              <a:t/>
            </a:r>
            <a:br>
              <a:rPr lang="en-US" dirty="0" smtClean="0"/>
            </a:br>
            <a:r>
              <a:rPr lang="en-US" dirty="0" smtClean="0"/>
              <a:t>a </a:t>
            </a:r>
            <a:r>
              <a:rPr lang="en-US" dirty="0" smtClean="0"/>
              <a:t>new category of </a:t>
            </a:r>
            <a:r>
              <a:rPr lang="en-US" dirty="0" smtClean="0"/>
              <a:t/>
            </a:r>
            <a:br>
              <a:rPr lang="en-US" dirty="0" smtClean="0"/>
            </a:br>
            <a:r>
              <a:rPr lang="en-US" dirty="0" smtClean="0"/>
              <a:t>communications </a:t>
            </a:r>
            <a:br>
              <a:rPr lang="en-US" dirty="0" smtClean="0"/>
            </a:br>
            <a:r>
              <a:rPr lang="en-US" dirty="0" smtClean="0"/>
              <a:t>media</a:t>
            </a:r>
            <a:r>
              <a:rPr lang="en-US" dirty="0" smtClean="0"/>
              <a:t>.</a:t>
            </a:r>
          </a:p>
          <a:p>
            <a:r>
              <a:rPr lang="en-US" dirty="0" smtClean="0"/>
              <a:t>Music, video, audio, </a:t>
            </a:r>
            <a:r>
              <a:rPr lang="en-US" dirty="0" smtClean="0"/>
              <a:t/>
            </a:r>
            <a:br>
              <a:rPr lang="en-US" dirty="0" smtClean="0"/>
            </a:br>
            <a:r>
              <a:rPr lang="en-US" dirty="0" smtClean="0"/>
              <a:t>pictures</a:t>
            </a:r>
            <a:r>
              <a:rPr lang="en-US" dirty="0" smtClean="0"/>
              <a:t>, and text </a:t>
            </a:r>
            <a:r>
              <a:rPr lang="en-US" dirty="0" smtClean="0"/>
              <a:t/>
            </a:r>
            <a:br>
              <a:rPr lang="en-US" dirty="0" smtClean="0"/>
            </a:br>
            <a:r>
              <a:rPr lang="en-US" dirty="0" smtClean="0"/>
              <a:t>can </a:t>
            </a:r>
            <a:r>
              <a:rPr lang="en-US" dirty="0" smtClean="0"/>
              <a:t>all be distributed through the Internet.</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30</a:t>
            </a:fld>
            <a:endParaRPr lang="en-US" dirty="0"/>
          </a:p>
        </p:txBody>
      </p:sp>
      <p:pic>
        <p:nvPicPr>
          <p:cNvPr id="7170" name="Picture 2"/>
          <p:cNvPicPr>
            <a:picLocks noChangeAspect="1" noChangeArrowheads="1"/>
          </p:cNvPicPr>
          <p:nvPr/>
        </p:nvPicPr>
        <p:blipFill>
          <a:blip r:embed="rId3"/>
          <a:stretch>
            <a:fillRect/>
          </a:stretch>
        </p:blipFill>
        <p:spPr bwMode="auto">
          <a:xfrm>
            <a:off x="4648200" y="2667000"/>
            <a:ext cx="3499024" cy="27311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0-13.JPG"/>
          <p:cNvPicPr>
            <a:picLocks noChangeAspect="1"/>
          </p:cNvPicPr>
          <p:nvPr/>
        </p:nvPicPr>
        <p:blipFill>
          <a:blip r:embed="rId4"/>
          <a:stretch>
            <a:fillRect/>
          </a:stretch>
        </p:blipFill>
        <p:spPr>
          <a:xfrm>
            <a:off x="7086600" y="5334000"/>
            <a:ext cx="1095375" cy="238125"/>
          </a:xfrm>
          <a:prstGeom prst="rect">
            <a:avLst/>
          </a:prstGeom>
        </p:spPr>
      </p:pic>
    </p:spTree>
    <p:extLst>
      <p:ext uri="{BB962C8B-B14F-4D97-AF65-F5344CB8AC3E}">
        <p14:creationId xmlns="" xmlns:p14="http://schemas.microsoft.com/office/powerpoint/2010/main" val="2303654110"/>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Technology to Transform Traditional Processes (continued)</a:t>
            </a:r>
            <a:endParaRPr lang="en-US" dirty="0"/>
          </a:p>
        </p:txBody>
      </p:sp>
      <p:sp>
        <p:nvSpPr>
          <p:cNvPr id="3" name="Content Placeholder 2"/>
          <p:cNvSpPr>
            <a:spLocks noGrp="1"/>
          </p:cNvSpPr>
          <p:nvPr>
            <p:ph idx="1"/>
          </p:nvPr>
        </p:nvSpPr>
        <p:spPr/>
        <p:txBody>
          <a:bodyPr>
            <a:normAutofit/>
          </a:bodyPr>
          <a:lstStyle/>
          <a:p>
            <a:r>
              <a:rPr lang="en-US" b="1" dirty="0" smtClean="0"/>
              <a:t>Online Learning</a:t>
            </a:r>
          </a:p>
          <a:p>
            <a:r>
              <a:rPr lang="en-US" dirty="0" smtClean="0"/>
              <a:t>Learning management system programs help teachers deliver online courses.</a:t>
            </a:r>
          </a:p>
          <a:p>
            <a:r>
              <a:rPr lang="en-US" dirty="0" smtClean="0"/>
              <a:t>These programs are an integrated set of Web-based teaching tools that enable teachers to deliver e-learning courses or training, administer tests, and track and report on student performance.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31</a:t>
            </a:fld>
            <a:endParaRPr lang="en-US" dirty="0"/>
          </a:p>
        </p:txBody>
      </p:sp>
    </p:spTree>
    <p:extLst>
      <p:ext uri="{BB962C8B-B14F-4D97-AF65-F5344CB8AC3E}">
        <p14:creationId xmlns="" xmlns:p14="http://schemas.microsoft.com/office/powerpoint/2010/main" val="1430941399"/>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Technology to Transform Traditional Processes (continued)</a:t>
            </a:r>
            <a:endParaRPr lang="en-US" dirty="0"/>
          </a:p>
        </p:txBody>
      </p:sp>
      <p:sp>
        <p:nvSpPr>
          <p:cNvPr id="3" name="Content Placeholder 2"/>
          <p:cNvSpPr>
            <a:spLocks noGrp="1"/>
          </p:cNvSpPr>
          <p:nvPr>
            <p:ph idx="1"/>
          </p:nvPr>
        </p:nvSpPr>
        <p:spPr/>
        <p:txBody>
          <a:bodyPr>
            <a:normAutofit/>
          </a:bodyPr>
          <a:lstStyle/>
          <a:p>
            <a:r>
              <a:rPr lang="en-US" b="1" dirty="0" smtClean="0"/>
              <a:t>Robotics</a:t>
            </a:r>
          </a:p>
          <a:p>
            <a:r>
              <a:rPr lang="en-US" dirty="0" smtClean="0"/>
              <a:t>Robots have transformed </a:t>
            </a:r>
            <a:r>
              <a:rPr lang="en-US" dirty="0" smtClean="0"/>
              <a:t/>
            </a:r>
            <a:br>
              <a:rPr lang="en-US" dirty="0" smtClean="0"/>
            </a:br>
            <a:r>
              <a:rPr lang="en-US" dirty="0" smtClean="0"/>
              <a:t>industrial </a:t>
            </a:r>
            <a:r>
              <a:rPr lang="en-US" dirty="0" smtClean="0"/>
              <a:t>processes.</a:t>
            </a:r>
          </a:p>
          <a:p>
            <a:r>
              <a:rPr lang="en-US" dirty="0" smtClean="0"/>
              <a:t>The use of computerized </a:t>
            </a:r>
            <a:r>
              <a:rPr lang="en-US" dirty="0" smtClean="0"/>
              <a:t/>
            </a:r>
            <a:br>
              <a:rPr lang="en-US" dirty="0" smtClean="0"/>
            </a:br>
            <a:r>
              <a:rPr lang="en-US" dirty="0" smtClean="0"/>
              <a:t>robots </a:t>
            </a:r>
            <a:r>
              <a:rPr lang="en-US" dirty="0" smtClean="0"/>
              <a:t>on assembly lines </a:t>
            </a:r>
            <a:r>
              <a:rPr lang="en-US" dirty="0" smtClean="0"/>
              <a:t/>
            </a:r>
            <a:br>
              <a:rPr lang="en-US" dirty="0" smtClean="0"/>
            </a:br>
            <a:r>
              <a:rPr lang="en-US" dirty="0" smtClean="0"/>
              <a:t>and </a:t>
            </a:r>
            <a:r>
              <a:rPr lang="en-US" dirty="0" smtClean="0"/>
              <a:t>in other </a:t>
            </a:r>
            <a:r>
              <a:rPr lang="en-US" dirty="0" smtClean="0"/>
              <a:t>industrial </a:t>
            </a:r>
            <a:br>
              <a:rPr lang="en-US" dirty="0" smtClean="0"/>
            </a:br>
            <a:r>
              <a:rPr lang="en-US" dirty="0" smtClean="0"/>
              <a:t>processes </a:t>
            </a:r>
            <a:r>
              <a:rPr lang="en-US" dirty="0" smtClean="0"/>
              <a:t>has </a:t>
            </a:r>
            <a:r>
              <a:rPr lang="en-US" dirty="0" smtClean="0"/>
              <a:t>expanded </a:t>
            </a:r>
            <a:r>
              <a:rPr lang="en-US" dirty="0" smtClean="0"/>
              <a:t>production capabilities in the manufacturing world.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32</a:t>
            </a:fld>
            <a:endParaRPr lang="en-US" dirty="0"/>
          </a:p>
        </p:txBody>
      </p:sp>
      <p:pic>
        <p:nvPicPr>
          <p:cNvPr id="8194" name="Picture 2"/>
          <p:cNvPicPr>
            <a:picLocks noChangeAspect="1" noChangeArrowheads="1"/>
          </p:cNvPicPr>
          <p:nvPr/>
        </p:nvPicPr>
        <p:blipFill>
          <a:blip r:embed="rId3"/>
          <a:stretch>
            <a:fillRect/>
          </a:stretch>
        </p:blipFill>
        <p:spPr bwMode="auto">
          <a:xfrm>
            <a:off x="5334000" y="2667000"/>
            <a:ext cx="3386667" cy="23491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0-14.JPG"/>
          <p:cNvPicPr>
            <a:picLocks noChangeAspect="1"/>
          </p:cNvPicPr>
          <p:nvPr/>
        </p:nvPicPr>
        <p:blipFill>
          <a:blip r:embed="rId4"/>
          <a:stretch>
            <a:fillRect/>
          </a:stretch>
        </p:blipFill>
        <p:spPr>
          <a:xfrm>
            <a:off x="7696200" y="4953000"/>
            <a:ext cx="990600" cy="238805"/>
          </a:xfrm>
          <a:prstGeom prst="rect">
            <a:avLst/>
          </a:prstGeom>
        </p:spPr>
      </p:pic>
    </p:spTree>
    <p:extLst>
      <p:ext uri="{BB962C8B-B14F-4D97-AF65-F5344CB8AC3E}">
        <p14:creationId xmlns="" xmlns:p14="http://schemas.microsoft.com/office/powerpoint/2010/main" val="1646038692"/>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Technology to Transform Traditional Processes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Telecommuting</a:t>
            </a:r>
          </a:p>
          <a:p>
            <a:r>
              <a:rPr lang="en-US" b="1" i="1" dirty="0" smtClean="0"/>
              <a:t>Telecommuting</a:t>
            </a:r>
            <a:r>
              <a:rPr lang="en-US" dirty="0" smtClean="0"/>
              <a:t> involves using communications technology to allow an employee to work from home.</a:t>
            </a:r>
          </a:p>
          <a:p>
            <a:r>
              <a:rPr lang="en-US" dirty="0" smtClean="0"/>
              <a:t>Employers save on overhead expenses; employees save on travel time and commuting expenses.</a:t>
            </a:r>
          </a:p>
          <a:p>
            <a:r>
              <a:rPr lang="en-US" dirty="0" smtClean="0"/>
              <a:t>Projects and other relevant information can be shared through e-mail and other online distribution options.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33</a:t>
            </a:fld>
            <a:endParaRPr lang="en-US" dirty="0"/>
          </a:p>
        </p:txBody>
      </p:sp>
    </p:spTree>
    <p:extLst>
      <p:ext uri="{BB962C8B-B14F-4D97-AF65-F5344CB8AC3E}">
        <p14:creationId xmlns="" xmlns:p14="http://schemas.microsoft.com/office/powerpoint/2010/main" val="4228360340"/>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Technology to Transform Traditional Processes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Online Communities</a:t>
            </a:r>
          </a:p>
          <a:p>
            <a:r>
              <a:rPr lang="en-US" dirty="0" smtClean="0"/>
              <a:t>Online communities, also known as social networks, virtual communities, and </a:t>
            </a:r>
            <a:br>
              <a:rPr lang="en-US" dirty="0" smtClean="0"/>
            </a:br>
            <a:r>
              <a:rPr lang="en-US" dirty="0" smtClean="0"/>
              <a:t>e-communities, enable groups of people to interact online rather than face-to-face.</a:t>
            </a:r>
          </a:p>
          <a:p>
            <a:r>
              <a:rPr lang="en-US" dirty="0" smtClean="0"/>
              <a:t>Social and professional groups use this type of communication to exchange ideas and share personal information.</a:t>
            </a:r>
          </a:p>
          <a:p>
            <a:r>
              <a:rPr lang="en-US" dirty="0" smtClean="0"/>
              <a:t>Facebook is an example of a social network.</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34</a:t>
            </a:fld>
            <a:endParaRPr lang="en-US" dirty="0"/>
          </a:p>
        </p:txBody>
      </p:sp>
    </p:spTree>
    <p:extLst>
      <p:ext uri="{BB962C8B-B14F-4D97-AF65-F5344CB8AC3E}">
        <p14:creationId xmlns="" xmlns:p14="http://schemas.microsoft.com/office/powerpoint/2010/main" val="952369770"/>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Technology to Transform Traditional Processes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Disaster Recovery</a:t>
            </a:r>
          </a:p>
          <a:p>
            <a:r>
              <a:rPr lang="en-US" dirty="0" smtClean="0"/>
              <a:t>Hurricanes, tornadoes, and other recent disasters have increased awareness of the need for a disaster recovery plan for communities, cities, and states.</a:t>
            </a:r>
          </a:p>
          <a:p>
            <a:r>
              <a:rPr lang="en-US" dirty="0" smtClean="0"/>
              <a:t>A segment of the plan should include options for electronic communications, such as a Web site that is updated periodically and provides a list of available resources and locations where help can be provided.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35</a:t>
            </a:fld>
            <a:endParaRPr lang="en-US" dirty="0"/>
          </a:p>
        </p:txBody>
      </p:sp>
    </p:spTree>
    <p:extLst>
      <p:ext uri="{BB962C8B-B14F-4D97-AF65-F5344CB8AC3E}">
        <p14:creationId xmlns="" xmlns:p14="http://schemas.microsoft.com/office/powerpoint/2010/main" val="1362982704"/>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Assistive Technologies</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t>Assistive technologies</a:t>
            </a:r>
            <a:r>
              <a:rPr lang="en-US" dirty="0" smtClean="0"/>
              <a:t> are software and devices used to maintain, increase, or improve the functional capabilities of individuals with disabilities.</a:t>
            </a:r>
          </a:p>
          <a:p>
            <a:r>
              <a:rPr lang="en-US" dirty="0"/>
              <a:t>Electronic software and devices help disabled people communicate, become more mobile, and participate in activities</a:t>
            </a:r>
            <a:r>
              <a:rPr lang="en-US" dirty="0" smtClean="0"/>
              <a:t>.</a:t>
            </a:r>
          </a:p>
          <a:p>
            <a:r>
              <a:rPr lang="en-US" dirty="0"/>
              <a:t>For example, TDD (telecommunications device for the deaf) technology allows </a:t>
            </a:r>
            <a:r>
              <a:rPr lang="en-US" dirty="0" smtClean="0"/>
              <a:t>hearing-impaired </a:t>
            </a:r>
            <a:r>
              <a:rPr lang="en-US" dirty="0"/>
              <a:t>people to use a telephone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36</a:t>
            </a:fld>
            <a:endParaRPr lang="en-US" dirty="0"/>
          </a:p>
        </p:txBody>
      </p:sp>
    </p:spTree>
    <p:extLst>
      <p:ext uri="{BB962C8B-B14F-4D97-AF65-F5344CB8AC3E}">
        <p14:creationId xmlns="" xmlns:p14="http://schemas.microsoft.com/office/powerpoint/2010/main" val="1847947698"/>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Assistive Technologies (continued)</a:t>
            </a:r>
            <a:endParaRPr lang="en-US" dirty="0"/>
          </a:p>
        </p:txBody>
      </p:sp>
      <p:sp>
        <p:nvSpPr>
          <p:cNvPr id="3" name="Content Placeholder 2"/>
          <p:cNvSpPr>
            <a:spLocks noGrp="1"/>
          </p:cNvSpPr>
          <p:nvPr>
            <p:ph idx="1"/>
          </p:nvPr>
        </p:nvSpPr>
        <p:spPr>
          <a:xfrm>
            <a:off x="838200" y="2362200"/>
            <a:ext cx="7772400" cy="3962400"/>
          </a:xfrm>
        </p:spPr>
        <p:txBody>
          <a:bodyPr>
            <a:normAutofit/>
          </a:bodyPr>
          <a:lstStyle/>
          <a:p>
            <a:r>
              <a:rPr lang="en-US" dirty="0" smtClean="0"/>
              <a:t>Adaptive software options available to aid people with visual impairment include:</a:t>
            </a:r>
          </a:p>
          <a:p>
            <a:pPr lvl="1"/>
            <a:r>
              <a:rPr lang="en-US" dirty="0" smtClean="0"/>
              <a:t>Screen readers that provide alternative sensor guidance for computer navigation</a:t>
            </a:r>
          </a:p>
          <a:p>
            <a:pPr lvl="1"/>
            <a:r>
              <a:rPr lang="en-US" dirty="0" smtClean="0"/>
              <a:t>Scanning and reading software</a:t>
            </a:r>
          </a:p>
          <a:p>
            <a:pPr lvl="1"/>
            <a:r>
              <a:rPr lang="en-US" dirty="0" smtClean="0"/>
              <a:t>Braille translators</a:t>
            </a:r>
          </a:p>
          <a:p>
            <a:pPr lvl="1"/>
            <a:r>
              <a:rPr lang="en-US" dirty="0" smtClean="0"/>
              <a:t>Text-to-speech applications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37</a:t>
            </a:fld>
            <a:endParaRPr lang="en-US" dirty="0"/>
          </a:p>
        </p:txBody>
      </p:sp>
    </p:spTree>
    <p:extLst>
      <p:ext uri="{BB962C8B-B14F-4D97-AF65-F5344CB8AC3E}">
        <p14:creationId xmlns="" xmlns:p14="http://schemas.microsoft.com/office/powerpoint/2010/main" val="922463024"/>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Assistive Technologies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Voice recognition tools enable users to dictate text and commands on computers and other electronic devices such as tables and smart phones.</a:t>
            </a:r>
          </a:p>
          <a:p>
            <a:r>
              <a:rPr lang="en-US" dirty="0" smtClean="0"/>
              <a:t>E-learning and online courses allow disabled people to attend classes.</a:t>
            </a:r>
          </a:p>
          <a:p>
            <a:r>
              <a:rPr lang="en-US" dirty="0" smtClean="0"/>
              <a:t>To make it easier for people with disabilities to board the bus, a “smart bus” provides steps that can be lowered, and has a lift for a wheelchair.</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38</a:t>
            </a:fld>
            <a:endParaRPr lang="en-US" dirty="0"/>
          </a:p>
        </p:txBody>
      </p:sp>
    </p:spTree>
    <p:extLst>
      <p:ext uri="{BB962C8B-B14F-4D97-AF65-F5344CB8AC3E}">
        <p14:creationId xmlns="" xmlns:p14="http://schemas.microsoft.com/office/powerpoint/2010/main" val="1171313702"/>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Assistive Technologies (continued)</a:t>
            </a:r>
            <a:endParaRPr lang="en-US" dirty="0"/>
          </a:p>
        </p:txBody>
      </p:sp>
      <p:sp>
        <p:nvSpPr>
          <p:cNvPr id="3" name="Content Placeholder 2"/>
          <p:cNvSpPr>
            <a:spLocks noGrp="1"/>
          </p:cNvSpPr>
          <p:nvPr>
            <p:ph idx="1"/>
          </p:nvPr>
        </p:nvSpPr>
        <p:spPr/>
        <p:txBody>
          <a:bodyPr>
            <a:normAutofit/>
          </a:bodyPr>
          <a:lstStyle/>
          <a:p>
            <a:r>
              <a:rPr lang="en-US" dirty="0" smtClean="0"/>
              <a:t>Personal computers offer accessibility options that permit people with many types of disabilities to work and communicate more easily.</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39</a:t>
            </a:fld>
            <a:endParaRPr lang="en-US" dirty="0"/>
          </a:p>
        </p:txBody>
      </p:sp>
    </p:spTree>
    <p:extLst>
      <p:ext uri="{BB962C8B-B14F-4D97-AF65-F5344CB8AC3E}">
        <p14:creationId xmlns="" xmlns:p14="http://schemas.microsoft.com/office/powerpoint/2010/main" val="263451442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at Work, School, and Home</a:t>
            </a:r>
            <a:endParaRPr lang="en-US" dirty="0"/>
          </a:p>
        </p:txBody>
      </p:sp>
      <p:sp>
        <p:nvSpPr>
          <p:cNvPr id="3" name="Content Placeholder 2"/>
          <p:cNvSpPr>
            <a:spLocks noGrp="1"/>
          </p:cNvSpPr>
          <p:nvPr>
            <p:ph idx="1"/>
          </p:nvPr>
        </p:nvSpPr>
        <p:spPr/>
        <p:txBody>
          <a:bodyPr>
            <a:normAutofit fontScale="92500"/>
          </a:bodyPr>
          <a:lstStyle/>
          <a:p>
            <a:r>
              <a:rPr lang="en-US" b="1" dirty="0" smtClean="0"/>
              <a:t>Collecting Information</a:t>
            </a:r>
          </a:p>
          <a:p>
            <a:r>
              <a:rPr lang="en-US" dirty="0" smtClean="0"/>
              <a:t>Using the Internet is a fast and easy way to find the information you need.</a:t>
            </a:r>
          </a:p>
          <a:p>
            <a:r>
              <a:rPr lang="en-US" b="1" dirty="0" smtClean="0"/>
              <a:t>Organizing Information</a:t>
            </a:r>
          </a:p>
          <a:p>
            <a:r>
              <a:rPr lang="en-US" dirty="0" smtClean="0"/>
              <a:t>Computer software helps you organize information.</a:t>
            </a:r>
          </a:p>
          <a:p>
            <a:r>
              <a:rPr lang="en-US" dirty="0" smtClean="0"/>
              <a:t>You can use databases and spreadsheets to organize and calculate data in a variety of ways.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a:t>
            </a:fld>
            <a:endParaRPr lang="en-US" dirty="0"/>
          </a:p>
        </p:txBody>
      </p:sp>
    </p:spTree>
    <p:extLst>
      <p:ext uri="{BB962C8B-B14F-4D97-AF65-F5344CB8AC3E}">
        <p14:creationId xmlns="" xmlns:p14="http://schemas.microsoft.com/office/powerpoint/2010/main" val="943952166"/>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p:txBody>
          <a:bodyPr>
            <a:normAutofit/>
          </a:bodyPr>
          <a:lstStyle/>
          <a:p>
            <a:pPr eaLnBrk="1" hangingPunct="1">
              <a:buFont typeface="Wingdings" pitchFamily="2" charset="2"/>
              <a:buNone/>
            </a:pPr>
            <a:r>
              <a:rPr lang="en-US" b="1" dirty="0" smtClean="0"/>
              <a:t>In this lesson, you learned:</a:t>
            </a:r>
          </a:p>
          <a:p>
            <a:pPr lvl="0"/>
            <a:r>
              <a:rPr lang="en-US" sz="2600" dirty="0"/>
              <a:t>Computers are used in different areas of work, school, and home to collect, organize, evaluate, and communicate information. Computers help users increase productivity, collaborate with others, facilitate learning, promote creativity, support critical thinking, and facilitate daily life.</a:t>
            </a:r>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40</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40</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40</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a:bodyPr>
          <a:lstStyle/>
          <a:p>
            <a:pPr lvl="0"/>
            <a:r>
              <a:rPr lang="en-US" sz="2600" dirty="0"/>
              <a:t>Desktop and laptop computers represent only a fraction of interaction with computer technology. Daily, we use </a:t>
            </a:r>
            <a:r>
              <a:rPr lang="en-US" sz="2600" dirty="0" smtClean="0"/>
              <a:t>automated </a:t>
            </a:r>
            <a:r>
              <a:rPr lang="en-US" sz="2600" dirty="0"/>
              <a:t>teller machines, credit cards, automated industrial </a:t>
            </a:r>
            <a:r>
              <a:rPr lang="en-US" sz="2600" dirty="0" smtClean="0"/>
              <a:t>processes</a:t>
            </a:r>
            <a:r>
              <a:rPr lang="en-US" sz="2600" dirty="0"/>
              <a:t>, point-of-sale systems, weather-predicting and reporting systems, global positioning systems, embedded computers in appliances and equipment, and security systems.</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41</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41</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41</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fontScale="92500"/>
          </a:bodyPr>
          <a:lstStyle/>
          <a:p>
            <a:pPr lvl="0"/>
            <a:r>
              <a:rPr lang="en-US" sz="2600" dirty="0"/>
              <a:t>The integration of personal computers and Internet services has transformed many of the traditional procedures and methods in business, education, and government. E-commerce, business connections, media, online learning, robotics, telecommuting, online communities, and disaster recovery are examples of how much has changed.</a:t>
            </a:r>
          </a:p>
          <a:p>
            <a:pPr lvl="0"/>
            <a:r>
              <a:rPr lang="en-US" sz="2600" dirty="0"/>
              <a:t>Advances in technologies provide beneficial assistance for individuals with disabilities.</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42</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42</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42</a:t>
            </a:fld>
            <a:endParaRPr lang="en-US" sz="2600" b="1" dirty="0">
              <a:solidFill>
                <a:schemeClr val="bg1"/>
              </a:solidFill>
            </a:endParaRPr>
          </a:p>
        </p:txBody>
      </p:sp>
    </p:spTree>
    <p:extLst>
      <p:ext uri="{BB962C8B-B14F-4D97-AF65-F5344CB8AC3E}">
        <p14:creationId xmlns="" xmlns:p14="http://schemas.microsoft.com/office/powerpoint/2010/main" val="1006117383"/>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at Work, School, and Home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Evaluating Information</a:t>
            </a:r>
          </a:p>
          <a:p>
            <a:r>
              <a:rPr lang="en-US" dirty="0" smtClean="0"/>
              <a:t>You can use spreadsheets to ask what-if questions and evaluate information.</a:t>
            </a:r>
          </a:p>
          <a:p>
            <a:r>
              <a:rPr lang="en-US" dirty="0" smtClean="0"/>
              <a:t>You can use statistical functions such as Average, Count, Maximum, Minimum, and Percentile.</a:t>
            </a:r>
          </a:p>
          <a:p>
            <a:r>
              <a:rPr lang="en-US" dirty="0" smtClean="0"/>
              <a:t>You can create charts to identify patterns or trends in the data.</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a:t>
            </a:fld>
            <a:endParaRPr lang="en-US" dirty="0"/>
          </a:p>
        </p:txBody>
      </p:sp>
    </p:spTree>
    <p:extLst>
      <p:ext uri="{BB962C8B-B14F-4D97-AF65-F5344CB8AC3E}">
        <p14:creationId xmlns="" xmlns:p14="http://schemas.microsoft.com/office/powerpoint/2010/main" val="4038036860"/>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at Work, School, and Home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Communicating Information</a:t>
            </a:r>
          </a:p>
          <a:p>
            <a:r>
              <a:rPr lang="en-US" dirty="0" smtClean="0"/>
              <a:t>When computers are connected through a network or the Internet, users can exchange information instantaneously.</a:t>
            </a:r>
          </a:p>
          <a:p>
            <a:r>
              <a:rPr lang="en-US" dirty="0" smtClean="0"/>
              <a:t>Technology provides options such as e-mail, instant messaging, blogs, and audio visual communications.</a:t>
            </a:r>
          </a:p>
          <a:p>
            <a:r>
              <a:rPr lang="en-US" dirty="0" smtClean="0"/>
              <a:t>Access to the Cloud allows users to share documents, images, music, and videos.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6</a:t>
            </a:fld>
            <a:endParaRPr lang="en-US" dirty="0"/>
          </a:p>
        </p:txBody>
      </p:sp>
    </p:spTree>
    <p:extLst>
      <p:ext uri="{BB962C8B-B14F-4D97-AF65-F5344CB8AC3E}">
        <p14:creationId xmlns="" xmlns:p14="http://schemas.microsoft.com/office/powerpoint/2010/main" val="522832568"/>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at Work, School, and Home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Collaborating with Others and Solving Problems</a:t>
            </a:r>
          </a:p>
          <a:p>
            <a:r>
              <a:rPr lang="en-US" dirty="0" smtClean="0"/>
              <a:t>You can share information you have stored on your computer or in the Cloud and collaborate with co-workers.</a:t>
            </a:r>
          </a:p>
          <a:p>
            <a:r>
              <a:rPr lang="en-US" dirty="0" smtClean="0"/>
              <a:t>Using online communities, you can collaborate with other people all over the world.</a:t>
            </a:r>
          </a:p>
          <a:p>
            <a:r>
              <a:rPr lang="en-US" dirty="0" smtClean="0"/>
              <a:t>The exchange and sharing of ideas helps you see a problem from different viewpoints.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7</a:t>
            </a:fld>
            <a:endParaRPr lang="en-US" dirty="0"/>
          </a:p>
        </p:txBody>
      </p:sp>
    </p:spTree>
    <p:extLst>
      <p:ext uri="{BB962C8B-B14F-4D97-AF65-F5344CB8AC3E}">
        <p14:creationId xmlns="" xmlns:p14="http://schemas.microsoft.com/office/powerpoint/2010/main" val="2963240226"/>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at Work, School, and Home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Collaborating with Others and Solving Problems (continued)</a:t>
            </a:r>
          </a:p>
          <a:p>
            <a:r>
              <a:rPr lang="en-US" b="1" i="1" dirty="0" smtClean="0"/>
              <a:t>Crowdsourcing</a:t>
            </a:r>
            <a:r>
              <a:rPr lang="en-US" dirty="0" smtClean="0"/>
              <a:t> combines the collective effort of many people to complete a task.</a:t>
            </a:r>
          </a:p>
          <a:p>
            <a:r>
              <a:rPr lang="en-US" dirty="0" smtClean="0"/>
              <a:t>Needed services and ideas are solicited from an online community instead of from employees or suppliers.</a:t>
            </a:r>
          </a:p>
          <a:p>
            <a:r>
              <a:rPr lang="en-US" dirty="0" smtClean="0"/>
              <a:t>Participants are asked to brainstorm to solve a problem or share their opinions.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8</a:t>
            </a:fld>
            <a:endParaRPr lang="en-US" dirty="0"/>
          </a:p>
        </p:txBody>
      </p:sp>
    </p:spTree>
    <p:extLst>
      <p:ext uri="{BB962C8B-B14F-4D97-AF65-F5344CB8AC3E}">
        <p14:creationId xmlns="" xmlns:p14="http://schemas.microsoft.com/office/powerpoint/2010/main" val="2104483038"/>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at Work, School, and Home (continued)</a:t>
            </a:r>
            <a:endParaRPr lang="en-US" dirty="0"/>
          </a:p>
        </p:txBody>
      </p:sp>
      <p:sp>
        <p:nvSpPr>
          <p:cNvPr id="3" name="Content Placeholder 2"/>
          <p:cNvSpPr>
            <a:spLocks noGrp="1"/>
          </p:cNvSpPr>
          <p:nvPr>
            <p:ph idx="1"/>
          </p:nvPr>
        </p:nvSpPr>
        <p:spPr/>
        <p:txBody>
          <a:bodyPr>
            <a:normAutofit/>
          </a:bodyPr>
          <a:lstStyle/>
          <a:p>
            <a:r>
              <a:rPr lang="en-US" b="1" dirty="0" smtClean="0"/>
              <a:t>Increasing Productivity</a:t>
            </a:r>
          </a:p>
          <a:p>
            <a:r>
              <a:rPr lang="en-US" dirty="0" smtClean="0"/>
              <a:t>Having access to the Internet and the Web increases your productivity by providing online access to multiple resources, including communication with experts and specialists.</a:t>
            </a:r>
          </a:p>
          <a:p>
            <a:r>
              <a:rPr lang="en-US" dirty="0" smtClean="0"/>
              <a:t>Applications can also enhance your output and productivity.</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9</a:t>
            </a:fld>
            <a:endParaRPr lang="en-US" dirty="0"/>
          </a:p>
        </p:txBody>
      </p:sp>
    </p:spTree>
    <p:extLst>
      <p:ext uri="{BB962C8B-B14F-4D97-AF65-F5344CB8AC3E}">
        <p14:creationId xmlns="" xmlns:p14="http://schemas.microsoft.com/office/powerpoint/2010/main" val="57358924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2017</Words>
  <Application>Microsoft Office PowerPoint</Application>
  <PresentationFormat>On-screen Show (4:3)</PresentationFormat>
  <Paragraphs>277</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1_Capsules</vt:lpstr>
      <vt:lpstr>Lesson 30 Technology and Society</vt:lpstr>
      <vt:lpstr>Objectives</vt:lpstr>
      <vt:lpstr>Words to Know</vt:lpstr>
      <vt:lpstr>Using Computers at Work, School, and Home</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 Technology in Everyday Life</vt:lpstr>
      <vt:lpstr>Using Computer Technology in Everyday Life (continued)</vt:lpstr>
      <vt:lpstr>Using Computer Technology in Everyday Life (continued)</vt:lpstr>
      <vt:lpstr>Using Computer Technology in Everyday Life (continued)</vt:lpstr>
      <vt:lpstr>Using Computer Technology in Everyday Life (continued)</vt:lpstr>
      <vt:lpstr>Using Computer Technology in Everyday Life (continued)</vt:lpstr>
      <vt:lpstr>Using Computer Technology in Everyday Life (continued)</vt:lpstr>
      <vt:lpstr>Using Computer Technology in Everyday Life (continued)</vt:lpstr>
      <vt:lpstr>Using Computer Technology in Everyday Life (continued)</vt:lpstr>
      <vt:lpstr>Using Computer Technology in Everyday Life (continued)</vt:lpstr>
      <vt:lpstr>Using Computer Technology in Everyday Life (continued)</vt:lpstr>
      <vt:lpstr>Using Computer Technology in Everyday Life (continued)</vt:lpstr>
      <vt:lpstr>Using Computer Technology in Everyday Life (continued)</vt:lpstr>
      <vt:lpstr>Using Technology to Transform Traditional Processes</vt:lpstr>
      <vt:lpstr>Using Technology to Transform Traditional Processes (continued)</vt:lpstr>
      <vt:lpstr>Using Technology to Transform Traditional Processes (continued)</vt:lpstr>
      <vt:lpstr>Using Technology to Transform Traditional Processes (continued)</vt:lpstr>
      <vt:lpstr>Using Technology to Transform Traditional Processes (continued)</vt:lpstr>
      <vt:lpstr>Using Technology to Transform Traditional Processes (continued)</vt:lpstr>
      <vt:lpstr>Using Technology to Transform Traditional Processes (continued)</vt:lpstr>
      <vt:lpstr>Using Technology to Transform Traditional Processes (continued)</vt:lpstr>
      <vt:lpstr>Using Technology to Transform Traditional Processes (continued)</vt:lpstr>
      <vt:lpstr>Using Technology to Transform Traditional Processes (continued)</vt:lpstr>
      <vt:lpstr>Identifying Assistive Technologies</vt:lpstr>
      <vt:lpstr>Identifying Assistive Technologies (continued)</vt:lpstr>
      <vt:lpstr>Identifying Assistive Technologies (continued)</vt:lpstr>
      <vt:lpstr>Identifying Assistive Technologies (continued)</vt:lpstr>
      <vt:lpstr>Summary</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2014-02-13T18:46:37Z</dcterms:created>
  <dcterms:modified xsi:type="dcterms:W3CDTF">2014-02-13T18:47:28Z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