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63"/>
  </p:notesMasterIdLst>
  <p:handoutMasterIdLst>
    <p:handoutMasterId r:id="rId64"/>
  </p:handoutMasterIdLst>
  <p:sldIdLst>
    <p:sldId id="299" r:id="rId2"/>
    <p:sldId id="325" r:id="rId3"/>
    <p:sldId id="586" r:id="rId4"/>
    <p:sldId id="300" r:id="rId5"/>
    <p:sldId id="587" r:id="rId6"/>
    <p:sldId id="585" r:id="rId7"/>
    <p:sldId id="593" r:id="rId8"/>
    <p:sldId id="598" r:id="rId9"/>
    <p:sldId id="599" r:id="rId10"/>
    <p:sldId id="594" r:id="rId11"/>
    <p:sldId id="595" r:id="rId12"/>
    <p:sldId id="600" r:id="rId13"/>
    <p:sldId id="601" r:id="rId14"/>
    <p:sldId id="596" r:id="rId15"/>
    <p:sldId id="602" r:id="rId16"/>
    <p:sldId id="603" r:id="rId17"/>
    <p:sldId id="604" r:id="rId18"/>
    <p:sldId id="605" r:id="rId19"/>
    <p:sldId id="606" r:id="rId20"/>
    <p:sldId id="607" r:id="rId21"/>
    <p:sldId id="608" r:id="rId22"/>
    <p:sldId id="613" r:id="rId23"/>
    <p:sldId id="609" r:id="rId24"/>
    <p:sldId id="610" r:id="rId25"/>
    <p:sldId id="611" r:id="rId26"/>
    <p:sldId id="612" r:id="rId27"/>
    <p:sldId id="614" r:id="rId28"/>
    <p:sldId id="615" r:id="rId29"/>
    <p:sldId id="616" r:id="rId30"/>
    <p:sldId id="617" r:id="rId31"/>
    <p:sldId id="618" r:id="rId32"/>
    <p:sldId id="619" r:id="rId33"/>
    <p:sldId id="620" r:id="rId34"/>
    <p:sldId id="621" r:id="rId35"/>
    <p:sldId id="622" r:id="rId36"/>
    <p:sldId id="623" r:id="rId37"/>
    <p:sldId id="625" r:id="rId38"/>
    <p:sldId id="626" r:id="rId39"/>
    <p:sldId id="627" r:id="rId40"/>
    <p:sldId id="629" r:id="rId41"/>
    <p:sldId id="589" r:id="rId42"/>
    <p:sldId id="630" r:id="rId43"/>
    <p:sldId id="631" r:id="rId44"/>
    <p:sldId id="632" r:id="rId45"/>
    <p:sldId id="590" r:id="rId46"/>
    <p:sldId id="633" r:id="rId47"/>
    <p:sldId id="634" r:id="rId48"/>
    <p:sldId id="635" r:id="rId49"/>
    <p:sldId id="636" r:id="rId50"/>
    <p:sldId id="591" r:id="rId51"/>
    <p:sldId id="592" r:id="rId52"/>
    <p:sldId id="637" r:id="rId53"/>
    <p:sldId id="638" r:id="rId54"/>
    <p:sldId id="639" r:id="rId55"/>
    <p:sldId id="640" r:id="rId56"/>
    <p:sldId id="641" r:id="rId57"/>
    <p:sldId id="642" r:id="rId58"/>
    <p:sldId id="321" r:id="rId59"/>
    <p:sldId id="339" r:id="rId60"/>
    <p:sldId id="584" r:id="rId61"/>
    <p:sldId id="588"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0206" autoAdjust="0"/>
    <p:restoredTop sz="94444" autoAdjust="0"/>
  </p:normalViewPr>
  <p:slideViewPr>
    <p:cSldViewPr>
      <p:cViewPr varScale="1">
        <p:scale>
          <a:sx n="74" d="100"/>
          <a:sy n="74" d="100"/>
        </p:scale>
        <p:origin x="-774" y="-102"/>
      </p:cViewPr>
      <p:guideLst>
        <p:guide orient="horz" pos="2160"/>
        <p:guide pos="2880"/>
      </p:guideLst>
    </p:cSldViewPr>
  </p:slideViewPr>
  <p:outlineViewPr>
    <p:cViewPr>
      <p:scale>
        <a:sx n="33" d="100"/>
        <a:sy n="33" d="100"/>
      </p:scale>
      <p:origin x="48" y="3031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63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18D755D-29A6-4CDD-9E98-7B8E3E8E17DF}" type="slidenum">
              <a:rPr lang="en-US"/>
              <a:pPr>
                <a:defRPr/>
              </a:pPr>
              <a:t>‹#›</a:t>
            </a:fld>
            <a:endParaRPr lang="en-US" dirty="0"/>
          </a:p>
        </p:txBody>
      </p:sp>
    </p:spTree>
    <p:extLst>
      <p:ext uri="{BB962C8B-B14F-4D97-AF65-F5344CB8AC3E}">
        <p14:creationId xmlns="" xmlns:p14="http://schemas.microsoft.com/office/powerpoint/2010/main" val="1260304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4835BB1-FDA4-4F76-A0EF-13F413444BC3}" type="slidenum">
              <a:rPr lang="en-US"/>
              <a:pPr>
                <a:defRPr/>
              </a:pPr>
              <a:t>‹#›</a:t>
            </a:fld>
            <a:endParaRPr lang="en-US" dirty="0"/>
          </a:p>
        </p:txBody>
      </p:sp>
    </p:spTree>
    <p:extLst>
      <p:ext uri="{BB962C8B-B14F-4D97-AF65-F5344CB8AC3E}">
        <p14:creationId xmlns="" xmlns:p14="http://schemas.microsoft.com/office/powerpoint/2010/main" val="1180064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5EB6157F-58E0-4549-B253-936D20D4F6FD}" type="slidenum">
              <a:rPr lang="en-US" smtClean="0"/>
              <a:pPr/>
              <a:t>1</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26263BC4-7293-4D65-95ED-742EB05AD680}"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26263BC4-7293-4D65-95ED-742EB05AD680}"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61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C91D"/>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94693" y="0"/>
            <a:ext cx="4684923" cy="6858000"/>
          </a:xfrm>
          <a:prstGeom prst="rect">
            <a:avLst/>
          </a:prstGeom>
          <a:noFill/>
          <a:ln w="9525">
            <a:noFill/>
            <a:miter lim="800000"/>
            <a:headEnd/>
            <a:tailEnd/>
          </a:ln>
          <a:effectLst/>
        </p:spPr>
      </p:pic>
      <p:grpSp>
        <p:nvGrpSpPr>
          <p:cNvPr id="2"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noFill/>
            <a:ln w="9525">
              <a:noFill/>
              <a:miter lim="800000"/>
              <a:headEnd/>
              <a:tailEnd/>
            </a:ln>
            <a:effectLst/>
          </p:spPr>
          <p:txBody>
            <a:bodyPr wrap="none" anchor="ctr"/>
            <a:lstStyle/>
            <a:p>
              <a:pPr algn="ctr">
                <a:defRPr/>
              </a:pPr>
              <a:endParaRPr kumimoji="1" lang="en-US" dirty="0">
                <a:latin typeface="Times New Roman" pitchFamily="18" charset="0"/>
                <a:ea typeface="+mn-ea"/>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latin typeface="Times New Roman" pitchFamily="18" charset="0"/>
                <a:ea typeface="+mn-ea"/>
                <a:cs typeface="+mn-cs"/>
              </a:endParaRPr>
            </a:p>
          </p:txBody>
        </p:sp>
      </p:grpSp>
      <p:grpSp>
        <p:nvGrpSpPr>
          <p:cNvPr id="3" name="Group 5"/>
          <p:cNvGrpSpPr>
            <a:grpSpLocks/>
          </p:cNvGrpSpPr>
          <p:nvPr/>
        </p:nvGrpSpPr>
        <p:grpSpPr bwMode="auto">
          <a:xfrm>
            <a:off x="3632199" y="4889497"/>
            <a:ext cx="5083012" cy="325437"/>
            <a:chOff x="2288" y="3080"/>
            <a:chExt cx="3083" cy="228"/>
          </a:xfrm>
          <a:solidFill>
            <a:srgbClr val="002060"/>
          </a:solidFill>
          <a:effectLst/>
        </p:grpSpPr>
        <p:sp>
          <p:nvSpPr>
            <p:cNvPr id="8" name="AutoShape 6"/>
            <p:cNvSpPr>
              <a:spLocks noChangeArrowheads="1"/>
            </p:cNvSpPr>
            <p:nvPr/>
          </p:nvSpPr>
          <p:spPr bwMode="auto">
            <a:xfrm flipH="1">
              <a:off x="2288" y="3080"/>
              <a:ext cx="2953" cy="228"/>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9" name="AutoShape 7"/>
            <p:cNvSpPr>
              <a:spLocks noChangeArrowheads="1"/>
            </p:cNvSpPr>
            <p:nvPr/>
          </p:nvSpPr>
          <p:spPr bwMode="auto">
            <a:xfrm>
              <a:off x="5196" y="3080"/>
              <a:ext cx="175" cy="228"/>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dirty="0"/>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a:solidFill>
            <a:srgbClr val="FFC91D"/>
          </a:solidFill>
        </p:spPr>
        <p:txBody>
          <a:bodyPr anchor="ctr"/>
          <a:lstStyle>
            <a:lvl1pPr algn="ctr">
              <a:defRPr>
                <a:solidFill>
                  <a:schemeClr val="tx1"/>
                </a:solidFill>
              </a:defRPr>
            </a:lvl1pPr>
          </a:lstStyle>
          <a:p>
            <a:r>
              <a:rPr lang="en-US" dirty="0"/>
              <a:t>Click to edit Master title style</a:t>
            </a:r>
          </a:p>
        </p:txBody>
      </p:sp>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0B789208-38E0-4DCD-830D-C58E0260B579}" type="slidenum">
              <a:rPr lang="en-US"/>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9B2E2BB-F49A-468D-A26E-E7EAB42D6543}"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53A68AFE-FB71-4CB5-9DD9-A19123D36A28}" type="slidenum">
              <a:rPr lang="en-US"/>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56A28F00-A70F-494A-BFAF-EACF7AF3DA9C}"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E7D8765-6657-459B-B3B6-029F1A267D9B}"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734E84DF-641A-460B-8C32-9B774E957058}"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7581C5C5-92D5-4D63-BA0F-2EC4CC95820E}"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2C87CFB0-FE84-4059-A4AA-CD397D6FF12C}"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B5FBEBAF-22F5-49A0-8BE5-750EEDBEEA99}"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sz="1800" b="1" dirty="0">
                <a:latin typeface="Arial" pitchFamily="34" charset="0"/>
                <a:ea typeface="+mn-ea"/>
                <a:cs typeface="+mn-cs"/>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sz="1800" b="1" dirty="0">
                <a:latin typeface="Arial" pitchFamily="34" charset="0"/>
                <a:ea typeface="+mn-ea"/>
                <a:cs typeface="+mn-cs"/>
              </a:rPr>
              <a:t>Campbell</a:t>
            </a:r>
          </a:p>
        </p:txBody>
      </p:sp>
      <p:sp>
        <p:nvSpPr>
          <p:cNvPr id="12" name="Slide Number Placeholder 3"/>
          <p:cNvSpPr>
            <a:spLocks noGrp="1"/>
          </p:cNvSpPr>
          <p:nvPr>
            <p:ph type="sldNum" sz="quarter" idx="10"/>
          </p:nvPr>
        </p:nvSpPr>
        <p:spPr/>
        <p:txBody>
          <a:bodyPr/>
          <a:lstStyle>
            <a:lvl1pPr>
              <a:defRPr/>
            </a:lvl1pPr>
          </a:lstStyle>
          <a:p>
            <a:pPr>
              <a:defRPr/>
            </a:pPr>
            <a:fld id="{D646B3B5-8AD3-49FB-8062-6D1EF781C90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55C63A-D46E-4E01-8C0D-FB0EE0E8B68B}"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79E310CB-D7ED-4336-93BF-FEAC71C98850}"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43813" cy="6858000"/>
            <a:chOff x="0" y="0"/>
            <a:chExt cx="4815" cy="4320"/>
          </a:xfrm>
        </p:grpSpPr>
        <p:grpSp>
          <p:nvGrpSpPr>
            <p:cNvPr id="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rgbClr val="FFC91D"/>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FFC91D"/>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71" cy="237"/>
              <a:chOff x="144" y="1248"/>
              <a:chExt cx="4671" cy="237"/>
            </a:xfrm>
          </p:grpSpPr>
          <p:sp>
            <p:nvSpPr>
              <p:cNvPr id="69639" name="AutoShape 7"/>
              <p:cNvSpPr>
                <a:spLocks noChangeArrowheads="1"/>
              </p:cNvSpPr>
              <p:nvPr/>
            </p:nvSpPr>
            <p:spPr bwMode="auto">
              <a:xfrm>
                <a:off x="384" y="1248"/>
                <a:ext cx="4431" cy="237"/>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9640" name="AutoShape 8"/>
              <p:cNvSpPr>
                <a:spLocks noChangeArrowheads="1"/>
              </p:cNvSpPr>
              <p:nvPr/>
            </p:nvSpPr>
            <p:spPr bwMode="auto">
              <a:xfrm flipH="1">
                <a:off x="144" y="1248"/>
                <a:ext cx="261" cy="237"/>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53" name="Text Box 21"/>
          <p:cNvSpPr txBox="1">
            <a:spLocks noChangeArrowheads="1"/>
          </p:cNvSpPr>
          <p:nvPr userDrawn="1"/>
        </p:nvSpPr>
        <p:spPr bwMode="auto">
          <a:xfrm>
            <a:off x="-6469" y="2743200"/>
            <a:ext cx="800219"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
            </a:r>
            <a:br>
              <a:rPr lang="en-US" sz="2000" b="1" dirty="0">
                <a:ea typeface="+mn-ea"/>
                <a:cs typeface="+mn-cs"/>
              </a:rPr>
            </a:br>
            <a:r>
              <a:rPr lang="en-US" sz="2000" b="1" dirty="0" smtClean="0">
                <a:ea typeface="+mn-ea"/>
                <a:cs typeface="+mn-cs"/>
              </a:rPr>
              <a:t>Lesson</a:t>
            </a:r>
            <a:r>
              <a:rPr lang="en-US" sz="2000" b="1" baseline="0" dirty="0" smtClean="0">
                <a:ea typeface="+mn-ea"/>
                <a:cs typeface="+mn-cs"/>
              </a:rPr>
              <a:t> </a:t>
            </a:r>
            <a:r>
              <a:rPr lang="en-US" sz="2000" b="1" dirty="0" smtClean="0">
                <a:ea typeface="+mn-ea"/>
                <a:cs typeface="+mn-cs"/>
              </a:rPr>
              <a:t>31</a:t>
            </a:r>
            <a:endParaRPr lang="en-US" sz="2000" b="1" dirty="0">
              <a:ea typeface="+mn-ea"/>
              <a:cs typeface="+mn-cs"/>
            </a:endParaRPr>
          </a:p>
        </p:txBody>
      </p:sp>
      <p:sp>
        <p:nvSpPr>
          <p:cNvPr id="1039" name="Text Box 15"/>
          <p:cNvSpPr txBox="1">
            <a:spLocks noChangeArrowheads="1"/>
          </p:cNvSpPr>
          <p:nvPr userDrawn="1"/>
        </p:nvSpPr>
        <p:spPr bwMode="auto">
          <a:xfrm>
            <a:off x="838200" y="6324600"/>
            <a:ext cx="3662362"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a:ea typeface="+mn-ea"/>
                <a:cs typeface="+mn-cs"/>
              </a:rPr>
              <a:t>Morrison / </a:t>
            </a:r>
            <a:r>
              <a:rPr lang="en-US" sz="2000" b="1" dirty="0" smtClean="0">
                <a:ea typeface="+mn-ea"/>
                <a:cs typeface="+mn-cs"/>
              </a:rPr>
              <a:t>Wells / Ruffolo</a:t>
            </a:r>
            <a:endParaRPr lang="en-US" sz="2000" b="1" dirty="0">
              <a:ea typeface="+mn-ea"/>
              <a:cs typeface="+mn-cs"/>
            </a:endParaRPr>
          </a:p>
        </p:txBody>
      </p:sp>
      <p:sp>
        <p:nvSpPr>
          <p:cNvPr id="1040" name="Text Box 16"/>
          <p:cNvSpPr txBox="1">
            <a:spLocks noChangeArrowheads="1"/>
          </p:cNvSpPr>
          <p:nvPr userDrawn="1"/>
        </p:nvSpPr>
        <p:spPr bwMode="auto">
          <a:xfrm>
            <a:off x="4724400" y="6324600"/>
            <a:ext cx="4267200" cy="396875"/>
          </a:xfrm>
          <a:prstGeom prst="rect">
            <a:avLst/>
          </a:prstGeom>
          <a:noFill/>
          <a:ln w="9525">
            <a:noFill/>
            <a:miter lim="800000"/>
            <a:headEnd/>
            <a:tailEnd/>
          </a:ln>
          <a:effectLst/>
        </p:spPr>
        <p:txBody>
          <a:bodyPr>
            <a:spAutoFit/>
          </a:bodyPr>
          <a:lstStyle/>
          <a:p>
            <a:pPr algn="r" eaLnBrk="0" hangingPunct="0">
              <a:spcBef>
                <a:spcPct val="50000"/>
              </a:spcBef>
              <a:defRPr/>
            </a:pPr>
            <a:r>
              <a:rPr lang="en-US" sz="2000" b="1" dirty="0">
                <a:ea typeface="+mn-ea"/>
                <a:cs typeface="+mn-cs"/>
              </a:rPr>
              <a:t>CLB: A Comp Guide to IC</a:t>
            </a:r>
            <a:r>
              <a:rPr lang="en-US" sz="2000" b="1" baseline="30000" dirty="0">
                <a:ea typeface="+mn-ea"/>
                <a:cs typeface="+mn-cs"/>
              </a:rPr>
              <a:t>3</a:t>
            </a:r>
            <a:r>
              <a:rPr lang="en-US" sz="2000" b="1" dirty="0">
                <a:ea typeface="+mn-ea"/>
                <a:cs typeface="+mn-cs"/>
              </a:rPr>
              <a:t> </a:t>
            </a:r>
            <a:r>
              <a:rPr lang="en-US" sz="2000" b="1" dirty="0" smtClean="0">
                <a:ea typeface="+mn-ea"/>
                <a:cs typeface="+mn-cs"/>
              </a:rPr>
              <a:t>5E</a:t>
            </a:r>
            <a:endParaRPr lang="en-US" sz="2000" b="1" dirty="0">
              <a:ea typeface="+mn-ea"/>
              <a:cs typeface="+mn-cs"/>
            </a:endParaRP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ea typeface="+mn-ea"/>
                <a:cs typeface="+mn-cs"/>
              </a:defRPr>
            </a:lvl1pPr>
          </a:lstStyle>
          <a:p>
            <a:pPr>
              <a:defRPr/>
            </a:pPr>
            <a:fld id="{3F267C36-09D9-4910-B3A0-DBA686140C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random/>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p:txBody>
          <a:bodyPr/>
          <a:lstStyle/>
          <a:p>
            <a:pPr eaLnBrk="1" hangingPunct="1"/>
            <a:r>
              <a:rPr lang="en-US" b="1" dirty="0" smtClean="0"/>
              <a:t>Computer Literacy BASICS: A Comprehensive Guide to IC</a:t>
            </a:r>
            <a:r>
              <a:rPr lang="en-US" b="1" baseline="30000" dirty="0" smtClean="0"/>
              <a:t>3</a:t>
            </a:r>
            <a:r>
              <a:rPr lang="en-US" b="1" dirty="0" smtClean="0"/>
              <a:t>, 5</a:t>
            </a:r>
            <a:r>
              <a:rPr lang="en-US" b="1" baseline="30000" dirty="0" smtClean="0"/>
              <a:t>th</a:t>
            </a:r>
            <a:r>
              <a:rPr lang="en-US" b="1" dirty="0" smtClean="0"/>
              <a:t> Edition</a:t>
            </a:r>
            <a:endParaRPr lang="en-US" dirty="0" smtClean="0"/>
          </a:p>
        </p:txBody>
      </p:sp>
      <p:sp>
        <p:nvSpPr>
          <p:cNvPr id="16386" name="AutoShape 2"/>
          <p:cNvSpPr>
            <a:spLocks noGrp="1" noChangeArrowheads="1"/>
          </p:cNvSpPr>
          <p:nvPr>
            <p:ph type="ctrTitle" sz="quarter"/>
          </p:nvPr>
        </p:nvSpPr>
        <p:spPr/>
        <p:txBody>
          <a:bodyPr/>
          <a:lstStyle/>
          <a:p>
            <a:pPr eaLnBrk="1" hangingPunct="1"/>
            <a:r>
              <a:rPr lang="en-US" sz="3200" dirty="0" smtClean="0"/>
              <a:t>Lesson 31</a:t>
            </a:r>
            <a:br>
              <a:rPr lang="en-US" sz="3200" dirty="0" smtClean="0"/>
            </a:br>
            <a:r>
              <a:rPr lang="en-US" sz="3200" dirty="0" smtClean="0"/>
              <a:t>Computer Safety and Ethics</a:t>
            </a:r>
          </a:p>
        </p:txBody>
      </p:sp>
      <p:sp>
        <p:nvSpPr>
          <p:cNvPr id="16385" name="Rectangle 11"/>
          <p:cNvSpPr>
            <a:spLocks noGrp="1" noChangeArrowheads="1"/>
          </p:cNvSpPr>
          <p:nvPr>
            <p:ph type="sldNum" sz="quarter" idx="10"/>
          </p:nvPr>
        </p:nvSpPr>
        <p:spPr>
          <a:noFill/>
        </p:spPr>
        <p:txBody>
          <a:bodyPr/>
          <a:lstStyle/>
          <a:p>
            <a:fld id="{F67D53A2-AE74-4496-8FA5-B7723117C160}" type="slidenum">
              <a:rPr lang="en-US" smtClean="0"/>
              <a:pPr/>
              <a:t>1</a:t>
            </a:fld>
            <a:endParaRPr lang="en-US" dirty="0" smtClean="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6389" name="Text Box 7"/>
          <p:cNvSpPr txBox="1">
            <a:spLocks noChangeArrowheads="1"/>
          </p:cNvSpPr>
          <p:nvPr/>
        </p:nvSpPr>
        <p:spPr bwMode="auto">
          <a:xfrm>
            <a:off x="685800" y="6324600"/>
            <a:ext cx="3657600" cy="400110"/>
          </a:xfrm>
          <a:prstGeom prst="rect">
            <a:avLst/>
          </a:prstGeom>
          <a:noFill/>
          <a:ln w="9525">
            <a:noFill/>
            <a:miter lim="800000"/>
            <a:headEnd/>
            <a:tailEnd/>
          </a:ln>
        </p:spPr>
        <p:txBody>
          <a:bodyPr wrap="square">
            <a:spAutoFit/>
          </a:bodyPr>
          <a:lstStyle/>
          <a:p>
            <a:pPr eaLnBrk="0" hangingPunct="0">
              <a:spcBef>
                <a:spcPct val="50000"/>
              </a:spcBef>
            </a:pPr>
            <a:r>
              <a:rPr lang="en-US" sz="2000" b="1" dirty="0">
                <a:solidFill>
                  <a:schemeClr val="bg1"/>
                </a:solidFill>
              </a:rPr>
              <a:t>Morrison / </a:t>
            </a:r>
            <a:r>
              <a:rPr lang="en-US" sz="2000" b="1" dirty="0" smtClean="0">
                <a:solidFill>
                  <a:schemeClr val="bg1"/>
                </a:solidFill>
              </a:rPr>
              <a:t>Wells / Ruffolo</a:t>
            </a:r>
            <a:endParaRPr lang="en-US" sz="20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fontScale="92500"/>
          </a:bodyPr>
          <a:lstStyle/>
          <a:p>
            <a:r>
              <a:rPr lang="en-US" b="1" dirty="0" smtClean="0"/>
              <a:t>Restricting Access</a:t>
            </a:r>
          </a:p>
          <a:p>
            <a:r>
              <a:rPr lang="en-US" dirty="0" smtClean="0"/>
              <a:t>The best way to protect data is to effectively control access to it.</a:t>
            </a:r>
          </a:p>
          <a:p>
            <a:r>
              <a:rPr lang="en-US" dirty="0" smtClean="0"/>
              <a:t>If unauthorized people gain access to data, they may obtain valuable information.</a:t>
            </a:r>
          </a:p>
          <a:p>
            <a:r>
              <a:rPr lang="en-US" dirty="0" smtClean="0"/>
              <a:t>System administrators and users often restrict access to files, storage devices, computers, networks, the Internet, or specific Internet sites.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10</a:t>
            </a:fld>
            <a:endParaRPr lang="en-US" dirty="0"/>
          </a:p>
        </p:txBody>
      </p:sp>
    </p:spTree>
    <p:extLst>
      <p:ext uri="{BB962C8B-B14F-4D97-AF65-F5344CB8AC3E}">
        <p14:creationId xmlns="" xmlns:p14="http://schemas.microsoft.com/office/powerpoint/2010/main" val="4175405069"/>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Restricting Access (continued)</a:t>
            </a:r>
          </a:p>
          <a:p>
            <a:pPr lvl="1"/>
            <a:r>
              <a:rPr lang="en-US" b="1" dirty="0" smtClean="0"/>
              <a:t>Using Firewalls </a:t>
            </a:r>
          </a:p>
          <a:p>
            <a:pPr lvl="2"/>
            <a:r>
              <a:rPr lang="en-US" dirty="0" smtClean="0"/>
              <a:t>Computer hacking involves invading someone else’s computer for personal gain or the satisfaction of defeating a security system.</a:t>
            </a:r>
          </a:p>
          <a:p>
            <a:pPr lvl="2"/>
            <a:r>
              <a:rPr lang="en-US" dirty="0" smtClean="0"/>
              <a:t>It is estimated that hacking causes billions of dollars of damage each year, and the theft of important and valuable data.</a:t>
            </a:r>
          </a:p>
          <a:p>
            <a:pPr lvl="2"/>
            <a:r>
              <a:rPr lang="en-US" dirty="0" smtClean="0"/>
              <a:t>A </a:t>
            </a:r>
            <a:r>
              <a:rPr lang="en-US" b="1" i="1" dirty="0" smtClean="0"/>
              <a:t>firewall</a:t>
            </a:r>
            <a:r>
              <a:rPr lang="en-US" dirty="0" smtClean="0"/>
              <a:t> protects against unwanted access or use to or from a network.</a:t>
            </a:r>
          </a:p>
          <a:p>
            <a:pPr lvl="2"/>
            <a:r>
              <a:rPr lang="en-US" dirty="0" smtClean="0"/>
              <a:t>A firewall can be implemented in software or hardware.</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11</a:t>
            </a:fld>
            <a:endParaRPr lang="en-US" dirty="0"/>
          </a:p>
        </p:txBody>
      </p:sp>
    </p:spTree>
    <p:extLst>
      <p:ext uri="{BB962C8B-B14F-4D97-AF65-F5344CB8AC3E}">
        <p14:creationId xmlns="" xmlns:p14="http://schemas.microsoft.com/office/powerpoint/2010/main" val="3522408682"/>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Restricting Access (continued)</a:t>
            </a:r>
          </a:p>
          <a:p>
            <a:pPr lvl="1"/>
            <a:r>
              <a:rPr lang="en-US" b="1" dirty="0" smtClean="0"/>
              <a:t>Using Firewalls (continued)</a:t>
            </a:r>
          </a:p>
          <a:p>
            <a:pPr lvl="2"/>
            <a:r>
              <a:rPr lang="en-US" dirty="0" smtClean="0"/>
              <a:t>A personal firewall is installed with an operating system, such as Windows 8.</a:t>
            </a:r>
          </a:p>
          <a:p>
            <a:pPr lvl="2"/>
            <a:r>
              <a:rPr lang="en-US" dirty="0" smtClean="0"/>
              <a:t>Using a personal firewall along with a router firewall reinforces the network security.</a:t>
            </a:r>
          </a:p>
          <a:p>
            <a:pPr lvl="2"/>
            <a:r>
              <a:rPr lang="en-US" dirty="0" smtClean="0"/>
              <a:t>If the network is large, a </a:t>
            </a:r>
            <a:r>
              <a:rPr lang="en-US" b="1" i="1" dirty="0" smtClean="0"/>
              <a:t>hardware firewall</a:t>
            </a:r>
            <a:r>
              <a:rPr lang="en-US" dirty="0" smtClean="0"/>
              <a:t> that controls all the computers from one point should be implemented.</a:t>
            </a:r>
          </a:p>
          <a:p>
            <a:pPr lvl="2"/>
            <a:r>
              <a:rPr lang="en-US" dirty="0" smtClean="0"/>
              <a:t>Firewalls are an essential part of making sure you are safe and secure when using the Internet.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12</a:t>
            </a:fld>
            <a:endParaRPr lang="en-US" dirty="0"/>
          </a:p>
        </p:txBody>
      </p:sp>
    </p:spTree>
    <p:extLst>
      <p:ext uri="{BB962C8B-B14F-4D97-AF65-F5344CB8AC3E}">
        <p14:creationId xmlns="" xmlns:p14="http://schemas.microsoft.com/office/powerpoint/2010/main" val="2250801139"/>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a:xfrm>
            <a:off x="838200" y="2362201"/>
            <a:ext cx="7693025" cy="1447800"/>
          </a:xfrm>
        </p:spPr>
        <p:txBody>
          <a:bodyPr>
            <a:normAutofit fontScale="92500" lnSpcReduction="10000"/>
          </a:bodyPr>
          <a:lstStyle/>
          <a:p>
            <a:r>
              <a:rPr lang="en-US" b="1" dirty="0" smtClean="0"/>
              <a:t>Restricting Access (continued)</a:t>
            </a:r>
          </a:p>
          <a:p>
            <a:pPr lvl="1"/>
            <a:r>
              <a:rPr lang="en-US" b="1" dirty="0" smtClean="0"/>
              <a:t>Using Firewalls (continued)</a:t>
            </a:r>
          </a:p>
          <a:p>
            <a:pPr lvl="2"/>
            <a:r>
              <a:rPr lang="en-US" dirty="0" smtClean="0"/>
              <a:t>It is good practice to frequently check to make sure the firewall is turned on.</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13</a:t>
            </a:fld>
            <a:endParaRPr lang="en-US" dirty="0"/>
          </a:p>
        </p:txBody>
      </p:sp>
      <p:pic>
        <p:nvPicPr>
          <p:cNvPr id="1026" name="Picture 2"/>
          <p:cNvPicPr>
            <a:picLocks noChangeAspect="1" noChangeArrowheads="1"/>
          </p:cNvPicPr>
          <p:nvPr/>
        </p:nvPicPr>
        <p:blipFill>
          <a:blip r:embed="rId3"/>
          <a:stretch>
            <a:fillRect/>
          </a:stretch>
        </p:blipFill>
        <p:spPr bwMode="auto">
          <a:xfrm>
            <a:off x="2514600" y="3810000"/>
            <a:ext cx="4565661" cy="25140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31-1.JPG"/>
          <p:cNvPicPr>
            <a:picLocks noChangeAspect="1"/>
          </p:cNvPicPr>
          <p:nvPr/>
        </p:nvPicPr>
        <p:blipFill>
          <a:blip r:embed="rId4"/>
          <a:stretch>
            <a:fillRect/>
          </a:stretch>
        </p:blipFill>
        <p:spPr>
          <a:xfrm>
            <a:off x="6705600" y="3810000"/>
            <a:ext cx="969264" cy="228600"/>
          </a:xfrm>
          <a:prstGeom prst="rect">
            <a:avLst/>
          </a:prstGeom>
        </p:spPr>
      </p:pic>
    </p:spTree>
    <p:extLst>
      <p:ext uri="{BB962C8B-B14F-4D97-AF65-F5344CB8AC3E}">
        <p14:creationId xmlns="" xmlns:p14="http://schemas.microsoft.com/office/powerpoint/2010/main" val="1488180803"/>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a:xfrm>
            <a:off x="838200" y="2362200"/>
            <a:ext cx="7772400" cy="3962400"/>
          </a:xfrm>
        </p:spPr>
        <p:txBody>
          <a:bodyPr>
            <a:normAutofit fontScale="92500" lnSpcReduction="20000"/>
          </a:bodyPr>
          <a:lstStyle/>
          <a:p>
            <a:r>
              <a:rPr lang="en-US" b="1" dirty="0" smtClean="0"/>
              <a:t>Restricting Access (continued)</a:t>
            </a:r>
          </a:p>
          <a:p>
            <a:pPr lvl="1"/>
            <a:r>
              <a:rPr lang="en-US" b="1" dirty="0" smtClean="0"/>
              <a:t>Using Passwords</a:t>
            </a:r>
          </a:p>
          <a:p>
            <a:pPr lvl="2"/>
            <a:r>
              <a:rPr lang="en-US" dirty="0" smtClean="0"/>
              <a:t>Almost all routers and access points have a factory-set administrator password.</a:t>
            </a:r>
          </a:p>
          <a:p>
            <a:pPr lvl="2"/>
            <a:r>
              <a:rPr lang="en-US" dirty="0" smtClean="0"/>
              <a:t>When setting up a network, the first step should be to change the default password and then write it down for future reference.</a:t>
            </a:r>
          </a:p>
          <a:p>
            <a:pPr lvl="2"/>
            <a:r>
              <a:rPr lang="en-US" dirty="0" smtClean="0"/>
              <a:t>The second step should be to turn on some form of encryption.</a:t>
            </a:r>
          </a:p>
          <a:p>
            <a:pPr lvl="2"/>
            <a:r>
              <a:rPr lang="en-US" dirty="0" smtClean="0"/>
              <a:t>Turn off the network during periods of time when you are not using it.</a:t>
            </a:r>
          </a:p>
          <a:p>
            <a:pPr lvl="2"/>
            <a:r>
              <a:rPr lang="en-US" dirty="0" smtClean="0"/>
              <a:t>Companies often establish password-protected locations on hard drives and networks so that designated users can access specific files.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14</a:t>
            </a:fld>
            <a:endParaRPr lang="en-US" dirty="0"/>
          </a:p>
        </p:txBody>
      </p:sp>
    </p:spTree>
    <p:extLst>
      <p:ext uri="{BB962C8B-B14F-4D97-AF65-F5344CB8AC3E}">
        <p14:creationId xmlns="" xmlns:p14="http://schemas.microsoft.com/office/powerpoint/2010/main" val="3093239190"/>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Restricting Access (continued)</a:t>
            </a:r>
          </a:p>
          <a:p>
            <a:pPr lvl="1"/>
            <a:r>
              <a:rPr lang="en-US" b="1" dirty="0" smtClean="0"/>
              <a:t>Using Passwords (continued)</a:t>
            </a:r>
          </a:p>
          <a:p>
            <a:pPr lvl="2"/>
            <a:r>
              <a:rPr lang="en-US" dirty="0" smtClean="0"/>
              <a:t>Web sites often require passwords to access account information or make transactions.</a:t>
            </a:r>
          </a:p>
          <a:p>
            <a:pPr lvl="2"/>
            <a:r>
              <a:rPr lang="en-US" dirty="0" smtClean="0"/>
              <a:t>You can set a password for your personal computer.</a:t>
            </a:r>
          </a:p>
          <a:p>
            <a:pPr lvl="2"/>
            <a:r>
              <a:rPr lang="en-US" dirty="0" smtClean="0"/>
              <a:t>A strong password should not contain personal information such as a name or birthdate.</a:t>
            </a:r>
          </a:p>
          <a:p>
            <a:pPr lvl="2"/>
            <a:r>
              <a:rPr lang="en-US" dirty="0" smtClean="0"/>
              <a:t>A strong password should contain at least eight characters, and at least one letter, number, and special character (such as @, $, *, or !).</a:t>
            </a:r>
          </a:p>
          <a:p>
            <a:pPr lvl="2"/>
            <a:r>
              <a:rPr lang="en-US" dirty="0" smtClean="0"/>
              <a:t>Using upper- and lowercase letters makes the password more complex.</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15</a:t>
            </a:fld>
            <a:endParaRPr lang="en-US" dirty="0"/>
          </a:p>
        </p:txBody>
      </p:sp>
    </p:spTree>
    <p:extLst>
      <p:ext uri="{BB962C8B-B14F-4D97-AF65-F5344CB8AC3E}">
        <p14:creationId xmlns="" xmlns:p14="http://schemas.microsoft.com/office/powerpoint/2010/main" val="748669758"/>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 31-2.JPG"/>
          <p:cNvPicPr>
            <a:picLocks noChangeAspect="1"/>
          </p:cNvPicPr>
          <p:nvPr/>
        </p:nvPicPr>
        <p:blipFill>
          <a:blip r:embed="rId3"/>
          <a:stretch>
            <a:fillRect/>
          </a:stretch>
        </p:blipFill>
        <p:spPr>
          <a:xfrm>
            <a:off x="6477000" y="4191000"/>
            <a:ext cx="1028700" cy="257175"/>
          </a:xfrm>
          <a:prstGeom prst="rect">
            <a:avLst/>
          </a:prstGeom>
        </p:spPr>
      </p:pic>
      <p:pic>
        <p:nvPicPr>
          <p:cNvPr id="2050" name="Picture 2"/>
          <p:cNvPicPr>
            <a:picLocks noChangeAspect="1" noChangeArrowheads="1"/>
          </p:cNvPicPr>
          <p:nvPr/>
        </p:nvPicPr>
        <p:blipFill>
          <a:blip r:embed="rId4"/>
          <a:stretch>
            <a:fillRect/>
          </a:stretch>
        </p:blipFill>
        <p:spPr bwMode="auto">
          <a:xfrm>
            <a:off x="2057400" y="4419600"/>
            <a:ext cx="5417817" cy="166553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a:xfrm>
            <a:off x="838200" y="2362201"/>
            <a:ext cx="7693025" cy="1981200"/>
          </a:xfrm>
        </p:spPr>
        <p:txBody>
          <a:bodyPr>
            <a:normAutofit fontScale="92500" lnSpcReduction="10000"/>
          </a:bodyPr>
          <a:lstStyle/>
          <a:p>
            <a:r>
              <a:rPr lang="en-US" b="1" dirty="0" smtClean="0"/>
              <a:t>Restricting Access (continued)</a:t>
            </a:r>
          </a:p>
          <a:p>
            <a:pPr lvl="1"/>
            <a:r>
              <a:rPr lang="en-US" b="1" dirty="0" smtClean="0"/>
              <a:t>Using Passwords (continued)</a:t>
            </a:r>
          </a:p>
          <a:p>
            <a:pPr lvl="2"/>
            <a:r>
              <a:rPr lang="en-US" dirty="0" smtClean="0"/>
              <a:t>Microsoft provides a password checker you can use to evaluate the strength of a password at https://www.microsoft.com/security/pc-security/password-checker.aspx.</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16</a:t>
            </a:fld>
            <a:endParaRPr lang="en-US" dirty="0"/>
          </a:p>
        </p:txBody>
      </p:sp>
    </p:spTree>
    <p:extLst>
      <p:ext uri="{BB962C8B-B14F-4D97-AF65-F5344CB8AC3E}">
        <p14:creationId xmlns="" xmlns:p14="http://schemas.microsoft.com/office/powerpoint/2010/main" val="3728353534"/>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a:bodyPr>
          <a:lstStyle/>
          <a:p>
            <a:r>
              <a:rPr lang="en-US" b="1" dirty="0" smtClean="0"/>
              <a:t>Restricting Access (continued)</a:t>
            </a:r>
          </a:p>
          <a:p>
            <a:pPr lvl="1"/>
            <a:r>
              <a:rPr lang="en-US" b="1" dirty="0" smtClean="0"/>
              <a:t>Using Passwords (continued)</a:t>
            </a:r>
          </a:p>
          <a:p>
            <a:pPr lvl="2"/>
            <a:r>
              <a:rPr lang="en-US" dirty="0" smtClean="0"/>
              <a:t>If you experience a breach in security, change your passwords immediately.</a:t>
            </a:r>
          </a:p>
          <a:p>
            <a:pPr lvl="2"/>
            <a:r>
              <a:rPr lang="en-US" dirty="0" smtClean="0"/>
              <a:t>Corporate login passwords are changed frequently because employee positions continuously change.</a:t>
            </a:r>
          </a:p>
          <a:p>
            <a:pPr lvl="2"/>
            <a:r>
              <a:rPr lang="en-US" dirty="0" smtClean="0"/>
              <a:t>Hackers often stalk your e-mail messages for an extended period of time so it is recommended you change e-mail passwords frequently.</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17</a:t>
            </a:fld>
            <a:endParaRPr lang="en-US" dirty="0"/>
          </a:p>
        </p:txBody>
      </p:sp>
    </p:spTree>
    <p:extLst>
      <p:ext uri="{BB962C8B-B14F-4D97-AF65-F5344CB8AC3E}">
        <p14:creationId xmlns="" xmlns:p14="http://schemas.microsoft.com/office/powerpoint/2010/main" val="2894165833"/>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Restricting Access (continued)</a:t>
            </a:r>
          </a:p>
          <a:p>
            <a:pPr lvl="1"/>
            <a:r>
              <a:rPr lang="en-US" b="1" dirty="0" smtClean="0"/>
              <a:t>Using Passwords (continued)</a:t>
            </a:r>
          </a:p>
          <a:p>
            <a:pPr lvl="2"/>
            <a:r>
              <a:rPr lang="en-US" dirty="0" smtClean="0"/>
              <a:t>Passwords for two-step verifications do not need to be changed as often because the second step adds an additional layer of security.</a:t>
            </a:r>
          </a:p>
          <a:p>
            <a:pPr lvl="2"/>
            <a:r>
              <a:rPr lang="en-US" b="1" i="1" dirty="0" smtClean="0"/>
              <a:t>Two-step verifications </a:t>
            </a:r>
            <a:r>
              <a:rPr lang="en-US" dirty="0" smtClean="0"/>
              <a:t>require more information than a password to authenticate your identity.</a:t>
            </a:r>
          </a:p>
          <a:p>
            <a:pPr lvl="2"/>
            <a:r>
              <a:rPr lang="en-US" dirty="0" smtClean="0"/>
              <a:t>When you log in to an account, the first step is to enter your username and password.</a:t>
            </a:r>
          </a:p>
          <a:p>
            <a:pPr lvl="2"/>
            <a:r>
              <a:rPr lang="en-US" dirty="0" smtClean="0"/>
              <a:t>The second step is to enter a PIN or a security passcode.</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18</a:t>
            </a:fld>
            <a:endParaRPr lang="en-US" dirty="0"/>
          </a:p>
        </p:txBody>
      </p:sp>
    </p:spTree>
    <p:extLst>
      <p:ext uri="{BB962C8B-B14F-4D97-AF65-F5344CB8AC3E}">
        <p14:creationId xmlns="" xmlns:p14="http://schemas.microsoft.com/office/powerpoint/2010/main" val="1628864795"/>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Restricting Access (continued)</a:t>
            </a:r>
          </a:p>
          <a:p>
            <a:pPr lvl="1"/>
            <a:r>
              <a:rPr lang="en-US" b="1" dirty="0" smtClean="0"/>
              <a:t>Using Protection Programs</a:t>
            </a:r>
          </a:p>
          <a:p>
            <a:pPr lvl="2"/>
            <a:r>
              <a:rPr lang="en-US" dirty="0" smtClean="0"/>
              <a:t>Software programs and computer utilities enable you to control Internet use and monitor computer usage.</a:t>
            </a:r>
          </a:p>
          <a:p>
            <a:pPr lvl="2"/>
            <a:r>
              <a:rPr lang="en-US" dirty="0" smtClean="0"/>
              <a:t>E-mail and file transfers can be blocked for specific users or for all users.</a:t>
            </a:r>
          </a:p>
          <a:p>
            <a:pPr lvl="2"/>
            <a:r>
              <a:rPr lang="en-US" b="1" i="1" dirty="0" smtClean="0"/>
              <a:t>Filtering</a:t>
            </a:r>
            <a:r>
              <a:rPr lang="en-US" dirty="0" smtClean="0"/>
              <a:t> is used to block content coming into and going out to the Internet.</a:t>
            </a:r>
          </a:p>
          <a:p>
            <a:pPr lvl="2"/>
            <a:r>
              <a:rPr lang="en-US" dirty="0" smtClean="0"/>
              <a:t>The benefit of using filtering is that the accessible Web sites are safe, and e-mails are inspected for spam and viruses.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19</a:t>
            </a:fld>
            <a:endParaRPr lang="en-US" dirty="0"/>
          </a:p>
        </p:txBody>
      </p:sp>
    </p:spTree>
    <p:extLst>
      <p:ext uri="{BB962C8B-B14F-4D97-AF65-F5344CB8AC3E}">
        <p14:creationId xmlns="" xmlns:p14="http://schemas.microsoft.com/office/powerpoint/2010/main" val="575201839"/>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2"/>
          <p:cNvSpPr>
            <a:spLocks noGrp="1" noChangeArrowheads="1"/>
          </p:cNvSpPr>
          <p:nvPr>
            <p:ph type="title"/>
          </p:nvPr>
        </p:nvSpPr>
        <p:spPr/>
        <p:txBody>
          <a:bodyPr/>
          <a:lstStyle/>
          <a:p>
            <a:pPr eaLnBrk="1" hangingPunct="1"/>
            <a:r>
              <a:rPr lang="en-US" dirty="0" smtClean="0"/>
              <a:t>Objectives</a:t>
            </a:r>
          </a:p>
        </p:txBody>
      </p:sp>
      <p:sp>
        <p:nvSpPr>
          <p:cNvPr id="19461" name="Rectangle 3"/>
          <p:cNvSpPr>
            <a:spLocks noGrp="1" noChangeArrowheads="1"/>
          </p:cNvSpPr>
          <p:nvPr>
            <p:ph idx="1"/>
          </p:nvPr>
        </p:nvSpPr>
        <p:spPr/>
        <p:txBody>
          <a:bodyPr>
            <a:normAutofit/>
          </a:bodyPr>
          <a:lstStyle/>
          <a:p>
            <a:pPr lvl="0"/>
            <a:r>
              <a:rPr lang="en-US" dirty="0"/>
              <a:t>Identify security risks and protect data.</a:t>
            </a:r>
          </a:p>
          <a:p>
            <a:pPr lvl="0"/>
            <a:r>
              <a:rPr lang="en-US" dirty="0"/>
              <a:t>Restrict access to devices and protect against viruses.</a:t>
            </a:r>
          </a:p>
          <a:p>
            <a:pPr lvl="0"/>
            <a:r>
              <a:rPr lang="en-US" dirty="0"/>
              <a:t>Identify and disregard false information.</a:t>
            </a:r>
          </a:p>
          <a:p>
            <a:pPr lvl="0"/>
            <a:r>
              <a:rPr lang="en-US" dirty="0"/>
              <a:t>Confirm e-commerce safety.</a:t>
            </a:r>
          </a:p>
          <a:p>
            <a:pPr lvl="0"/>
            <a:r>
              <a:rPr lang="en-US" dirty="0"/>
              <a:t>Remove sensitive data from computers and devices</a:t>
            </a:r>
            <a:r>
              <a:rPr lang="en-US" dirty="0" smtClean="0"/>
              <a:t>.</a:t>
            </a:r>
            <a:endParaRPr lang="en-US" dirty="0"/>
          </a:p>
        </p:txBody>
      </p:sp>
      <p:sp>
        <p:nvSpPr>
          <p:cNvPr id="19457" name="Rectangle 13"/>
          <p:cNvSpPr>
            <a:spLocks noGrp="1" noChangeArrowheads="1"/>
          </p:cNvSpPr>
          <p:nvPr>
            <p:ph type="sldNum" sz="quarter" idx="10"/>
          </p:nvPr>
        </p:nvSpPr>
        <p:spPr>
          <a:noFill/>
        </p:spPr>
        <p:txBody>
          <a:bodyPr/>
          <a:lstStyle/>
          <a:p>
            <a:fld id="{7B56E6ED-6BC4-462A-9536-BBF606BC0D9A}" type="slidenum">
              <a:rPr lang="en-US" smtClean="0"/>
              <a:pPr/>
              <a:t>2</a:t>
            </a:fld>
            <a:endParaRPr lang="en-US" dirty="0" smtClean="0"/>
          </a:p>
        </p:txBody>
      </p:sp>
      <p:sp>
        <p:nvSpPr>
          <p:cNvPr id="194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7FB11E4-0C43-49EE-9B12-49A437017CA4}" type="slidenum">
              <a:rPr lang="en-US" sz="2600" b="1">
                <a:solidFill>
                  <a:schemeClr val="bg1"/>
                </a:solidFill>
              </a:rPr>
              <a:pPr/>
              <a:t>2</a:t>
            </a:fld>
            <a:endParaRPr lang="en-US" sz="2600" b="1" dirty="0">
              <a:solidFill>
                <a:schemeClr val="bg1"/>
              </a:solidFill>
            </a:endParaRPr>
          </a:p>
        </p:txBody>
      </p:sp>
      <p:sp>
        <p:nvSpPr>
          <p:cNvPr id="1945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BAFC7909-662A-4815-B2B3-8E59F8F965AF}" type="slidenum">
              <a:rPr lang="en-US" sz="2600" b="1">
                <a:solidFill>
                  <a:schemeClr val="bg1"/>
                </a:solidFill>
              </a:rPr>
              <a:pPr/>
              <a:t>2</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Restricting Access (continued)</a:t>
            </a:r>
          </a:p>
          <a:p>
            <a:pPr lvl="1"/>
            <a:r>
              <a:rPr lang="en-US" b="1" dirty="0" smtClean="0"/>
              <a:t>Using Protection Programs (continued)</a:t>
            </a:r>
          </a:p>
          <a:p>
            <a:pPr lvl="2"/>
            <a:r>
              <a:rPr lang="en-US" dirty="0" smtClean="0"/>
              <a:t>Monitoring computer usage can assure that computers are being used safely and appropriately.</a:t>
            </a:r>
          </a:p>
          <a:p>
            <a:pPr lvl="2"/>
            <a:r>
              <a:rPr lang="en-US" dirty="0" smtClean="0"/>
              <a:t>Parental control software enables parents to track their children’s computer activity and block access to Web sites.</a:t>
            </a:r>
          </a:p>
          <a:p>
            <a:pPr lvl="2"/>
            <a:r>
              <a:rPr lang="en-US" dirty="0" smtClean="0"/>
              <a:t>Businesses might track employees’ computer activity to assess their productivity.</a:t>
            </a:r>
          </a:p>
          <a:p>
            <a:pPr lvl="2"/>
            <a:r>
              <a:rPr lang="en-US" dirty="0" smtClean="0"/>
              <a:t>Businesses also monitor the computer activity of their employees for security purposes.</a:t>
            </a:r>
          </a:p>
          <a:p>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20</a:t>
            </a:fld>
            <a:endParaRPr lang="en-US" dirty="0"/>
          </a:p>
        </p:txBody>
      </p:sp>
    </p:spTree>
    <p:extLst>
      <p:ext uri="{BB962C8B-B14F-4D97-AF65-F5344CB8AC3E}">
        <p14:creationId xmlns="" xmlns:p14="http://schemas.microsoft.com/office/powerpoint/2010/main" val="3678881259"/>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a:bodyPr>
          <a:lstStyle/>
          <a:p>
            <a:r>
              <a:rPr lang="en-US" b="1" dirty="0" smtClean="0"/>
              <a:t>Protecting </a:t>
            </a:r>
            <a:r>
              <a:rPr lang="en-US" b="1" dirty="0" smtClean="0"/>
              <a:t/>
            </a:r>
            <a:br>
              <a:rPr lang="en-US" b="1" dirty="0" smtClean="0"/>
            </a:br>
            <a:r>
              <a:rPr lang="en-US" b="1" dirty="0" smtClean="0"/>
              <a:t>Against </a:t>
            </a:r>
            <a:r>
              <a:rPr lang="en-US" b="1" dirty="0" smtClean="0"/>
              <a:t>Malware</a:t>
            </a:r>
          </a:p>
          <a:p>
            <a:r>
              <a:rPr lang="en-US" b="1" i="1" dirty="0" smtClean="0"/>
              <a:t>Malware</a:t>
            </a:r>
            <a:r>
              <a:rPr lang="en-US" dirty="0" smtClean="0"/>
              <a:t> refers to </a:t>
            </a:r>
            <a:r>
              <a:rPr lang="en-US" dirty="0" smtClean="0"/>
              <a:t/>
            </a:r>
            <a:br>
              <a:rPr lang="en-US" dirty="0" smtClean="0"/>
            </a:br>
            <a:r>
              <a:rPr lang="en-US" dirty="0" smtClean="0"/>
              <a:t>any </a:t>
            </a:r>
            <a:r>
              <a:rPr lang="en-US" dirty="0" smtClean="0"/>
              <a:t>software that </a:t>
            </a:r>
            <a:r>
              <a:rPr lang="en-US" dirty="0" smtClean="0"/>
              <a:t/>
            </a:r>
            <a:br>
              <a:rPr lang="en-US" dirty="0" smtClean="0"/>
            </a:br>
            <a:r>
              <a:rPr lang="en-US" dirty="0" smtClean="0"/>
              <a:t>is </a:t>
            </a:r>
            <a:r>
              <a:rPr lang="en-US" dirty="0" smtClean="0"/>
              <a:t>designed to </a:t>
            </a:r>
            <a:r>
              <a:rPr lang="en-US" dirty="0" smtClean="0"/>
              <a:t/>
            </a:r>
            <a:br>
              <a:rPr lang="en-US" dirty="0" smtClean="0"/>
            </a:br>
            <a:r>
              <a:rPr lang="en-US" dirty="0" smtClean="0"/>
              <a:t>cause </a:t>
            </a:r>
            <a:r>
              <a:rPr lang="en-US" dirty="0" smtClean="0"/>
              <a:t>damage </a:t>
            </a:r>
            <a:r>
              <a:rPr lang="en-US" dirty="0" smtClean="0"/>
              <a:t/>
            </a:r>
            <a:br>
              <a:rPr lang="en-US" dirty="0" smtClean="0"/>
            </a:br>
            <a:r>
              <a:rPr lang="en-US" dirty="0" smtClean="0"/>
              <a:t>to </a:t>
            </a:r>
            <a:r>
              <a:rPr lang="en-US" dirty="0" smtClean="0"/>
              <a:t>a single </a:t>
            </a:r>
            <a:r>
              <a:rPr lang="en-US" dirty="0" smtClean="0"/>
              <a:t/>
            </a:r>
            <a:br>
              <a:rPr lang="en-US" dirty="0" smtClean="0"/>
            </a:br>
            <a:r>
              <a:rPr lang="en-US" dirty="0" smtClean="0"/>
              <a:t>computer</a:t>
            </a:r>
            <a:r>
              <a:rPr lang="en-US" dirty="0" smtClean="0"/>
              <a:t>, </a:t>
            </a:r>
            <a:r>
              <a:rPr lang="en-US" dirty="0" smtClean="0"/>
              <a:t>server</a:t>
            </a:r>
            <a:r>
              <a:rPr lang="en-US" dirty="0" smtClean="0"/>
              <a:t>, or computer network.</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21</a:t>
            </a:fld>
            <a:endParaRPr lang="en-US" dirty="0"/>
          </a:p>
        </p:txBody>
      </p:sp>
      <p:pic>
        <p:nvPicPr>
          <p:cNvPr id="2050" name="Picture 2"/>
          <p:cNvPicPr>
            <a:picLocks noChangeAspect="1" noChangeArrowheads="1"/>
          </p:cNvPicPr>
          <p:nvPr/>
        </p:nvPicPr>
        <p:blipFill>
          <a:blip r:embed="rId3"/>
          <a:stretch>
            <a:fillRect/>
          </a:stretch>
        </p:blipFill>
        <p:spPr bwMode="auto">
          <a:xfrm>
            <a:off x="4267200" y="2590800"/>
            <a:ext cx="4415062" cy="24583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31-4.JPG"/>
          <p:cNvPicPr>
            <a:picLocks noChangeAspect="1"/>
          </p:cNvPicPr>
          <p:nvPr/>
        </p:nvPicPr>
        <p:blipFill>
          <a:blip r:embed="rId4"/>
          <a:stretch>
            <a:fillRect/>
          </a:stretch>
        </p:blipFill>
        <p:spPr>
          <a:xfrm>
            <a:off x="7239000" y="4876800"/>
            <a:ext cx="890587" cy="233051"/>
          </a:xfrm>
          <a:prstGeom prst="rect">
            <a:avLst/>
          </a:prstGeom>
        </p:spPr>
      </p:pic>
    </p:spTree>
    <p:extLst>
      <p:ext uri="{BB962C8B-B14F-4D97-AF65-F5344CB8AC3E}">
        <p14:creationId xmlns="" xmlns:p14="http://schemas.microsoft.com/office/powerpoint/2010/main" val="1063929405"/>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Protecting Against Malware (continued)</a:t>
            </a:r>
          </a:p>
          <a:p>
            <a:r>
              <a:rPr lang="en-US" dirty="0" smtClean="0"/>
              <a:t>A </a:t>
            </a:r>
            <a:r>
              <a:rPr lang="en-US" b="1" i="1" dirty="0" smtClean="0"/>
              <a:t>virus</a:t>
            </a:r>
            <a:r>
              <a:rPr lang="en-US" dirty="0" smtClean="0"/>
              <a:t> is a program that has been written to corrupt data on a computer.</a:t>
            </a:r>
          </a:p>
          <a:p>
            <a:r>
              <a:rPr lang="en-US" dirty="0" smtClean="0"/>
              <a:t>The virus is attached to a file, such as a program file, and spreads from file to file when the program is executed.</a:t>
            </a:r>
          </a:p>
          <a:p>
            <a:r>
              <a:rPr lang="en-US" dirty="0" smtClean="0"/>
              <a:t>There are several types of viruses.</a:t>
            </a:r>
          </a:p>
          <a:p>
            <a:r>
              <a:rPr lang="en-US" dirty="0"/>
              <a:t>A </a:t>
            </a:r>
            <a:r>
              <a:rPr lang="en-US" b="1" i="1" dirty="0"/>
              <a:t>worm</a:t>
            </a:r>
            <a:r>
              <a:rPr lang="en-US" dirty="0"/>
              <a:t> virus makes many copies of itself, consuming system resources so the computer slows down or halts tasks. Worms don’t have to attach themselves to other files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22</a:t>
            </a:fld>
            <a:endParaRPr lang="en-US" dirty="0"/>
          </a:p>
        </p:txBody>
      </p:sp>
    </p:spTree>
    <p:extLst>
      <p:ext uri="{BB962C8B-B14F-4D97-AF65-F5344CB8AC3E}">
        <p14:creationId xmlns="" xmlns:p14="http://schemas.microsoft.com/office/powerpoint/2010/main" val="2259246293"/>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Protecting Against Malware (continued)</a:t>
            </a:r>
          </a:p>
          <a:p>
            <a:r>
              <a:rPr lang="en-US" dirty="0" smtClean="0"/>
              <a:t>A </a:t>
            </a:r>
            <a:r>
              <a:rPr lang="en-US" b="1" i="1" dirty="0" smtClean="0"/>
              <a:t>time bomb </a:t>
            </a:r>
            <a:r>
              <a:rPr lang="en-US" dirty="0" smtClean="0"/>
              <a:t>is a virus that does not cause damage until a specified date or until the system has been launched a certain number of times.</a:t>
            </a:r>
          </a:p>
          <a:p>
            <a:r>
              <a:rPr lang="en-US" dirty="0" smtClean="0"/>
              <a:t>A </a:t>
            </a:r>
            <a:r>
              <a:rPr lang="en-US" b="1" i="1" dirty="0" smtClean="0"/>
              <a:t>logic bomb </a:t>
            </a:r>
            <a:r>
              <a:rPr lang="en-US" dirty="0" smtClean="0"/>
              <a:t>is a virus triggered by the appearance or disappearance of specified data.</a:t>
            </a:r>
          </a:p>
          <a:p>
            <a:r>
              <a:rPr lang="en-US" dirty="0"/>
              <a:t>A </a:t>
            </a:r>
            <a:r>
              <a:rPr lang="en-US" b="1" i="1" dirty="0"/>
              <a:t>Trojan horse </a:t>
            </a:r>
            <a:r>
              <a:rPr lang="en-US" dirty="0"/>
              <a:t>is a virus that does something different from what it is expected to do. It may look like it is performing one task while it is actually performing another task</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23</a:t>
            </a:fld>
            <a:endParaRPr lang="en-US" dirty="0"/>
          </a:p>
        </p:txBody>
      </p:sp>
    </p:spTree>
    <p:extLst>
      <p:ext uri="{BB962C8B-B14F-4D97-AF65-F5344CB8AC3E}">
        <p14:creationId xmlns="" xmlns:p14="http://schemas.microsoft.com/office/powerpoint/2010/main" val="2941908177"/>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Protecting Against Malware (continued)</a:t>
            </a:r>
          </a:p>
          <a:p>
            <a:r>
              <a:rPr lang="en-US" dirty="0" smtClean="0"/>
              <a:t>A </a:t>
            </a:r>
            <a:r>
              <a:rPr lang="en-US" b="1" i="1" dirty="0" smtClean="0"/>
              <a:t>keylogger</a:t>
            </a:r>
            <a:r>
              <a:rPr lang="en-US" dirty="0" smtClean="0"/>
              <a:t> is a malicious program that records keystrokes. Because they can aid identity theft, keyloggers are a particularly dangerous type of harmful software.</a:t>
            </a:r>
          </a:p>
          <a:p>
            <a:r>
              <a:rPr lang="en-US" b="1" i="1" dirty="0" smtClean="0"/>
              <a:t>Spyware</a:t>
            </a:r>
            <a:r>
              <a:rPr lang="en-US" dirty="0" smtClean="0"/>
              <a:t> is software fraudulently installed on a personal computer to collect information about the user.</a:t>
            </a:r>
          </a:p>
          <a:p>
            <a:r>
              <a:rPr lang="en-US" dirty="0" smtClean="0"/>
              <a:t>Antispyware </a:t>
            </a:r>
            <a:r>
              <a:rPr lang="en-US" dirty="0"/>
              <a:t>software is </a:t>
            </a:r>
            <a:r>
              <a:rPr lang="en-US" dirty="0" smtClean="0"/>
              <a:t>available, </a:t>
            </a:r>
            <a:r>
              <a:rPr lang="en-US" dirty="0"/>
              <a:t>but make sure it is </a:t>
            </a:r>
            <a:r>
              <a:rPr lang="en-US" dirty="0" smtClean="0"/>
              <a:t>reputable—some </a:t>
            </a:r>
            <a:r>
              <a:rPr lang="en-US" dirty="0"/>
              <a:t>spyware disguises itself as antispyware to gain access to your computer</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24</a:t>
            </a:fld>
            <a:endParaRPr lang="en-US" dirty="0"/>
          </a:p>
        </p:txBody>
      </p:sp>
    </p:spTree>
    <p:extLst>
      <p:ext uri="{BB962C8B-B14F-4D97-AF65-F5344CB8AC3E}">
        <p14:creationId xmlns="" xmlns:p14="http://schemas.microsoft.com/office/powerpoint/2010/main" val="1922969100"/>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a:bodyPr>
          <a:lstStyle/>
          <a:p>
            <a:r>
              <a:rPr lang="en-US" sz="2600" b="1" dirty="0" smtClean="0"/>
              <a:t>Protecting Against Malware (continued)</a:t>
            </a:r>
          </a:p>
          <a:p>
            <a:r>
              <a:rPr lang="en-US" sz="2600" dirty="0" smtClean="0"/>
              <a:t>Protecting a system requires a number of security tools.</a:t>
            </a:r>
          </a:p>
          <a:p>
            <a:r>
              <a:rPr lang="en-US" sz="2600" dirty="0" smtClean="0"/>
              <a:t>Use strong passwords and install the latest security updates for your operating system.</a:t>
            </a:r>
          </a:p>
          <a:p>
            <a:r>
              <a:rPr lang="en-US" sz="2600" dirty="0" smtClean="0"/>
              <a:t>Antivirus software should always be running on your computer and the software should be updated regularly.</a:t>
            </a:r>
            <a:endParaRPr lang="en-US" sz="2600"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25</a:t>
            </a:fld>
            <a:endParaRPr lang="en-US" dirty="0"/>
          </a:p>
        </p:txBody>
      </p:sp>
    </p:spTree>
    <p:extLst>
      <p:ext uri="{BB962C8B-B14F-4D97-AF65-F5344CB8AC3E}">
        <p14:creationId xmlns="" xmlns:p14="http://schemas.microsoft.com/office/powerpoint/2010/main" val="1348104082"/>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a:xfrm>
            <a:off x="838200" y="2362200"/>
            <a:ext cx="7772400" cy="3886200"/>
          </a:xfrm>
        </p:spPr>
        <p:txBody>
          <a:bodyPr>
            <a:normAutofit fontScale="92500" lnSpcReduction="20000"/>
          </a:bodyPr>
          <a:lstStyle/>
          <a:p>
            <a:r>
              <a:rPr lang="en-US" b="1" dirty="0" smtClean="0"/>
              <a:t>Disregarding False </a:t>
            </a:r>
            <a:r>
              <a:rPr lang="en-US" b="1" dirty="0" smtClean="0"/>
              <a:t/>
            </a:r>
            <a:br>
              <a:rPr lang="en-US" b="1" dirty="0" smtClean="0"/>
            </a:br>
            <a:r>
              <a:rPr lang="en-US" b="1" dirty="0" smtClean="0"/>
              <a:t>Information</a:t>
            </a:r>
            <a:endParaRPr lang="en-US" b="1" dirty="0" smtClean="0"/>
          </a:p>
          <a:p>
            <a:r>
              <a:rPr lang="en-US" dirty="0" smtClean="0"/>
              <a:t>Electronic fraud, such </a:t>
            </a:r>
            <a:r>
              <a:rPr lang="en-US" dirty="0" smtClean="0"/>
              <a:t/>
            </a:r>
            <a:br>
              <a:rPr lang="en-US" dirty="0" smtClean="0"/>
            </a:br>
            <a:r>
              <a:rPr lang="en-US" dirty="0" smtClean="0"/>
              <a:t>as </a:t>
            </a:r>
            <a:r>
              <a:rPr lang="en-US" dirty="0" smtClean="0"/>
              <a:t>e-mail fraud, is a </a:t>
            </a:r>
            <a:r>
              <a:rPr lang="en-US" dirty="0" smtClean="0"/>
              <a:t/>
            </a:r>
            <a:br>
              <a:rPr lang="en-US" dirty="0" smtClean="0"/>
            </a:br>
            <a:r>
              <a:rPr lang="en-US" dirty="0" smtClean="0"/>
              <a:t>computer </a:t>
            </a:r>
            <a:r>
              <a:rPr lang="en-US" dirty="0" smtClean="0"/>
              <a:t>crime that </a:t>
            </a:r>
            <a:r>
              <a:rPr lang="en-US" dirty="0" smtClean="0"/>
              <a:t/>
            </a:r>
            <a:br>
              <a:rPr lang="en-US" dirty="0" smtClean="0"/>
            </a:br>
            <a:r>
              <a:rPr lang="en-US" dirty="0" smtClean="0"/>
              <a:t>involves </a:t>
            </a:r>
            <a:r>
              <a:rPr lang="en-US" dirty="0" smtClean="0"/>
              <a:t>the manipulation </a:t>
            </a:r>
            <a:r>
              <a:rPr lang="en-US" dirty="0" smtClean="0"/>
              <a:t/>
            </a:r>
            <a:br>
              <a:rPr lang="en-US" dirty="0" smtClean="0"/>
            </a:br>
            <a:r>
              <a:rPr lang="en-US" dirty="0" smtClean="0"/>
              <a:t>of </a:t>
            </a:r>
            <a:r>
              <a:rPr lang="en-US" dirty="0" smtClean="0"/>
              <a:t>a computer or computer </a:t>
            </a:r>
            <a:r>
              <a:rPr lang="en-US" dirty="0" smtClean="0"/>
              <a:t/>
            </a:r>
            <a:br>
              <a:rPr lang="en-US" dirty="0" smtClean="0"/>
            </a:br>
            <a:r>
              <a:rPr lang="en-US" dirty="0" smtClean="0"/>
              <a:t>data </a:t>
            </a:r>
            <a:r>
              <a:rPr lang="en-US" dirty="0" smtClean="0"/>
              <a:t>to dishonestly obtain </a:t>
            </a:r>
            <a:r>
              <a:rPr lang="en-US" dirty="0" smtClean="0"/>
              <a:t/>
            </a:r>
            <a:br>
              <a:rPr lang="en-US" dirty="0" smtClean="0"/>
            </a:br>
            <a:r>
              <a:rPr lang="en-US" dirty="0" smtClean="0"/>
              <a:t>money</a:t>
            </a:r>
            <a:r>
              <a:rPr lang="en-US" dirty="0" smtClean="0"/>
              <a:t>, property, information, </a:t>
            </a:r>
            <a:r>
              <a:rPr lang="en-US" dirty="0" smtClean="0"/>
              <a:t/>
            </a:r>
            <a:br>
              <a:rPr lang="en-US" dirty="0" smtClean="0"/>
            </a:br>
            <a:r>
              <a:rPr lang="en-US" dirty="0" smtClean="0"/>
              <a:t>or </a:t>
            </a:r>
            <a:r>
              <a:rPr lang="en-US" dirty="0" smtClean="0"/>
              <a:t>other things of value, </a:t>
            </a:r>
            <a:r>
              <a:rPr lang="en-US" dirty="0" smtClean="0"/>
              <a:t/>
            </a:r>
            <a:br>
              <a:rPr lang="en-US" dirty="0" smtClean="0"/>
            </a:br>
            <a:r>
              <a:rPr lang="en-US" dirty="0" smtClean="0"/>
              <a:t>or </a:t>
            </a:r>
            <a:r>
              <a:rPr lang="en-US" dirty="0" smtClean="0"/>
              <a:t>to cause loss.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26</a:t>
            </a:fld>
            <a:endParaRPr lang="en-US" dirty="0"/>
          </a:p>
        </p:txBody>
      </p:sp>
      <p:pic>
        <p:nvPicPr>
          <p:cNvPr id="1026" name="Picture 2"/>
          <p:cNvPicPr>
            <a:picLocks noChangeAspect="1" noChangeArrowheads="1"/>
          </p:cNvPicPr>
          <p:nvPr/>
        </p:nvPicPr>
        <p:blipFill>
          <a:blip r:embed="rId3"/>
          <a:stretch>
            <a:fillRect/>
          </a:stretch>
        </p:blipFill>
        <p:spPr bwMode="auto">
          <a:xfrm>
            <a:off x="5745541" y="2590800"/>
            <a:ext cx="2448438" cy="2895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31-5.JPG"/>
          <p:cNvPicPr>
            <a:picLocks noChangeAspect="1"/>
          </p:cNvPicPr>
          <p:nvPr/>
        </p:nvPicPr>
        <p:blipFill>
          <a:blip r:embed="rId4"/>
          <a:stretch>
            <a:fillRect/>
          </a:stretch>
        </p:blipFill>
        <p:spPr>
          <a:xfrm>
            <a:off x="7086600" y="5410200"/>
            <a:ext cx="1047750" cy="247650"/>
          </a:xfrm>
          <a:prstGeom prst="rect">
            <a:avLst/>
          </a:prstGeom>
        </p:spPr>
      </p:pic>
    </p:spTree>
    <p:extLst>
      <p:ext uri="{BB962C8B-B14F-4D97-AF65-F5344CB8AC3E}">
        <p14:creationId xmlns="" xmlns:p14="http://schemas.microsoft.com/office/powerpoint/2010/main" val="654048326"/>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Disregarding False Information (continued)</a:t>
            </a:r>
          </a:p>
          <a:p>
            <a:r>
              <a:rPr lang="en-US" dirty="0" smtClean="0"/>
              <a:t>E-mail messages are often used for fraudulent activities.</a:t>
            </a:r>
          </a:p>
          <a:p>
            <a:r>
              <a:rPr lang="en-US" dirty="0" smtClean="0"/>
              <a:t>Unless you know the message is legitimate, do not send a response to an e-mail message that requests money or personal information.</a:t>
            </a:r>
          </a:p>
          <a:p>
            <a:r>
              <a:rPr lang="en-US" dirty="0" smtClean="0"/>
              <a:t>A hoax is an attempt to deceive an audience into believing that something false is real.</a:t>
            </a:r>
          </a:p>
          <a:p>
            <a:r>
              <a:rPr lang="en-US" dirty="0" smtClean="0"/>
              <a:t>Many e-mail hoaxes are passed along in electronic chain letters.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27</a:t>
            </a:fld>
            <a:endParaRPr lang="en-US" dirty="0"/>
          </a:p>
        </p:txBody>
      </p:sp>
    </p:spTree>
    <p:extLst>
      <p:ext uri="{BB962C8B-B14F-4D97-AF65-F5344CB8AC3E}">
        <p14:creationId xmlns="" xmlns:p14="http://schemas.microsoft.com/office/powerpoint/2010/main" val="2965737620"/>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Disregarding False Information (continued)</a:t>
            </a:r>
          </a:p>
          <a:p>
            <a:r>
              <a:rPr lang="en-US" dirty="0" smtClean="0"/>
              <a:t>Look for some of the following hallmarks to detect possible harmful e-mail messages:</a:t>
            </a:r>
          </a:p>
          <a:p>
            <a:pPr lvl="1"/>
            <a:r>
              <a:rPr lang="en-US" dirty="0" smtClean="0"/>
              <a:t>The e-mail is a warning message about a virus.</a:t>
            </a:r>
          </a:p>
          <a:p>
            <a:pPr lvl="1"/>
            <a:r>
              <a:rPr lang="en-US" dirty="0" smtClean="0"/>
              <a:t>The message is very wordy, contains all capital letters, or includes dozes of exclamation marks.</a:t>
            </a:r>
          </a:p>
          <a:p>
            <a:pPr lvl="1"/>
            <a:r>
              <a:rPr lang="en-US" dirty="0" smtClean="0"/>
              <a:t>The message urges you to share information with everyone you know.</a:t>
            </a:r>
          </a:p>
          <a:p>
            <a:pPr lvl="1"/>
            <a:r>
              <a:rPr lang="en-US" dirty="0" smtClean="0"/>
              <a:t>The message appears credible because it describes the virus in technical terms.</a:t>
            </a:r>
          </a:p>
          <a:p>
            <a:pPr lvl="1"/>
            <a:r>
              <a:rPr lang="en-US" dirty="0" smtClean="0"/>
              <a:t>The message comes with an attachment, and you do  not know who it is from.</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28</a:t>
            </a:fld>
            <a:endParaRPr lang="en-US" dirty="0"/>
          </a:p>
        </p:txBody>
      </p:sp>
    </p:spTree>
    <p:extLst>
      <p:ext uri="{BB962C8B-B14F-4D97-AF65-F5344CB8AC3E}">
        <p14:creationId xmlns="" xmlns:p14="http://schemas.microsoft.com/office/powerpoint/2010/main" val="1554815034"/>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Disregarding False Information (continued)</a:t>
            </a:r>
          </a:p>
          <a:p>
            <a:r>
              <a:rPr lang="en-US" b="1" i="1" dirty="0" smtClean="0"/>
              <a:t>Phishing</a:t>
            </a:r>
            <a:r>
              <a:rPr lang="en-US" dirty="0" smtClean="0"/>
              <a:t> is a fraudulent attempt to steal personal information to commit identity theft.</a:t>
            </a:r>
          </a:p>
          <a:p>
            <a:r>
              <a:rPr lang="en-US" dirty="0" smtClean="0"/>
              <a:t>This type of message appears to come from a legitimate source and asks that you click a link in the e-mail message to update or verify your personal information.</a:t>
            </a:r>
          </a:p>
          <a:p>
            <a:r>
              <a:rPr lang="en-US" dirty="0" smtClean="0"/>
              <a:t>Nearly all e-mail programs provide security settings, phishing filters, encryption, and spam filters. </a:t>
            </a:r>
          </a:p>
          <a:p>
            <a:r>
              <a:rPr lang="en-US" dirty="0" smtClean="0"/>
              <a:t>Enable these options so you don’t become a victim of scams and identity theft.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29</a:t>
            </a:fld>
            <a:endParaRPr lang="en-US" dirty="0"/>
          </a:p>
        </p:txBody>
      </p:sp>
    </p:spTree>
    <p:extLst>
      <p:ext uri="{BB962C8B-B14F-4D97-AF65-F5344CB8AC3E}">
        <p14:creationId xmlns="" xmlns:p14="http://schemas.microsoft.com/office/powerpoint/2010/main" val="1688221507"/>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2"/>
          <p:cNvSpPr>
            <a:spLocks noGrp="1" noChangeArrowheads="1"/>
          </p:cNvSpPr>
          <p:nvPr>
            <p:ph type="title"/>
          </p:nvPr>
        </p:nvSpPr>
        <p:spPr/>
        <p:txBody>
          <a:bodyPr/>
          <a:lstStyle/>
          <a:p>
            <a:pPr eaLnBrk="1" hangingPunct="1"/>
            <a:r>
              <a:rPr lang="en-US" dirty="0" smtClean="0"/>
              <a:t>Objectives (continued)</a:t>
            </a:r>
          </a:p>
        </p:txBody>
      </p:sp>
      <p:sp>
        <p:nvSpPr>
          <p:cNvPr id="19461" name="Rectangle 3"/>
          <p:cNvSpPr>
            <a:spLocks noGrp="1" noChangeArrowheads="1"/>
          </p:cNvSpPr>
          <p:nvPr>
            <p:ph idx="1"/>
          </p:nvPr>
        </p:nvSpPr>
        <p:spPr/>
        <p:txBody>
          <a:bodyPr>
            <a:normAutofit/>
          </a:bodyPr>
          <a:lstStyle/>
          <a:p>
            <a:pPr lvl="0"/>
            <a:r>
              <a:rPr lang="en-US" dirty="0" smtClean="0"/>
              <a:t>Protect </a:t>
            </a:r>
            <a:r>
              <a:rPr lang="en-US" dirty="0"/>
              <a:t>your privacy on the Internet.</a:t>
            </a:r>
          </a:p>
          <a:p>
            <a:pPr lvl="0"/>
            <a:r>
              <a:rPr lang="en-US" dirty="0"/>
              <a:t>Maintain a healthy computing environment.</a:t>
            </a:r>
          </a:p>
          <a:p>
            <a:pPr lvl="0"/>
            <a:r>
              <a:rPr lang="en-US" dirty="0"/>
              <a:t>Explain why it is important to use computers legally and responsibly.</a:t>
            </a:r>
          </a:p>
        </p:txBody>
      </p:sp>
      <p:sp>
        <p:nvSpPr>
          <p:cNvPr id="19457" name="Rectangle 13"/>
          <p:cNvSpPr>
            <a:spLocks noGrp="1" noChangeArrowheads="1"/>
          </p:cNvSpPr>
          <p:nvPr>
            <p:ph type="sldNum" sz="quarter" idx="10"/>
          </p:nvPr>
        </p:nvSpPr>
        <p:spPr>
          <a:noFill/>
        </p:spPr>
        <p:txBody>
          <a:bodyPr/>
          <a:lstStyle/>
          <a:p>
            <a:fld id="{7B56E6ED-6BC4-462A-9536-BBF606BC0D9A}" type="slidenum">
              <a:rPr lang="en-US" smtClean="0"/>
              <a:pPr/>
              <a:t>3</a:t>
            </a:fld>
            <a:endParaRPr lang="en-US" dirty="0" smtClean="0"/>
          </a:p>
        </p:txBody>
      </p:sp>
      <p:sp>
        <p:nvSpPr>
          <p:cNvPr id="194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7FB11E4-0C43-49EE-9B12-49A437017CA4}" type="slidenum">
              <a:rPr lang="en-US" sz="2600" b="1">
                <a:solidFill>
                  <a:schemeClr val="bg1"/>
                </a:solidFill>
              </a:rPr>
              <a:pPr/>
              <a:t>3</a:t>
            </a:fld>
            <a:endParaRPr lang="en-US" sz="2600" b="1" dirty="0">
              <a:solidFill>
                <a:schemeClr val="bg1"/>
              </a:solidFill>
            </a:endParaRPr>
          </a:p>
        </p:txBody>
      </p:sp>
      <p:sp>
        <p:nvSpPr>
          <p:cNvPr id="1945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BAFC7909-662A-4815-B2B3-8E59F8F965AF}" type="slidenum">
              <a:rPr lang="en-US" sz="2600" b="1">
                <a:solidFill>
                  <a:schemeClr val="bg1"/>
                </a:solidFill>
              </a:rPr>
              <a:pPr/>
              <a:t>3</a:t>
            </a:fld>
            <a:endParaRPr lang="en-US" sz="2600" b="1" dirty="0">
              <a:solidFill>
                <a:schemeClr val="bg1"/>
              </a:solidFill>
            </a:endParaRPr>
          </a:p>
        </p:txBody>
      </p:sp>
    </p:spTree>
    <p:extLst>
      <p:ext uri="{BB962C8B-B14F-4D97-AF65-F5344CB8AC3E}">
        <p14:creationId xmlns="" xmlns:p14="http://schemas.microsoft.com/office/powerpoint/2010/main" val="3848111194"/>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Confirming E-Commerce Safety</a:t>
            </a:r>
          </a:p>
          <a:p>
            <a:r>
              <a:rPr lang="en-US" dirty="0" smtClean="0"/>
              <a:t>Before providing personal information or credit card information on an e-commerce site, first verify that the site is secure.</a:t>
            </a:r>
          </a:p>
          <a:p>
            <a:r>
              <a:rPr lang="en-US" dirty="0" smtClean="0"/>
              <a:t>Web sites used for financial transactions or </a:t>
            </a:r>
            <a:br>
              <a:rPr lang="en-US" dirty="0" smtClean="0"/>
            </a:br>
            <a:r>
              <a:rPr lang="en-US" dirty="0" smtClean="0"/>
              <a:t>e-commerce usually use encrypted communication to make them secure.</a:t>
            </a:r>
          </a:p>
          <a:p>
            <a:r>
              <a:rPr lang="en-US" dirty="0" smtClean="0"/>
              <a:t>Before you make a financial transaction online, you need to confirm that you have a secure and encrypted connection.</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30</a:t>
            </a:fld>
            <a:endParaRPr lang="en-US" dirty="0"/>
          </a:p>
        </p:txBody>
      </p:sp>
    </p:spTree>
    <p:extLst>
      <p:ext uri="{BB962C8B-B14F-4D97-AF65-F5344CB8AC3E}">
        <p14:creationId xmlns="" xmlns:p14="http://schemas.microsoft.com/office/powerpoint/2010/main" val="1600547287"/>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a:bodyPr>
          <a:lstStyle/>
          <a:p>
            <a:r>
              <a:rPr lang="en-US" b="1" dirty="0" smtClean="0"/>
              <a:t>Confirming E-Commerce Safety (continued)</a:t>
            </a:r>
          </a:p>
          <a:p>
            <a:r>
              <a:rPr lang="en-US" dirty="0" smtClean="0"/>
              <a:t>The URL should begin with “https” rather than “http” and you should see a padlock icon in the Address bar.</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31</a:t>
            </a:fld>
            <a:endParaRPr lang="en-US" dirty="0"/>
          </a:p>
        </p:txBody>
      </p:sp>
      <p:pic>
        <p:nvPicPr>
          <p:cNvPr id="3074" name="Picture 2"/>
          <p:cNvPicPr>
            <a:picLocks noChangeAspect="1" noChangeArrowheads="1"/>
          </p:cNvPicPr>
          <p:nvPr/>
        </p:nvPicPr>
        <p:blipFill>
          <a:blip r:embed="rId3"/>
          <a:stretch>
            <a:fillRect/>
          </a:stretch>
        </p:blipFill>
        <p:spPr bwMode="auto">
          <a:xfrm>
            <a:off x="2189480" y="4820978"/>
            <a:ext cx="5201920" cy="7212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31-6.JPG"/>
          <p:cNvPicPr>
            <a:picLocks noChangeAspect="1"/>
          </p:cNvPicPr>
          <p:nvPr/>
        </p:nvPicPr>
        <p:blipFill>
          <a:blip r:embed="rId4"/>
          <a:stretch>
            <a:fillRect/>
          </a:stretch>
        </p:blipFill>
        <p:spPr>
          <a:xfrm>
            <a:off x="2209800" y="5334000"/>
            <a:ext cx="1009650" cy="238125"/>
          </a:xfrm>
          <a:prstGeom prst="rect">
            <a:avLst/>
          </a:prstGeom>
        </p:spPr>
      </p:pic>
    </p:spTree>
    <p:extLst>
      <p:ext uri="{BB962C8B-B14F-4D97-AF65-F5344CB8AC3E}">
        <p14:creationId xmlns="" xmlns:p14="http://schemas.microsoft.com/office/powerpoint/2010/main" val="3578333290"/>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Confirming E-Commerce Safety (continued)</a:t>
            </a:r>
          </a:p>
          <a:p>
            <a:r>
              <a:rPr lang="en-US" b="1" i="1" dirty="0" smtClean="0"/>
              <a:t>Transport  Layer Security (TLS) </a:t>
            </a:r>
            <a:r>
              <a:rPr lang="en-US" dirty="0" smtClean="0"/>
              <a:t>technology and its predecessor </a:t>
            </a:r>
            <a:r>
              <a:rPr lang="en-US" b="1" i="1" dirty="0" smtClean="0"/>
              <a:t>Secure Sockets Layer (SSL)</a:t>
            </a:r>
            <a:r>
              <a:rPr lang="en-US" dirty="0" smtClean="0"/>
              <a:t> technology encrypt sensitive information and authenticate servers and clients to ensure a secure connection.</a:t>
            </a:r>
          </a:p>
          <a:p>
            <a:r>
              <a:rPr lang="en-US" dirty="0" smtClean="0"/>
              <a:t>TLS and SSL use public key encryption to authenticate the server to the client.</a:t>
            </a:r>
          </a:p>
          <a:p>
            <a:r>
              <a:rPr lang="en-US" dirty="0" smtClean="0"/>
              <a:t>The </a:t>
            </a:r>
            <a:r>
              <a:rPr lang="en-US" b="1" i="1" dirty="0" smtClean="0"/>
              <a:t>public key</a:t>
            </a:r>
            <a:r>
              <a:rPr lang="en-US" dirty="0" smtClean="0"/>
              <a:t> encrypts information, and the </a:t>
            </a:r>
            <a:r>
              <a:rPr lang="en-US" b="1" i="1" dirty="0" smtClean="0"/>
              <a:t>private key</a:t>
            </a:r>
            <a:r>
              <a:rPr lang="en-US" dirty="0" smtClean="0"/>
              <a:t> deciphers the information.</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32</a:t>
            </a:fld>
            <a:endParaRPr lang="en-US" dirty="0"/>
          </a:p>
        </p:txBody>
      </p:sp>
    </p:spTree>
    <p:extLst>
      <p:ext uri="{BB962C8B-B14F-4D97-AF65-F5344CB8AC3E}">
        <p14:creationId xmlns="" xmlns:p14="http://schemas.microsoft.com/office/powerpoint/2010/main" val="1019113813"/>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fontScale="92500"/>
          </a:bodyPr>
          <a:lstStyle/>
          <a:p>
            <a:r>
              <a:rPr lang="en-US" b="1" dirty="0" smtClean="0"/>
              <a:t>Confirming E-Commerce Safety (continued)</a:t>
            </a:r>
          </a:p>
          <a:p>
            <a:r>
              <a:rPr lang="en-US" dirty="0" smtClean="0"/>
              <a:t>A </a:t>
            </a:r>
            <a:r>
              <a:rPr lang="en-US" b="1" i="1" dirty="0" smtClean="0"/>
              <a:t>digital certificate</a:t>
            </a:r>
            <a:r>
              <a:rPr lang="en-US" dirty="0" smtClean="0"/>
              <a:t> is an electronic document that verifies the identity of a person or company and confirms that they own a public key.</a:t>
            </a:r>
          </a:p>
          <a:p>
            <a:r>
              <a:rPr lang="en-US" dirty="0" smtClean="0"/>
              <a:t>TLS and SSL use certificate authorities to confirm that the certificate comes from a trusted party, is currently valid, and has a relationship with the site from which it comes.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33</a:t>
            </a:fld>
            <a:endParaRPr lang="en-US" dirty="0"/>
          </a:p>
        </p:txBody>
      </p:sp>
    </p:spTree>
    <p:extLst>
      <p:ext uri="{BB962C8B-B14F-4D97-AF65-F5344CB8AC3E}">
        <p14:creationId xmlns="" xmlns:p14="http://schemas.microsoft.com/office/powerpoint/2010/main" val="2690641968"/>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tretch>
            <a:fillRect/>
          </a:stretch>
        </p:blipFill>
        <p:spPr bwMode="auto">
          <a:xfrm>
            <a:off x="5257800" y="2819400"/>
            <a:ext cx="3598460" cy="2362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Confirming E-Commerce </a:t>
            </a:r>
            <a:r>
              <a:rPr lang="en-US" b="1" dirty="0" smtClean="0"/>
              <a:t/>
            </a:r>
            <a:br>
              <a:rPr lang="en-US" b="1" dirty="0" smtClean="0"/>
            </a:br>
            <a:r>
              <a:rPr lang="en-US" b="1" dirty="0" smtClean="0"/>
              <a:t>Safety </a:t>
            </a:r>
            <a:r>
              <a:rPr lang="en-US" b="1" dirty="0" smtClean="0"/>
              <a:t>(continued)</a:t>
            </a:r>
          </a:p>
          <a:p>
            <a:r>
              <a:rPr lang="en-US" dirty="0" smtClean="0"/>
              <a:t>When you click the </a:t>
            </a:r>
            <a:r>
              <a:rPr lang="en-US" dirty="0" smtClean="0"/>
              <a:t/>
            </a:r>
            <a:br>
              <a:rPr lang="en-US" dirty="0" smtClean="0"/>
            </a:br>
            <a:r>
              <a:rPr lang="en-US" dirty="0" smtClean="0"/>
              <a:t>padlock </a:t>
            </a:r>
            <a:r>
              <a:rPr lang="en-US" dirty="0" smtClean="0"/>
              <a:t>icon in the </a:t>
            </a:r>
            <a:r>
              <a:rPr lang="en-US" dirty="0" smtClean="0"/>
              <a:t/>
            </a:r>
            <a:br>
              <a:rPr lang="en-US" dirty="0" smtClean="0"/>
            </a:br>
            <a:r>
              <a:rPr lang="en-US" dirty="0" smtClean="0"/>
              <a:t>Address </a:t>
            </a:r>
            <a:r>
              <a:rPr lang="en-US" dirty="0" smtClean="0"/>
              <a:t>bar, information </a:t>
            </a:r>
            <a:r>
              <a:rPr lang="en-US" dirty="0" smtClean="0"/>
              <a:t/>
            </a:r>
            <a:br>
              <a:rPr lang="en-US" dirty="0" smtClean="0"/>
            </a:br>
            <a:r>
              <a:rPr lang="en-US" dirty="0" smtClean="0"/>
              <a:t>about </a:t>
            </a:r>
            <a:r>
              <a:rPr lang="en-US" dirty="0" smtClean="0"/>
              <a:t>the identity of the </a:t>
            </a:r>
            <a:r>
              <a:rPr lang="en-US" dirty="0" smtClean="0"/>
              <a:t/>
            </a:r>
            <a:br>
              <a:rPr lang="en-US" dirty="0" smtClean="0"/>
            </a:br>
            <a:r>
              <a:rPr lang="en-US" dirty="0" smtClean="0"/>
              <a:t>Web </a:t>
            </a:r>
            <a:r>
              <a:rPr lang="en-US" dirty="0" smtClean="0"/>
              <a:t>site is provided.</a:t>
            </a:r>
          </a:p>
          <a:p>
            <a:r>
              <a:rPr lang="en-US" dirty="0" smtClean="0"/>
              <a:t>You can click the </a:t>
            </a:r>
            <a:r>
              <a:rPr lang="en-US" i="1" dirty="0" smtClean="0"/>
              <a:t>View certificates</a:t>
            </a:r>
            <a:r>
              <a:rPr lang="en-US" dirty="0" smtClean="0"/>
              <a:t> link for information about a digital certificate.</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34</a:t>
            </a:fld>
            <a:endParaRPr lang="en-US" dirty="0"/>
          </a:p>
        </p:txBody>
      </p:sp>
      <p:pic>
        <p:nvPicPr>
          <p:cNvPr id="6" name="Picture 5" descr="fig 31-7.JPG"/>
          <p:cNvPicPr>
            <a:picLocks noChangeAspect="1"/>
          </p:cNvPicPr>
          <p:nvPr/>
        </p:nvPicPr>
        <p:blipFill>
          <a:blip r:embed="rId4"/>
          <a:stretch>
            <a:fillRect/>
          </a:stretch>
        </p:blipFill>
        <p:spPr>
          <a:xfrm>
            <a:off x="7924800" y="2590800"/>
            <a:ext cx="862012" cy="221904"/>
          </a:xfrm>
          <a:prstGeom prst="rect">
            <a:avLst/>
          </a:prstGeom>
        </p:spPr>
      </p:pic>
    </p:spTree>
    <p:extLst>
      <p:ext uri="{BB962C8B-B14F-4D97-AF65-F5344CB8AC3E}">
        <p14:creationId xmlns="" xmlns:p14="http://schemas.microsoft.com/office/powerpoint/2010/main" val="2555956685"/>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sz="2600" b="1" dirty="0" smtClean="0"/>
              <a:t>Confirming E-Commerce Safety (continued)</a:t>
            </a:r>
          </a:p>
          <a:p>
            <a:r>
              <a:rPr lang="en-US" sz="2600" dirty="0" smtClean="0"/>
              <a:t>Guidelines for providing information at an </a:t>
            </a:r>
            <a:br>
              <a:rPr lang="en-US" sz="2600" dirty="0" smtClean="0"/>
            </a:br>
            <a:r>
              <a:rPr lang="en-US" sz="2600" dirty="0" smtClean="0"/>
              <a:t>e-commerce Web site:</a:t>
            </a:r>
          </a:p>
          <a:p>
            <a:pPr lvl="1"/>
            <a:r>
              <a:rPr lang="en-US" dirty="0" smtClean="0"/>
              <a:t>Use a PC that you know is secure.</a:t>
            </a:r>
          </a:p>
          <a:p>
            <a:pPr lvl="1"/>
            <a:r>
              <a:rPr lang="en-US" dirty="0" smtClean="0"/>
              <a:t>Make sure firewalls and antivirus software features are enabled.</a:t>
            </a:r>
          </a:p>
          <a:p>
            <a:pPr lvl="1"/>
            <a:r>
              <a:rPr lang="en-US" dirty="0" smtClean="0"/>
              <a:t>Make purchases from Web sites that you know are reputable and trustworthy.</a:t>
            </a:r>
          </a:p>
          <a:p>
            <a:pPr lvl="1"/>
            <a:r>
              <a:rPr lang="en-US" dirty="0" smtClean="0"/>
              <a:t>Verify that any credit card information is transmitted in a secure, encrypted mode.</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35</a:t>
            </a:fld>
            <a:endParaRPr lang="en-US" dirty="0"/>
          </a:p>
        </p:txBody>
      </p:sp>
    </p:spTree>
    <p:extLst>
      <p:ext uri="{BB962C8B-B14F-4D97-AF65-F5344CB8AC3E}">
        <p14:creationId xmlns="" xmlns:p14="http://schemas.microsoft.com/office/powerpoint/2010/main" val="1764270454"/>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sz="2600" b="1" dirty="0" smtClean="0"/>
              <a:t>Removing Sensitive Data from Devices</a:t>
            </a:r>
          </a:p>
          <a:p>
            <a:r>
              <a:rPr lang="en-US" sz="2600" dirty="0" smtClean="0"/>
              <a:t>Before you sell, donate, recycle, or dispose of electronic devices, be sure to back up your data.</a:t>
            </a:r>
          </a:p>
          <a:p>
            <a:r>
              <a:rPr lang="en-US" sz="2600" dirty="0" smtClean="0"/>
              <a:t>Don’t forget to remove sensitive data to prevent unauthorized retrieval and use of information.</a:t>
            </a:r>
          </a:p>
          <a:p>
            <a:r>
              <a:rPr lang="en-US" sz="2600" dirty="0" smtClean="0"/>
              <a:t>Moving files into the device’s trash folder and then emptying the trash folder removes only the records of the files; data can still be recovered.</a:t>
            </a:r>
          </a:p>
          <a:p>
            <a:r>
              <a:rPr lang="en-US" sz="2600" dirty="0" smtClean="0"/>
              <a:t>To fully wipe data from a computer, you can reformat the hard drive or you can reinstall the operating system.</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36</a:t>
            </a:fld>
            <a:endParaRPr lang="en-US" dirty="0"/>
          </a:p>
        </p:txBody>
      </p:sp>
    </p:spTree>
    <p:extLst>
      <p:ext uri="{BB962C8B-B14F-4D97-AF65-F5344CB8AC3E}">
        <p14:creationId xmlns="" xmlns:p14="http://schemas.microsoft.com/office/powerpoint/2010/main" val="2148454626"/>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sz="2600" b="1" dirty="0" smtClean="0"/>
              <a:t>Removing Sensitive Data from Devices (continued)</a:t>
            </a:r>
          </a:p>
          <a:p>
            <a:r>
              <a:rPr lang="en-US" sz="2600" dirty="0" smtClean="0"/>
              <a:t>If you have a traditional magnetic hard drive, reformatting it and reinstalling the operating system won’t erase every sector of the disk.</a:t>
            </a:r>
          </a:p>
          <a:p>
            <a:r>
              <a:rPr lang="en-US" sz="2600" dirty="0" smtClean="0"/>
              <a:t>You can use programs specifically designed to remove data, such as Eraser for Windows or Permanent Eraser for Macintosh.</a:t>
            </a:r>
          </a:p>
          <a:p>
            <a:r>
              <a:rPr lang="en-US" sz="2600" dirty="0" smtClean="0"/>
              <a:t>These programs write over each sector multiple times to ensure the data is completely removed.</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37</a:t>
            </a:fld>
            <a:endParaRPr lang="en-US" dirty="0"/>
          </a:p>
        </p:txBody>
      </p:sp>
    </p:spTree>
    <p:extLst>
      <p:ext uri="{BB962C8B-B14F-4D97-AF65-F5344CB8AC3E}">
        <p14:creationId xmlns="" xmlns:p14="http://schemas.microsoft.com/office/powerpoint/2010/main" val="1075641432"/>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a:xfrm>
            <a:off x="762000" y="2362201"/>
            <a:ext cx="7769225" cy="1752599"/>
          </a:xfrm>
        </p:spPr>
        <p:txBody>
          <a:bodyPr>
            <a:normAutofit fontScale="92500" lnSpcReduction="20000"/>
          </a:bodyPr>
          <a:lstStyle/>
          <a:p>
            <a:r>
              <a:rPr lang="en-US" sz="2600" b="1" dirty="0" smtClean="0"/>
              <a:t>Removing Sensitive Data from Devices (continued)</a:t>
            </a:r>
          </a:p>
          <a:p>
            <a:r>
              <a:rPr lang="en-US" sz="2600" dirty="0" smtClean="0"/>
              <a:t>The Reset Your PC feature available on computers running Windows 8 erases your entire device and resets Windows back to its factory default state.</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38</a:t>
            </a:fld>
            <a:endParaRPr lang="en-US" dirty="0"/>
          </a:p>
        </p:txBody>
      </p:sp>
      <p:pic>
        <p:nvPicPr>
          <p:cNvPr id="5122" name="Picture 2"/>
          <p:cNvPicPr>
            <a:picLocks noChangeAspect="1" noChangeArrowheads="1"/>
          </p:cNvPicPr>
          <p:nvPr/>
        </p:nvPicPr>
        <p:blipFill>
          <a:blip r:embed="rId3"/>
          <a:stretch>
            <a:fillRect/>
          </a:stretch>
        </p:blipFill>
        <p:spPr bwMode="auto">
          <a:xfrm>
            <a:off x="2743200" y="4068441"/>
            <a:ext cx="3886200" cy="21870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31-8.JPG"/>
          <p:cNvPicPr>
            <a:picLocks noChangeAspect="1"/>
          </p:cNvPicPr>
          <p:nvPr/>
        </p:nvPicPr>
        <p:blipFill>
          <a:blip r:embed="rId4"/>
          <a:stretch>
            <a:fillRect/>
          </a:stretch>
        </p:blipFill>
        <p:spPr>
          <a:xfrm>
            <a:off x="5562600" y="5943600"/>
            <a:ext cx="1009650" cy="219075"/>
          </a:xfrm>
          <a:prstGeom prst="rect">
            <a:avLst/>
          </a:prstGeom>
        </p:spPr>
      </p:pic>
    </p:spTree>
    <p:extLst>
      <p:ext uri="{BB962C8B-B14F-4D97-AF65-F5344CB8AC3E}">
        <p14:creationId xmlns="" xmlns:p14="http://schemas.microsoft.com/office/powerpoint/2010/main" val="3571564383"/>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a:bodyPr>
          <a:lstStyle/>
          <a:p>
            <a:r>
              <a:rPr lang="en-US" sz="2600" b="1" dirty="0" smtClean="0"/>
              <a:t>Removing Sensitive Data from Devices (continued)</a:t>
            </a:r>
          </a:p>
          <a:p>
            <a:r>
              <a:rPr lang="en-US" sz="2600" dirty="0" smtClean="0"/>
              <a:t>If you do not trust that all </a:t>
            </a:r>
            <a:r>
              <a:rPr lang="en-US" sz="2600" dirty="0" smtClean="0"/>
              <a:t/>
            </a:r>
            <a:br>
              <a:rPr lang="en-US" sz="2600" dirty="0" smtClean="0"/>
            </a:br>
            <a:r>
              <a:rPr lang="en-US" sz="2600" dirty="0" smtClean="0"/>
              <a:t>the </a:t>
            </a:r>
            <a:r>
              <a:rPr lang="en-US" sz="2600" dirty="0" smtClean="0"/>
              <a:t>data has been removed </a:t>
            </a:r>
            <a:r>
              <a:rPr lang="en-US" sz="2600" dirty="0" smtClean="0"/>
              <a:t/>
            </a:r>
            <a:br>
              <a:rPr lang="en-US" sz="2600" dirty="0" smtClean="0"/>
            </a:br>
            <a:r>
              <a:rPr lang="en-US" sz="2600" dirty="0" smtClean="0"/>
              <a:t>from </a:t>
            </a:r>
            <a:r>
              <a:rPr lang="en-US" sz="2600" dirty="0" smtClean="0"/>
              <a:t>a hard drive, remove </a:t>
            </a:r>
            <a:r>
              <a:rPr lang="en-US" sz="2600" dirty="0" smtClean="0"/>
              <a:t/>
            </a:r>
            <a:br>
              <a:rPr lang="en-US" sz="2600" dirty="0" smtClean="0"/>
            </a:br>
            <a:r>
              <a:rPr lang="en-US" sz="2600" dirty="0" smtClean="0"/>
              <a:t>the </a:t>
            </a:r>
            <a:r>
              <a:rPr lang="en-US" sz="2600" dirty="0" smtClean="0"/>
              <a:t>drive and destroy it.</a:t>
            </a:r>
          </a:p>
          <a:p>
            <a:r>
              <a:rPr lang="en-US" sz="2600" dirty="0" smtClean="0"/>
              <a:t>Data cannot be fully removed from flash drives, so destroy the flash drive to extinguish the data.</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39</a:t>
            </a:fld>
            <a:endParaRPr lang="en-US" dirty="0"/>
          </a:p>
        </p:txBody>
      </p:sp>
      <p:pic>
        <p:nvPicPr>
          <p:cNvPr id="6146" name="Picture 2"/>
          <p:cNvPicPr>
            <a:picLocks noChangeAspect="1" noChangeArrowheads="1"/>
          </p:cNvPicPr>
          <p:nvPr/>
        </p:nvPicPr>
        <p:blipFill>
          <a:blip r:embed="rId3"/>
          <a:stretch>
            <a:fillRect/>
          </a:stretch>
        </p:blipFill>
        <p:spPr bwMode="auto">
          <a:xfrm>
            <a:off x="5638800" y="2915425"/>
            <a:ext cx="2797528" cy="194154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31-9.JPG"/>
          <p:cNvPicPr>
            <a:picLocks noChangeAspect="1"/>
          </p:cNvPicPr>
          <p:nvPr/>
        </p:nvPicPr>
        <p:blipFill>
          <a:blip r:embed="rId4"/>
          <a:stretch>
            <a:fillRect/>
          </a:stretch>
        </p:blipFill>
        <p:spPr>
          <a:xfrm>
            <a:off x="7467600" y="2667000"/>
            <a:ext cx="952500" cy="238125"/>
          </a:xfrm>
          <a:prstGeom prst="rect">
            <a:avLst/>
          </a:prstGeom>
        </p:spPr>
      </p:pic>
    </p:spTree>
    <p:extLst>
      <p:ext uri="{BB962C8B-B14F-4D97-AF65-F5344CB8AC3E}">
        <p14:creationId xmlns="" xmlns:p14="http://schemas.microsoft.com/office/powerpoint/2010/main" val="3996593384"/>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2"/>
          <p:cNvSpPr>
            <a:spLocks noGrp="1" noChangeArrowheads="1"/>
          </p:cNvSpPr>
          <p:nvPr>
            <p:ph type="title"/>
          </p:nvPr>
        </p:nvSpPr>
        <p:spPr/>
        <p:txBody>
          <a:bodyPr/>
          <a:lstStyle/>
          <a:p>
            <a:pPr eaLnBrk="1" hangingPunct="1"/>
            <a:r>
              <a:rPr lang="en-US" dirty="0" smtClean="0"/>
              <a:t>Words to Know</a:t>
            </a:r>
          </a:p>
        </p:txBody>
      </p:sp>
      <p:sp>
        <p:nvSpPr>
          <p:cNvPr id="3" name="Content Placeholder 2"/>
          <p:cNvSpPr>
            <a:spLocks noGrp="1"/>
          </p:cNvSpPr>
          <p:nvPr>
            <p:ph sz="half" idx="1"/>
          </p:nvPr>
        </p:nvSpPr>
        <p:spPr>
          <a:xfrm>
            <a:off x="4724400" y="2590800"/>
            <a:ext cx="3770313" cy="3724275"/>
          </a:xfrm>
        </p:spPr>
        <p:txBody>
          <a:bodyPr>
            <a:normAutofit lnSpcReduction="10000"/>
          </a:bodyPr>
          <a:lstStyle/>
          <a:p>
            <a:r>
              <a:rPr lang="en-US" dirty="0"/>
              <a:t>Internet censorship</a:t>
            </a:r>
          </a:p>
          <a:p>
            <a:pPr lvl="0"/>
            <a:r>
              <a:rPr lang="en-US" dirty="0" smtClean="0"/>
              <a:t>keylogger</a:t>
            </a:r>
            <a:endParaRPr lang="en-US" dirty="0"/>
          </a:p>
          <a:p>
            <a:pPr lvl="0"/>
            <a:r>
              <a:rPr lang="en-US" dirty="0"/>
              <a:t>logic bomb</a:t>
            </a:r>
          </a:p>
          <a:p>
            <a:pPr lvl="0"/>
            <a:r>
              <a:rPr lang="en-US" dirty="0"/>
              <a:t>malware</a:t>
            </a:r>
          </a:p>
          <a:p>
            <a:pPr lvl="0"/>
            <a:r>
              <a:rPr lang="en-US" dirty="0"/>
              <a:t>open source</a:t>
            </a:r>
          </a:p>
          <a:p>
            <a:pPr lvl="0"/>
            <a:r>
              <a:rPr lang="en-US" dirty="0"/>
              <a:t>phishing</a:t>
            </a:r>
          </a:p>
          <a:p>
            <a:pPr lvl="0"/>
            <a:r>
              <a:rPr lang="en-US" dirty="0"/>
              <a:t>private </a:t>
            </a:r>
            <a:r>
              <a:rPr lang="en-US" dirty="0" smtClean="0"/>
              <a:t>key</a:t>
            </a:r>
            <a:endParaRPr lang="en-US" dirty="0"/>
          </a:p>
        </p:txBody>
      </p:sp>
      <p:sp>
        <p:nvSpPr>
          <p:cNvPr id="23557" name="Rectangle 3"/>
          <p:cNvSpPr>
            <a:spLocks noGrp="1" noChangeArrowheads="1"/>
          </p:cNvSpPr>
          <p:nvPr>
            <p:ph sz="half" idx="2"/>
          </p:nvPr>
        </p:nvSpPr>
        <p:spPr>
          <a:xfrm>
            <a:off x="914400" y="2514600"/>
            <a:ext cx="3770312" cy="3724275"/>
          </a:xfrm>
        </p:spPr>
        <p:txBody>
          <a:bodyPr>
            <a:normAutofit lnSpcReduction="10000"/>
          </a:bodyPr>
          <a:lstStyle/>
          <a:p>
            <a:pPr lvl="0"/>
            <a:r>
              <a:rPr lang="en-US" dirty="0"/>
              <a:t>Application Service Provider (ASP)</a:t>
            </a:r>
          </a:p>
          <a:p>
            <a:pPr lvl="0"/>
            <a:r>
              <a:rPr lang="en-US" dirty="0"/>
              <a:t>cookie</a:t>
            </a:r>
          </a:p>
          <a:p>
            <a:pPr lvl="0"/>
            <a:r>
              <a:rPr lang="en-US" dirty="0"/>
              <a:t>digital certificate</a:t>
            </a:r>
          </a:p>
          <a:p>
            <a:pPr lvl="0"/>
            <a:r>
              <a:rPr lang="en-US" dirty="0"/>
              <a:t>filtering</a:t>
            </a:r>
          </a:p>
          <a:p>
            <a:pPr lvl="0"/>
            <a:r>
              <a:rPr lang="en-US" dirty="0" smtClean="0"/>
              <a:t>firewall</a:t>
            </a:r>
            <a:endParaRPr lang="en-US" dirty="0"/>
          </a:p>
          <a:p>
            <a:pPr lvl="0"/>
            <a:r>
              <a:rPr lang="en-US" dirty="0" smtClean="0"/>
              <a:t>freeware</a:t>
            </a:r>
          </a:p>
          <a:p>
            <a:r>
              <a:rPr lang="en-US" dirty="0"/>
              <a:t>hardware </a:t>
            </a:r>
            <a:r>
              <a:rPr lang="en-US" dirty="0" smtClean="0"/>
              <a:t>firewall</a:t>
            </a:r>
            <a:endParaRPr lang="en-US" dirty="0"/>
          </a:p>
        </p:txBody>
      </p:sp>
      <p:sp>
        <p:nvSpPr>
          <p:cNvPr id="23553" name="Rectangle 13"/>
          <p:cNvSpPr>
            <a:spLocks noGrp="1" noChangeArrowheads="1"/>
          </p:cNvSpPr>
          <p:nvPr>
            <p:ph type="sldNum" sz="quarter" idx="10"/>
          </p:nvPr>
        </p:nvSpPr>
        <p:spPr>
          <a:noFill/>
        </p:spPr>
        <p:txBody>
          <a:bodyPr/>
          <a:lstStyle/>
          <a:p>
            <a:fld id="{58ECAE64-90F1-41DE-9203-F1A411277E61}" type="slidenum">
              <a:rPr lang="en-US" smtClean="0"/>
              <a:pPr/>
              <a:t>4</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09476F3-47C5-4FED-902F-7ED894D4044D}" type="slidenum">
              <a:rPr lang="en-US" sz="2600" b="1">
                <a:solidFill>
                  <a:schemeClr val="bg1"/>
                </a:solidFill>
              </a:rPr>
              <a:pPr/>
              <a:t>4</a:t>
            </a:fld>
            <a:endParaRPr lang="en-US" sz="2600" b="1" dirty="0">
              <a:solidFill>
                <a:schemeClr val="bg1"/>
              </a:solidFill>
            </a:endParaRPr>
          </a:p>
        </p:txBody>
      </p:sp>
      <p:sp>
        <p:nvSpPr>
          <p:cNvPr id="23555"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1060F8AF-EB98-42CF-A09B-3C930A47812B}" type="slidenum">
              <a:rPr lang="en-US" sz="2600" b="1">
                <a:solidFill>
                  <a:schemeClr val="bg1"/>
                </a:solidFill>
              </a:rPr>
              <a:pPr/>
              <a:t>4</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sz="2600" b="1" dirty="0" smtClean="0"/>
              <a:t>Removing Sensitive Data from Devices (continued)</a:t>
            </a:r>
          </a:p>
          <a:p>
            <a:r>
              <a:rPr lang="en-US" sz="2600" dirty="0" smtClean="0"/>
              <a:t>To remove data from portable devices, such as notebooks and tablets, use the Factory Reset option.</a:t>
            </a:r>
          </a:p>
          <a:p>
            <a:r>
              <a:rPr lang="en-US" sz="2600" dirty="0" smtClean="0"/>
              <a:t>The Subscriber Identity Module (SIM) card for your mobile phone holds your personal identity information, cell phone numbers, and text messages. The (SD) card stores data such as photos and music.</a:t>
            </a:r>
          </a:p>
          <a:p>
            <a:r>
              <a:rPr lang="en-US" sz="2600" dirty="0" smtClean="0"/>
              <a:t>The easiest way to fully wipe data from a smart phone is </a:t>
            </a:r>
            <a:r>
              <a:rPr lang="en-US" sz="2600" dirty="0"/>
              <a:t>t</a:t>
            </a:r>
            <a:r>
              <a:rPr lang="en-US" sz="2600" dirty="0" smtClean="0"/>
              <a:t>o remove the SIM and SD cards.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40</a:t>
            </a:fld>
            <a:endParaRPr lang="en-US" dirty="0"/>
          </a:p>
        </p:txBody>
      </p:sp>
    </p:spTree>
    <p:extLst>
      <p:ext uri="{BB962C8B-B14F-4D97-AF65-F5344CB8AC3E}">
        <p14:creationId xmlns="" xmlns:p14="http://schemas.microsoft.com/office/powerpoint/2010/main" val="2068297616"/>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Privacy on the Internet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major source of revenue for some companies comes from gathering information about consumers to create databases and sell or trade this information to others.</a:t>
            </a:r>
          </a:p>
          <a:p>
            <a:r>
              <a:rPr lang="en-US" dirty="0" smtClean="0"/>
              <a:t>Much of the information gathered and sold results in your name being added to mailing lists used for marketing purposes.</a:t>
            </a:r>
          </a:p>
          <a:p>
            <a:r>
              <a:rPr lang="en-US" dirty="0" smtClean="0"/>
              <a:t>Information regarding one’s credit history is also available to be sold.</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41</a:t>
            </a:fld>
            <a:endParaRPr lang="en-US" dirty="0"/>
          </a:p>
        </p:txBody>
      </p:sp>
    </p:spTree>
    <p:extLst>
      <p:ext uri="{BB962C8B-B14F-4D97-AF65-F5344CB8AC3E}">
        <p14:creationId xmlns="" xmlns:p14="http://schemas.microsoft.com/office/powerpoint/2010/main" val="1233036764"/>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Privacy on the Internet (continued)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a:t>
            </a:r>
            <a:r>
              <a:rPr lang="en-US" b="1" i="1" dirty="0" smtClean="0"/>
              <a:t>cookie</a:t>
            </a:r>
            <a:r>
              <a:rPr lang="en-US" dirty="0" smtClean="0"/>
              <a:t> is a small text file that a Web site’s server puts on your computer to store information about you and your preferences.</a:t>
            </a:r>
          </a:p>
          <a:p>
            <a:r>
              <a:rPr lang="en-US" dirty="0" smtClean="0"/>
              <a:t>When you revisit the Web site, the Web server can retrieve the information and display any preferences or other customized settings you selected.</a:t>
            </a:r>
          </a:p>
          <a:p>
            <a:r>
              <a:rPr lang="en-US" dirty="0" smtClean="0"/>
              <a:t>You need to balance the ease of use provided by cookies with security concerns.</a:t>
            </a:r>
          </a:p>
          <a:p>
            <a:r>
              <a:rPr lang="en-US" dirty="0"/>
              <a:t>You can choose not to allow </a:t>
            </a:r>
            <a:r>
              <a:rPr lang="en-US" dirty="0" smtClean="0"/>
              <a:t>cookies, </a:t>
            </a:r>
            <a:r>
              <a:rPr lang="en-US" dirty="0"/>
              <a:t>or you can customize settings to block specific Web sites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42</a:t>
            </a:fld>
            <a:endParaRPr lang="en-US" dirty="0"/>
          </a:p>
        </p:txBody>
      </p:sp>
    </p:spTree>
    <p:extLst>
      <p:ext uri="{BB962C8B-B14F-4D97-AF65-F5344CB8AC3E}">
        <p14:creationId xmlns="" xmlns:p14="http://schemas.microsoft.com/office/powerpoint/2010/main" val="4019856133"/>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Privacy on the Internet (continued)</a:t>
            </a:r>
            <a:endParaRPr lang="en-US" dirty="0"/>
          </a:p>
        </p:txBody>
      </p:sp>
      <p:sp>
        <p:nvSpPr>
          <p:cNvPr id="3" name="Content Placeholder 2"/>
          <p:cNvSpPr>
            <a:spLocks noGrp="1"/>
          </p:cNvSpPr>
          <p:nvPr>
            <p:ph idx="1"/>
          </p:nvPr>
        </p:nvSpPr>
        <p:spPr/>
        <p:txBody>
          <a:bodyPr>
            <a:normAutofit lnSpcReduction="10000"/>
          </a:bodyPr>
          <a:lstStyle/>
          <a:p>
            <a:r>
              <a:rPr lang="en-US" dirty="0" smtClean="0"/>
              <a:t>Cookies can slow </a:t>
            </a:r>
            <a:r>
              <a:rPr lang="en-US" dirty="0" smtClean="0"/>
              <a:t/>
            </a:r>
            <a:br>
              <a:rPr lang="en-US" dirty="0" smtClean="0"/>
            </a:br>
            <a:r>
              <a:rPr lang="en-US" dirty="0" smtClean="0"/>
              <a:t>down </a:t>
            </a:r>
            <a:r>
              <a:rPr lang="en-US" dirty="0" smtClean="0"/>
              <a:t>your </a:t>
            </a:r>
            <a:r>
              <a:rPr lang="en-US" dirty="0" smtClean="0"/>
              <a:t/>
            </a:r>
            <a:br>
              <a:rPr lang="en-US" dirty="0" smtClean="0"/>
            </a:br>
            <a:r>
              <a:rPr lang="en-US" dirty="0" smtClean="0"/>
              <a:t>computer</a:t>
            </a:r>
            <a:r>
              <a:rPr lang="en-US" dirty="0" smtClean="0"/>
              <a:t>.</a:t>
            </a:r>
          </a:p>
          <a:p>
            <a:r>
              <a:rPr lang="en-US" dirty="0" smtClean="0"/>
              <a:t>You can </a:t>
            </a:r>
            <a:r>
              <a:rPr lang="en-US" dirty="0" smtClean="0"/>
              <a:t/>
            </a:r>
            <a:br>
              <a:rPr lang="en-US" dirty="0" smtClean="0"/>
            </a:br>
            <a:r>
              <a:rPr lang="en-US" dirty="0" smtClean="0"/>
              <a:t>periodically </a:t>
            </a:r>
            <a:r>
              <a:rPr lang="en-US" dirty="0" smtClean="0"/>
              <a:t>clean </a:t>
            </a:r>
            <a:r>
              <a:rPr lang="en-US" dirty="0" smtClean="0"/>
              <a:t/>
            </a:r>
            <a:br>
              <a:rPr lang="en-US" dirty="0" smtClean="0"/>
            </a:br>
            <a:r>
              <a:rPr lang="en-US" dirty="0" smtClean="0"/>
              <a:t>up </a:t>
            </a:r>
            <a:r>
              <a:rPr lang="en-US" dirty="0" smtClean="0"/>
              <a:t>the </a:t>
            </a:r>
            <a:r>
              <a:rPr lang="en-US" dirty="0" smtClean="0"/>
              <a:t/>
            </a:r>
            <a:br>
              <a:rPr lang="en-US" dirty="0" smtClean="0"/>
            </a:br>
            <a:r>
              <a:rPr lang="en-US" dirty="0" smtClean="0"/>
              <a:t>unnecessary </a:t>
            </a:r>
            <a:br>
              <a:rPr lang="en-US" dirty="0" smtClean="0"/>
            </a:br>
            <a:r>
              <a:rPr lang="en-US" dirty="0" smtClean="0"/>
              <a:t>cookies </a:t>
            </a:r>
            <a:r>
              <a:rPr lang="en-US" dirty="0" smtClean="0"/>
              <a:t>on your </a:t>
            </a:r>
            <a:r>
              <a:rPr lang="en-US" dirty="0" smtClean="0"/>
              <a:t/>
            </a:r>
            <a:br>
              <a:rPr lang="en-US" dirty="0" smtClean="0"/>
            </a:br>
            <a:r>
              <a:rPr lang="en-US" dirty="0" smtClean="0"/>
              <a:t>computer</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43</a:t>
            </a:fld>
            <a:endParaRPr lang="en-US" dirty="0"/>
          </a:p>
        </p:txBody>
      </p:sp>
      <p:pic>
        <p:nvPicPr>
          <p:cNvPr id="7170" name="Picture 2"/>
          <p:cNvPicPr>
            <a:picLocks noChangeAspect="1" noChangeArrowheads="1"/>
          </p:cNvPicPr>
          <p:nvPr/>
        </p:nvPicPr>
        <p:blipFill>
          <a:blip r:embed="rId3"/>
          <a:stretch>
            <a:fillRect/>
          </a:stretch>
        </p:blipFill>
        <p:spPr bwMode="auto">
          <a:xfrm>
            <a:off x="4343400" y="2532068"/>
            <a:ext cx="3505200" cy="35267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31-10.JPG"/>
          <p:cNvPicPr>
            <a:picLocks noChangeAspect="1"/>
          </p:cNvPicPr>
          <p:nvPr/>
        </p:nvPicPr>
        <p:blipFill>
          <a:blip r:embed="rId4"/>
          <a:stretch>
            <a:fillRect/>
          </a:stretch>
        </p:blipFill>
        <p:spPr>
          <a:xfrm>
            <a:off x="6096000" y="6096000"/>
            <a:ext cx="1028700" cy="195098"/>
          </a:xfrm>
          <a:prstGeom prst="rect">
            <a:avLst/>
          </a:prstGeom>
        </p:spPr>
      </p:pic>
    </p:spTree>
    <p:extLst>
      <p:ext uri="{BB962C8B-B14F-4D97-AF65-F5344CB8AC3E}">
        <p14:creationId xmlns="" xmlns:p14="http://schemas.microsoft.com/office/powerpoint/2010/main" val="3181258555"/>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Privacy on the Internet (continued)</a:t>
            </a:r>
          </a:p>
        </p:txBody>
      </p:sp>
      <p:sp>
        <p:nvSpPr>
          <p:cNvPr id="3" name="Content Placeholder 2"/>
          <p:cNvSpPr>
            <a:spLocks noGrp="1"/>
          </p:cNvSpPr>
          <p:nvPr>
            <p:ph idx="1"/>
          </p:nvPr>
        </p:nvSpPr>
        <p:spPr/>
        <p:txBody>
          <a:bodyPr/>
          <a:lstStyle/>
          <a:p>
            <a:r>
              <a:rPr lang="en-US" dirty="0" smtClean="0"/>
              <a:t>Guidelines to protect your privacy online:</a:t>
            </a:r>
          </a:p>
          <a:p>
            <a:pPr lvl="1"/>
            <a:r>
              <a:rPr lang="en-US" dirty="0" smtClean="0"/>
              <a:t>Keep your operating system updated.</a:t>
            </a:r>
          </a:p>
          <a:p>
            <a:pPr lvl="1"/>
            <a:r>
              <a:rPr lang="en-US" dirty="0" smtClean="0"/>
              <a:t>Use code names instead of real names.</a:t>
            </a:r>
          </a:p>
          <a:p>
            <a:pPr lvl="1"/>
            <a:r>
              <a:rPr lang="en-US" dirty="0" smtClean="0"/>
              <a:t>Use an alias when communicating on a forum, blog, social network, or other similar Internet-related sites.</a:t>
            </a:r>
          </a:p>
          <a:p>
            <a:pPr lvl="1"/>
            <a:r>
              <a:rPr lang="en-US" dirty="0" smtClean="0"/>
              <a:t>Verify that you have logged off when using a public computer.</a:t>
            </a:r>
          </a:p>
          <a:p>
            <a:pPr lvl="1"/>
            <a:r>
              <a:rPr lang="en-US" dirty="0" smtClean="0"/>
              <a:t>Monitor your credit reports at least once a year.</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44</a:t>
            </a:fld>
            <a:endParaRPr lang="en-US" dirty="0"/>
          </a:p>
        </p:txBody>
      </p:sp>
    </p:spTree>
    <p:extLst>
      <p:ext uri="{BB962C8B-B14F-4D97-AF65-F5344CB8AC3E}">
        <p14:creationId xmlns="" xmlns:p14="http://schemas.microsoft.com/office/powerpoint/2010/main" val="252554625"/>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a Healthy Computing Environment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Maintaining a proper workspace affects your productivity and your health.</a:t>
            </a:r>
          </a:p>
          <a:p>
            <a:r>
              <a:rPr lang="en-US" dirty="0" smtClean="0"/>
              <a:t>When using a computer or portable device, pay attention to your posture, lighting, and activity level.</a:t>
            </a:r>
          </a:p>
          <a:p>
            <a:r>
              <a:rPr lang="en-US" dirty="0" smtClean="0"/>
              <a:t>The physical arrangement of hardware and supplies can cause poor body posture, which can cause chronic physical conditions such as headaches, aching muscles, and back pain.</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45</a:t>
            </a:fld>
            <a:endParaRPr lang="en-US" dirty="0"/>
          </a:p>
        </p:txBody>
      </p:sp>
    </p:spTree>
    <p:extLst>
      <p:ext uri="{BB962C8B-B14F-4D97-AF65-F5344CB8AC3E}">
        <p14:creationId xmlns="" xmlns:p14="http://schemas.microsoft.com/office/powerpoint/2010/main" val="3487558185"/>
      </p:ext>
    </p:extLst>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a Healthy Computing Environment (continued)</a:t>
            </a:r>
            <a:endParaRPr lang="en-US" dirty="0"/>
          </a:p>
        </p:txBody>
      </p:sp>
      <p:sp>
        <p:nvSpPr>
          <p:cNvPr id="3" name="Content Placeholder 2"/>
          <p:cNvSpPr>
            <a:spLocks noGrp="1"/>
          </p:cNvSpPr>
          <p:nvPr>
            <p:ph idx="1"/>
          </p:nvPr>
        </p:nvSpPr>
        <p:spPr/>
        <p:txBody>
          <a:bodyPr>
            <a:normAutofit lnSpcReduction="10000"/>
          </a:bodyPr>
          <a:lstStyle/>
          <a:p>
            <a:r>
              <a:rPr lang="en-US" dirty="0" smtClean="0"/>
              <a:t>Ergonomic design </a:t>
            </a:r>
            <a:r>
              <a:rPr lang="en-US" dirty="0" smtClean="0"/>
              <a:t/>
            </a:r>
            <a:br>
              <a:rPr lang="en-US" dirty="0" smtClean="0"/>
            </a:br>
            <a:r>
              <a:rPr lang="en-US" dirty="0" smtClean="0"/>
              <a:t>adapts </a:t>
            </a:r>
            <a:r>
              <a:rPr lang="en-US" dirty="0" smtClean="0"/>
              <a:t>equipment </a:t>
            </a:r>
            <a:r>
              <a:rPr lang="en-US" dirty="0" smtClean="0"/>
              <a:t/>
            </a:r>
            <a:br>
              <a:rPr lang="en-US" dirty="0" smtClean="0"/>
            </a:br>
            <a:r>
              <a:rPr lang="en-US" dirty="0" smtClean="0"/>
              <a:t>and </a:t>
            </a:r>
            <a:r>
              <a:rPr lang="en-US" dirty="0" smtClean="0"/>
              <a:t>the workplace to </a:t>
            </a:r>
            <a:r>
              <a:rPr lang="en-US" dirty="0" smtClean="0"/>
              <a:t/>
            </a:r>
            <a:br>
              <a:rPr lang="en-US" dirty="0" smtClean="0"/>
            </a:br>
            <a:r>
              <a:rPr lang="en-US" dirty="0" smtClean="0"/>
              <a:t>fit </a:t>
            </a:r>
            <a:r>
              <a:rPr lang="en-US" dirty="0" smtClean="0"/>
              <a:t>the worker.</a:t>
            </a:r>
          </a:p>
          <a:p>
            <a:r>
              <a:rPr lang="en-US" dirty="0" smtClean="0"/>
              <a:t>For optimal comfort </a:t>
            </a:r>
            <a:r>
              <a:rPr lang="en-US" dirty="0" smtClean="0"/>
              <a:t/>
            </a:r>
            <a:br>
              <a:rPr lang="en-US" dirty="0" smtClean="0"/>
            </a:br>
            <a:r>
              <a:rPr lang="en-US" dirty="0" smtClean="0"/>
              <a:t>and </a:t>
            </a:r>
            <a:r>
              <a:rPr lang="en-US" dirty="0" smtClean="0"/>
              <a:t>safety, arrange </a:t>
            </a:r>
            <a:r>
              <a:rPr lang="en-US" dirty="0" smtClean="0"/>
              <a:t/>
            </a:r>
            <a:br>
              <a:rPr lang="en-US" dirty="0" smtClean="0"/>
            </a:br>
            <a:r>
              <a:rPr lang="en-US" dirty="0" smtClean="0"/>
              <a:t>the </a:t>
            </a:r>
            <a:r>
              <a:rPr lang="en-US" dirty="0" smtClean="0"/>
              <a:t>computer </a:t>
            </a:r>
            <a:r>
              <a:rPr lang="en-US" dirty="0" smtClean="0"/>
              <a:t/>
            </a:r>
            <a:br>
              <a:rPr lang="en-US" dirty="0" smtClean="0"/>
            </a:br>
            <a:r>
              <a:rPr lang="en-US" dirty="0" smtClean="0"/>
              <a:t>workstation </a:t>
            </a:r>
            <a:r>
              <a:rPr lang="en-US" dirty="0" smtClean="0"/>
              <a:t>so that </a:t>
            </a:r>
            <a:r>
              <a:rPr lang="en-US" dirty="0" smtClean="0"/>
              <a:t/>
            </a:r>
            <a:br>
              <a:rPr lang="en-US" dirty="0" smtClean="0"/>
            </a:br>
            <a:r>
              <a:rPr lang="en-US" dirty="0" smtClean="0"/>
              <a:t>the </a:t>
            </a:r>
            <a:r>
              <a:rPr lang="en-US" dirty="0" smtClean="0"/>
              <a:t>user can work comfortably.</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46</a:t>
            </a:fld>
            <a:endParaRPr lang="en-US" dirty="0"/>
          </a:p>
        </p:txBody>
      </p:sp>
      <p:pic>
        <p:nvPicPr>
          <p:cNvPr id="8194" name="Picture 2"/>
          <p:cNvPicPr>
            <a:picLocks noChangeAspect="1" noChangeArrowheads="1"/>
          </p:cNvPicPr>
          <p:nvPr/>
        </p:nvPicPr>
        <p:blipFill>
          <a:blip r:embed="rId3"/>
          <a:stretch>
            <a:fillRect/>
          </a:stretch>
        </p:blipFill>
        <p:spPr bwMode="auto">
          <a:xfrm>
            <a:off x="4979618" y="2514600"/>
            <a:ext cx="2842364" cy="29559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31-12.JPG"/>
          <p:cNvPicPr>
            <a:picLocks noChangeAspect="1"/>
          </p:cNvPicPr>
          <p:nvPr/>
        </p:nvPicPr>
        <p:blipFill>
          <a:blip r:embed="rId4"/>
          <a:stretch>
            <a:fillRect/>
          </a:stretch>
        </p:blipFill>
        <p:spPr>
          <a:xfrm>
            <a:off x="6781800" y="5410200"/>
            <a:ext cx="1000125" cy="219326"/>
          </a:xfrm>
          <a:prstGeom prst="rect">
            <a:avLst/>
          </a:prstGeom>
        </p:spPr>
      </p:pic>
    </p:spTree>
    <p:extLst>
      <p:ext uri="{BB962C8B-B14F-4D97-AF65-F5344CB8AC3E}">
        <p14:creationId xmlns="" xmlns:p14="http://schemas.microsoft.com/office/powerpoint/2010/main" val="4107274034"/>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Maintaining a Healthy Computing Environment (continued)</a:t>
            </a:r>
          </a:p>
        </p:txBody>
      </p:sp>
      <p:sp>
        <p:nvSpPr>
          <p:cNvPr id="3" name="Content Placeholder 2"/>
          <p:cNvSpPr>
            <a:spLocks noGrp="1"/>
          </p:cNvSpPr>
          <p:nvPr>
            <p:ph idx="1"/>
          </p:nvPr>
        </p:nvSpPr>
        <p:spPr/>
        <p:txBody>
          <a:bodyPr>
            <a:normAutofit fontScale="92500" lnSpcReduction="20000"/>
          </a:bodyPr>
          <a:lstStyle/>
          <a:p>
            <a:r>
              <a:rPr lang="en-US" dirty="0" smtClean="0"/>
              <a:t>The desk or work surface should be an appropriate height, whether the user is sitting or standing.</a:t>
            </a:r>
          </a:p>
          <a:p>
            <a:r>
              <a:rPr lang="en-US" dirty="0" smtClean="0"/>
              <a:t>Use a chair that can be adjusted to match the user’s height. When sitting in a chair, knees should be positioned at the same level or lower than the hips. The chair should provide back support to reduce stress on the lower back. Adjustable and padded arms help prevent neck and shoulder pain.</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47</a:t>
            </a:fld>
            <a:endParaRPr lang="en-US" dirty="0"/>
          </a:p>
        </p:txBody>
      </p:sp>
    </p:spTree>
    <p:extLst>
      <p:ext uri="{BB962C8B-B14F-4D97-AF65-F5344CB8AC3E}">
        <p14:creationId xmlns="" xmlns:p14="http://schemas.microsoft.com/office/powerpoint/2010/main" val="3313892185"/>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Maintaining a Healthy Computing Environment (continued)</a:t>
            </a:r>
          </a:p>
        </p:txBody>
      </p:sp>
      <p:sp>
        <p:nvSpPr>
          <p:cNvPr id="3" name="Content Placeholder 2"/>
          <p:cNvSpPr>
            <a:spLocks noGrp="1"/>
          </p:cNvSpPr>
          <p:nvPr>
            <p:ph idx="1"/>
          </p:nvPr>
        </p:nvSpPr>
        <p:spPr/>
        <p:txBody>
          <a:bodyPr>
            <a:normAutofit fontScale="85000" lnSpcReduction="20000"/>
          </a:bodyPr>
          <a:lstStyle/>
          <a:p>
            <a:r>
              <a:rPr lang="en-US" dirty="0" smtClean="0"/>
              <a:t>Use a keyboard tray so that the keyboard and mouse can be centered directly in front of the user. Ergonomic keyboards and mice provide natural angles and curves that help you rest your wrists and palms and minimize repetitive strain injuries such as carpal tunnel pressure.</a:t>
            </a:r>
          </a:p>
          <a:p>
            <a:r>
              <a:rPr lang="en-US" dirty="0" smtClean="0"/>
              <a:t>There must be adequate space for feet and legs under the work surface.</a:t>
            </a:r>
          </a:p>
          <a:p>
            <a:r>
              <a:rPr lang="en-US" dirty="0" smtClean="0"/>
              <a:t>The distance between the user and the monitor should be at least 20 inches (or arm’s length). Larger monitors can be positioned further away.</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48</a:t>
            </a:fld>
            <a:endParaRPr lang="en-US" dirty="0"/>
          </a:p>
        </p:txBody>
      </p:sp>
    </p:spTree>
    <p:extLst>
      <p:ext uri="{BB962C8B-B14F-4D97-AF65-F5344CB8AC3E}">
        <p14:creationId xmlns="" xmlns:p14="http://schemas.microsoft.com/office/powerpoint/2010/main" val="3371530973"/>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Maintaining a Healthy Computing Environment (continued)</a:t>
            </a:r>
          </a:p>
        </p:txBody>
      </p:sp>
      <p:sp>
        <p:nvSpPr>
          <p:cNvPr id="3" name="Content Placeholder 2"/>
          <p:cNvSpPr>
            <a:spLocks noGrp="1"/>
          </p:cNvSpPr>
          <p:nvPr>
            <p:ph idx="1"/>
          </p:nvPr>
        </p:nvSpPr>
        <p:spPr/>
        <p:txBody>
          <a:bodyPr>
            <a:normAutofit fontScale="92500" lnSpcReduction="20000"/>
          </a:bodyPr>
          <a:lstStyle/>
          <a:p>
            <a:r>
              <a:rPr lang="en-US" dirty="0" smtClean="0"/>
              <a:t>The best angle to position the monitor is directly in front of the user, with the top of the monitor positioned at eye level, or just below.</a:t>
            </a:r>
          </a:p>
          <a:p>
            <a:r>
              <a:rPr lang="en-US" dirty="0" smtClean="0"/>
              <a:t>Overhead lighting should be dim; avoid the glare that can be created by direct sunlight.</a:t>
            </a:r>
          </a:p>
          <a:p>
            <a:r>
              <a:rPr lang="en-US" dirty="0" smtClean="0"/>
              <a:t>Computer eyewear can reduce glare and increase contrast.</a:t>
            </a:r>
          </a:p>
          <a:p>
            <a:r>
              <a:rPr lang="en-US" dirty="0" smtClean="0"/>
              <a:t>Change your position often.</a:t>
            </a:r>
          </a:p>
          <a:p>
            <a:r>
              <a:rPr lang="en-US" dirty="0" smtClean="0"/>
              <a:t>Take regular breaks to allow your eye muscles to relax.</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49</a:t>
            </a:fld>
            <a:endParaRPr lang="en-US" dirty="0"/>
          </a:p>
        </p:txBody>
      </p:sp>
    </p:spTree>
    <p:extLst>
      <p:ext uri="{BB962C8B-B14F-4D97-AF65-F5344CB8AC3E}">
        <p14:creationId xmlns="" xmlns:p14="http://schemas.microsoft.com/office/powerpoint/2010/main" val="239546496"/>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2"/>
          <p:cNvSpPr>
            <a:spLocks noGrp="1" noChangeArrowheads="1"/>
          </p:cNvSpPr>
          <p:nvPr>
            <p:ph type="title"/>
          </p:nvPr>
        </p:nvSpPr>
        <p:spPr/>
        <p:txBody>
          <a:bodyPr/>
          <a:lstStyle/>
          <a:p>
            <a:pPr eaLnBrk="1" hangingPunct="1"/>
            <a:r>
              <a:rPr lang="en-US" dirty="0" smtClean="0"/>
              <a:t>Words to Know (continued)</a:t>
            </a:r>
          </a:p>
        </p:txBody>
      </p:sp>
      <p:sp>
        <p:nvSpPr>
          <p:cNvPr id="3" name="Content Placeholder 2"/>
          <p:cNvSpPr>
            <a:spLocks noGrp="1"/>
          </p:cNvSpPr>
          <p:nvPr>
            <p:ph sz="half" idx="1"/>
          </p:nvPr>
        </p:nvSpPr>
        <p:spPr>
          <a:xfrm>
            <a:off x="4800600" y="2514600"/>
            <a:ext cx="3770313" cy="3724275"/>
          </a:xfrm>
        </p:spPr>
        <p:txBody>
          <a:bodyPr>
            <a:normAutofit fontScale="92500" lnSpcReduction="10000"/>
          </a:bodyPr>
          <a:lstStyle/>
          <a:p>
            <a:pPr lvl="0"/>
            <a:r>
              <a:rPr lang="en-US" dirty="0" smtClean="0"/>
              <a:t>spyware</a:t>
            </a:r>
          </a:p>
          <a:p>
            <a:pPr lvl="0"/>
            <a:r>
              <a:rPr lang="en-US" dirty="0" smtClean="0"/>
              <a:t>time bomb</a:t>
            </a:r>
          </a:p>
          <a:p>
            <a:pPr lvl="0"/>
            <a:r>
              <a:rPr lang="en-US" dirty="0" smtClean="0"/>
              <a:t>Transport Layer Security (TLS)</a:t>
            </a:r>
            <a:endParaRPr lang="en-US" dirty="0"/>
          </a:p>
          <a:p>
            <a:pPr lvl="0"/>
            <a:r>
              <a:rPr lang="en-US" dirty="0" smtClean="0"/>
              <a:t>Trojan horse</a:t>
            </a:r>
          </a:p>
          <a:p>
            <a:pPr lvl="0"/>
            <a:r>
              <a:rPr lang="en-US" dirty="0" smtClean="0"/>
              <a:t>two-step </a:t>
            </a:r>
            <a:r>
              <a:rPr lang="en-US" dirty="0"/>
              <a:t>verification</a:t>
            </a:r>
          </a:p>
          <a:p>
            <a:pPr lvl="0"/>
            <a:r>
              <a:rPr lang="en-US" dirty="0"/>
              <a:t>virus</a:t>
            </a:r>
          </a:p>
          <a:p>
            <a:pPr lvl="0"/>
            <a:r>
              <a:rPr lang="en-US" dirty="0"/>
              <a:t>worm</a:t>
            </a:r>
          </a:p>
        </p:txBody>
      </p:sp>
      <p:sp>
        <p:nvSpPr>
          <p:cNvPr id="23557" name="Rectangle 3"/>
          <p:cNvSpPr>
            <a:spLocks noGrp="1" noChangeArrowheads="1"/>
          </p:cNvSpPr>
          <p:nvPr>
            <p:ph sz="half" idx="2"/>
          </p:nvPr>
        </p:nvSpPr>
        <p:spPr>
          <a:xfrm>
            <a:off x="914400" y="2514600"/>
            <a:ext cx="3770312" cy="3724275"/>
          </a:xfrm>
        </p:spPr>
        <p:txBody>
          <a:bodyPr>
            <a:normAutofit fontScale="92500" lnSpcReduction="10000"/>
          </a:bodyPr>
          <a:lstStyle/>
          <a:p>
            <a:pPr lvl="0"/>
            <a:r>
              <a:rPr lang="en-US" dirty="0" smtClean="0"/>
              <a:t>public domain software</a:t>
            </a:r>
          </a:p>
          <a:p>
            <a:pPr lvl="0"/>
            <a:r>
              <a:rPr lang="en-US" dirty="0" smtClean="0"/>
              <a:t>public </a:t>
            </a:r>
            <a:r>
              <a:rPr lang="en-US" dirty="0"/>
              <a:t>key</a:t>
            </a:r>
          </a:p>
          <a:p>
            <a:pPr lvl="0"/>
            <a:r>
              <a:rPr lang="en-US" dirty="0" smtClean="0"/>
              <a:t>Secure </a:t>
            </a:r>
            <a:r>
              <a:rPr lang="en-US" dirty="0"/>
              <a:t>Sockets Layer (SSL)</a:t>
            </a:r>
          </a:p>
          <a:p>
            <a:pPr lvl="0"/>
            <a:r>
              <a:rPr lang="en-US" dirty="0"/>
              <a:t>shareware</a:t>
            </a:r>
          </a:p>
          <a:p>
            <a:pPr lvl="0"/>
            <a:r>
              <a:rPr lang="en-US" dirty="0"/>
              <a:t>Software as a Service (SaaS</a:t>
            </a:r>
            <a:r>
              <a:rPr lang="en-US" dirty="0" smtClean="0"/>
              <a:t>)</a:t>
            </a:r>
          </a:p>
          <a:p>
            <a:r>
              <a:rPr lang="en-US" dirty="0"/>
              <a:t>software </a:t>
            </a:r>
            <a:r>
              <a:rPr lang="en-US" dirty="0" smtClean="0"/>
              <a:t>piracy</a:t>
            </a:r>
            <a:endParaRPr lang="en-US" dirty="0"/>
          </a:p>
        </p:txBody>
      </p:sp>
      <p:sp>
        <p:nvSpPr>
          <p:cNvPr id="23553" name="Rectangle 13"/>
          <p:cNvSpPr>
            <a:spLocks noGrp="1" noChangeArrowheads="1"/>
          </p:cNvSpPr>
          <p:nvPr>
            <p:ph type="sldNum" sz="quarter" idx="10"/>
          </p:nvPr>
        </p:nvSpPr>
        <p:spPr>
          <a:noFill/>
        </p:spPr>
        <p:txBody>
          <a:bodyPr/>
          <a:lstStyle/>
          <a:p>
            <a:fld id="{58ECAE64-90F1-41DE-9203-F1A411277E61}" type="slidenum">
              <a:rPr lang="en-US" smtClean="0"/>
              <a:pPr/>
              <a:t>5</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09476F3-47C5-4FED-902F-7ED894D4044D}" type="slidenum">
              <a:rPr lang="en-US" sz="2600" b="1">
                <a:solidFill>
                  <a:schemeClr val="bg1"/>
                </a:solidFill>
              </a:rPr>
              <a:pPr/>
              <a:t>5</a:t>
            </a:fld>
            <a:endParaRPr lang="en-US" sz="2600" b="1" dirty="0">
              <a:solidFill>
                <a:schemeClr val="bg1"/>
              </a:solidFill>
            </a:endParaRPr>
          </a:p>
        </p:txBody>
      </p:sp>
      <p:sp>
        <p:nvSpPr>
          <p:cNvPr id="23555"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1060F8AF-EB98-42CF-A09B-3C930A47812B}" type="slidenum">
              <a:rPr lang="en-US" sz="2600" b="1">
                <a:solidFill>
                  <a:schemeClr val="bg1"/>
                </a:solidFill>
              </a:rPr>
              <a:pPr/>
              <a:t>5</a:t>
            </a:fld>
            <a:endParaRPr lang="en-US" sz="2600" b="1" dirty="0">
              <a:solidFill>
                <a:schemeClr val="bg1"/>
              </a:solidFill>
            </a:endParaRPr>
          </a:p>
        </p:txBody>
      </p:sp>
    </p:spTree>
    <p:extLst>
      <p:ext uri="{BB962C8B-B14F-4D97-AF65-F5344CB8AC3E}">
        <p14:creationId xmlns="" xmlns:p14="http://schemas.microsoft.com/office/powerpoint/2010/main" val="1151605633"/>
      </p:ext>
    </p:extLst>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Computers and Devices Responsibly</a:t>
            </a:r>
            <a:endParaRPr lang="en-US" dirty="0"/>
          </a:p>
        </p:txBody>
      </p:sp>
      <p:sp>
        <p:nvSpPr>
          <p:cNvPr id="3" name="Content Placeholder 2"/>
          <p:cNvSpPr>
            <a:spLocks noGrp="1"/>
          </p:cNvSpPr>
          <p:nvPr>
            <p:ph idx="1"/>
          </p:nvPr>
        </p:nvSpPr>
        <p:spPr/>
        <p:txBody>
          <a:bodyPr/>
          <a:lstStyle/>
          <a:p>
            <a:r>
              <a:rPr lang="en-US" dirty="0" smtClean="0"/>
              <a:t>Certain responsibilities govern your use of computers, devices, and online services, including following guidelines and policies, exercising ethical behavior, and respecting copyright laws.</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50</a:t>
            </a:fld>
            <a:endParaRPr lang="en-US" dirty="0"/>
          </a:p>
        </p:txBody>
      </p:sp>
    </p:spTree>
    <p:extLst>
      <p:ext uri="{BB962C8B-B14F-4D97-AF65-F5344CB8AC3E}">
        <p14:creationId xmlns="" xmlns:p14="http://schemas.microsoft.com/office/powerpoint/2010/main" val="4048643831"/>
      </p:ext>
    </p:extLst>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Computers and Devices Responsibly (continued)</a:t>
            </a:r>
            <a:endParaRPr lang="en-US" dirty="0"/>
          </a:p>
        </p:txBody>
      </p:sp>
      <p:sp>
        <p:nvSpPr>
          <p:cNvPr id="3" name="Content Placeholder 2"/>
          <p:cNvSpPr>
            <a:spLocks noGrp="1"/>
          </p:cNvSpPr>
          <p:nvPr>
            <p:ph idx="1"/>
          </p:nvPr>
        </p:nvSpPr>
        <p:spPr>
          <a:xfrm>
            <a:off x="838200" y="2362200"/>
            <a:ext cx="7772400" cy="3962400"/>
          </a:xfrm>
        </p:spPr>
        <p:txBody>
          <a:bodyPr>
            <a:normAutofit fontScale="85000" lnSpcReduction="20000"/>
          </a:bodyPr>
          <a:lstStyle/>
          <a:p>
            <a:r>
              <a:rPr lang="en-US" b="1" dirty="0" smtClean="0"/>
              <a:t>Complying with Guidelines </a:t>
            </a:r>
            <a:r>
              <a:rPr lang="en-US" b="1" dirty="0" smtClean="0"/>
              <a:t/>
            </a:r>
            <a:br>
              <a:rPr lang="en-US" b="1" dirty="0" smtClean="0"/>
            </a:br>
            <a:r>
              <a:rPr lang="en-US" b="1" dirty="0" smtClean="0"/>
              <a:t>and </a:t>
            </a:r>
            <a:r>
              <a:rPr lang="en-US" b="1" dirty="0" smtClean="0"/>
              <a:t>Policies</a:t>
            </a:r>
          </a:p>
          <a:p>
            <a:r>
              <a:rPr lang="en-US" sz="3000" dirty="0" smtClean="0"/>
              <a:t>Nearly </a:t>
            </a:r>
            <a:r>
              <a:rPr lang="en-US" sz="3000" dirty="0"/>
              <a:t>all institutions have </a:t>
            </a:r>
            <a:r>
              <a:rPr lang="en-US" sz="3000" dirty="0" smtClean="0"/>
              <a:t/>
            </a:r>
            <a:br>
              <a:rPr lang="en-US" sz="3000" dirty="0" smtClean="0"/>
            </a:br>
            <a:r>
              <a:rPr lang="en-US" sz="3000" dirty="0" smtClean="0"/>
              <a:t>written </a:t>
            </a:r>
            <a:r>
              <a:rPr lang="en-US" sz="3000" dirty="0"/>
              <a:t>policies and </a:t>
            </a:r>
            <a:r>
              <a:rPr lang="en-US" sz="3000" dirty="0" smtClean="0"/>
              <a:t/>
            </a:r>
            <a:br>
              <a:rPr lang="en-US" sz="3000" dirty="0" smtClean="0"/>
            </a:br>
            <a:r>
              <a:rPr lang="en-US" sz="3000" dirty="0" smtClean="0"/>
              <a:t>guidelines </a:t>
            </a:r>
            <a:r>
              <a:rPr lang="en-US" sz="3000" dirty="0"/>
              <a:t>for using </a:t>
            </a:r>
            <a:r>
              <a:rPr lang="en-US" sz="3000" dirty="0" smtClean="0"/>
              <a:t>systems </a:t>
            </a:r>
            <a:r>
              <a:rPr lang="en-US" sz="3000" dirty="0" smtClean="0"/>
              <a:t/>
            </a:r>
            <a:br>
              <a:rPr lang="en-US" sz="3000" dirty="0" smtClean="0"/>
            </a:br>
            <a:r>
              <a:rPr lang="en-US" sz="3000" dirty="0" smtClean="0"/>
              <a:t>ethically</a:t>
            </a:r>
            <a:r>
              <a:rPr lang="en-US" sz="3000" dirty="0" smtClean="0"/>
              <a:t>, professionally, and </a:t>
            </a:r>
            <a:r>
              <a:rPr lang="en-US" sz="3000" dirty="0" smtClean="0"/>
              <a:t/>
            </a:r>
            <a:br>
              <a:rPr lang="en-US" sz="3000" dirty="0" smtClean="0"/>
            </a:br>
            <a:r>
              <a:rPr lang="en-US" sz="3000" dirty="0" smtClean="0"/>
              <a:t>legally</a:t>
            </a:r>
            <a:r>
              <a:rPr lang="en-US" sz="3000" dirty="0" smtClean="0"/>
              <a:t>.</a:t>
            </a:r>
          </a:p>
          <a:p>
            <a:r>
              <a:rPr lang="en-US" sz="3000" dirty="0" smtClean="0"/>
              <a:t>Policies protect the organization as well as the user.</a:t>
            </a:r>
          </a:p>
          <a:p>
            <a:r>
              <a:rPr lang="en-US" sz="3000" dirty="0" smtClean="0"/>
              <a:t>Make sure you are familiar with usage policies at your workplace or school.</a:t>
            </a:r>
            <a:endParaRPr lang="en-US" sz="3000"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51</a:t>
            </a:fld>
            <a:endParaRPr lang="en-US" dirty="0"/>
          </a:p>
        </p:txBody>
      </p:sp>
      <p:pic>
        <p:nvPicPr>
          <p:cNvPr id="9218" name="Picture 2"/>
          <p:cNvPicPr>
            <a:picLocks noChangeAspect="1" noChangeArrowheads="1"/>
          </p:cNvPicPr>
          <p:nvPr/>
        </p:nvPicPr>
        <p:blipFill>
          <a:blip r:embed="rId3"/>
          <a:stretch>
            <a:fillRect/>
          </a:stretch>
        </p:blipFill>
        <p:spPr bwMode="auto">
          <a:xfrm>
            <a:off x="5640067" y="2667000"/>
            <a:ext cx="2664465" cy="18658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31-13.JPG"/>
          <p:cNvPicPr>
            <a:picLocks noChangeAspect="1"/>
          </p:cNvPicPr>
          <p:nvPr/>
        </p:nvPicPr>
        <p:blipFill>
          <a:blip r:embed="rId4"/>
          <a:stretch>
            <a:fillRect/>
          </a:stretch>
        </p:blipFill>
        <p:spPr>
          <a:xfrm>
            <a:off x="7391400" y="2438400"/>
            <a:ext cx="914400" cy="228600"/>
          </a:xfrm>
          <a:prstGeom prst="rect">
            <a:avLst/>
          </a:prstGeom>
        </p:spPr>
      </p:pic>
    </p:spTree>
    <p:extLst>
      <p:ext uri="{BB962C8B-B14F-4D97-AF65-F5344CB8AC3E}">
        <p14:creationId xmlns="" xmlns:p14="http://schemas.microsoft.com/office/powerpoint/2010/main" val="2340052952"/>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Computers and Devices Responsibly (continued)</a:t>
            </a:r>
            <a:endParaRPr lang="en-US" dirty="0"/>
          </a:p>
        </p:txBody>
      </p:sp>
      <p:sp>
        <p:nvSpPr>
          <p:cNvPr id="3" name="Content Placeholder 2"/>
          <p:cNvSpPr>
            <a:spLocks noGrp="1"/>
          </p:cNvSpPr>
          <p:nvPr>
            <p:ph idx="1"/>
          </p:nvPr>
        </p:nvSpPr>
        <p:spPr>
          <a:xfrm>
            <a:off x="838200" y="2362200"/>
            <a:ext cx="7772400" cy="3962400"/>
          </a:xfrm>
        </p:spPr>
        <p:txBody>
          <a:bodyPr>
            <a:normAutofit fontScale="77500" lnSpcReduction="20000"/>
          </a:bodyPr>
          <a:lstStyle/>
          <a:p>
            <a:r>
              <a:rPr lang="en-US" b="1" dirty="0" smtClean="0"/>
              <a:t>Complying with Guidelines and Policies (continued)</a:t>
            </a:r>
          </a:p>
          <a:p>
            <a:r>
              <a:rPr lang="en-US" dirty="0" smtClean="0"/>
              <a:t>If you use a company computer, the information you send and receive is the company’s property.</a:t>
            </a:r>
          </a:p>
          <a:p>
            <a:r>
              <a:rPr lang="en-US" dirty="0" smtClean="0"/>
              <a:t>Any information stored on a computer in an educational facility is school property.</a:t>
            </a:r>
          </a:p>
          <a:p>
            <a:r>
              <a:rPr lang="en-US" dirty="0" smtClean="0"/>
              <a:t>Companies can use portable devices to monitor text messages and GPS locations.</a:t>
            </a:r>
          </a:p>
          <a:p>
            <a:r>
              <a:rPr lang="en-US" b="1" i="1" dirty="0" smtClean="0"/>
              <a:t>Internet censorship</a:t>
            </a:r>
            <a:r>
              <a:rPr lang="en-US" dirty="0" smtClean="0"/>
              <a:t> is the suppression of Web content that is considered offensive or a threat to security. The government censors the content published on the Web to protect citizens and businesses.</a:t>
            </a:r>
            <a:endParaRPr lang="en-US" b="1" i="1"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52</a:t>
            </a:fld>
            <a:endParaRPr lang="en-US" dirty="0"/>
          </a:p>
        </p:txBody>
      </p:sp>
    </p:spTree>
    <p:extLst>
      <p:ext uri="{BB962C8B-B14F-4D97-AF65-F5344CB8AC3E}">
        <p14:creationId xmlns="" xmlns:p14="http://schemas.microsoft.com/office/powerpoint/2010/main" val="2475460365"/>
      </p:ext>
    </p:extLst>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Computers and Devices Responsibly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Exercising Ethical Behavior</a:t>
            </a:r>
          </a:p>
          <a:p>
            <a:r>
              <a:rPr lang="en-US" dirty="0" smtClean="0"/>
              <a:t>When using the Internet, you should consider how your actions will affect individuals.</a:t>
            </a:r>
          </a:p>
          <a:p>
            <a:r>
              <a:rPr lang="en-US" dirty="0" smtClean="0"/>
              <a:t>Respecting the rights and privacy of others is important, both online and offline.</a:t>
            </a:r>
          </a:p>
          <a:p>
            <a:r>
              <a:rPr lang="en-US" dirty="0" smtClean="0"/>
              <a:t>Identity theft is an example of unethical behavior.</a:t>
            </a:r>
          </a:p>
          <a:p>
            <a:r>
              <a:rPr lang="en-US" dirty="0" smtClean="0"/>
              <a:t>Victims can suffer financial damages, anxiety, and frustration, and sometimes there are criminal ramifications.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53</a:t>
            </a:fld>
            <a:endParaRPr lang="en-US" dirty="0"/>
          </a:p>
        </p:txBody>
      </p:sp>
    </p:spTree>
    <p:extLst>
      <p:ext uri="{BB962C8B-B14F-4D97-AF65-F5344CB8AC3E}">
        <p14:creationId xmlns="" xmlns:p14="http://schemas.microsoft.com/office/powerpoint/2010/main" val="513919107"/>
      </p:ext>
    </p:extLst>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Computers and Devices Responsibly (continued)</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Using Software Legally</a:t>
            </a:r>
          </a:p>
          <a:p>
            <a:r>
              <a:rPr lang="en-US" dirty="0" smtClean="0"/>
              <a:t>Software must be legitimately licensed before it can be used.</a:t>
            </a:r>
          </a:p>
          <a:p>
            <a:r>
              <a:rPr lang="en-US" b="1" i="1" dirty="0" smtClean="0"/>
              <a:t>Software piracy</a:t>
            </a:r>
            <a:r>
              <a:rPr lang="en-US" dirty="0" smtClean="0"/>
              <a:t> is the unlawful reproduction and/or distribution of any copyrighted digital files including videos, music, e-books, and software.</a:t>
            </a:r>
          </a:p>
          <a:p>
            <a:r>
              <a:rPr lang="en-US" dirty="0" smtClean="0"/>
              <a:t>Piracy is stealing.</a:t>
            </a:r>
          </a:p>
          <a:p>
            <a:r>
              <a:rPr lang="en-US" dirty="0" smtClean="0"/>
              <a:t>During the installation process, users are often asked to accept a contract of agreement, sometimes referred to as the End User License Agreement.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54</a:t>
            </a:fld>
            <a:endParaRPr lang="en-US" dirty="0"/>
          </a:p>
        </p:txBody>
      </p:sp>
    </p:spTree>
    <p:extLst>
      <p:ext uri="{BB962C8B-B14F-4D97-AF65-F5344CB8AC3E}">
        <p14:creationId xmlns="" xmlns:p14="http://schemas.microsoft.com/office/powerpoint/2010/main" val="786919061"/>
      </p:ext>
    </p:extLst>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Computers and Devices Responsibly (continued)</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Using Software Legally (continued)</a:t>
            </a:r>
          </a:p>
          <a:p>
            <a:r>
              <a:rPr lang="en-US" dirty="0" smtClean="0"/>
              <a:t>Network licensing allows a business or organization to install software on more than one computer or device.</a:t>
            </a:r>
          </a:p>
          <a:p>
            <a:r>
              <a:rPr lang="en-US" dirty="0" smtClean="0"/>
              <a:t>Software licensing differs among types of software.</a:t>
            </a:r>
          </a:p>
          <a:p>
            <a:r>
              <a:rPr lang="en-US" dirty="0" smtClean="0"/>
              <a:t>Retail software is produced for sale and for profit.</a:t>
            </a:r>
          </a:p>
          <a:p>
            <a:r>
              <a:rPr lang="en-US" dirty="0" smtClean="0"/>
              <a:t>Free software is often bundled with hardware purchases, and there are also free software programs that you can download from the Internet.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55</a:t>
            </a:fld>
            <a:endParaRPr lang="en-US" dirty="0"/>
          </a:p>
        </p:txBody>
      </p:sp>
    </p:spTree>
    <p:extLst>
      <p:ext uri="{BB962C8B-B14F-4D97-AF65-F5344CB8AC3E}">
        <p14:creationId xmlns="" xmlns:p14="http://schemas.microsoft.com/office/powerpoint/2010/main" val="1276118452"/>
      </p:ext>
    </p:extLst>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Computers and Devices Responsibly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Using Software Legally (continued)</a:t>
            </a:r>
          </a:p>
          <a:p>
            <a:r>
              <a:rPr lang="en-US" b="1" i="1" dirty="0" smtClean="0"/>
              <a:t>Public domain software</a:t>
            </a:r>
            <a:r>
              <a:rPr lang="en-US" dirty="0" smtClean="0"/>
              <a:t> belongs to the public, so the software licensing has no restrictions.</a:t>
            </a:r>
          </a:p>
          <a:p>
            <a:r>
              <a:rPr lang="en-US" b="1" i="1" dirty="0" smtClean="0"/>
              <a:t>Freeware</a:t>
            </a:r>
            <a:r>
              <a:rPr lang="en-US" dirty="0" smtClean="0"/>
              <a:t> programs allow you to download and use the software at no cost, or for a voluntary fee. The license usually allows unlimited copying and distribution but forbids any changes to the program.</a:t>
            </a:r>
          </a:p>
          <a:p>
            <a:r>
              <a:rPr lang="en-US" b="1" i="1" dirty="0" smtClean="0"/>
              <a:t>Shareware</a:t>
            </a:r>
            <a:r>
              <a:rPr lang="en-US" dirty="0" smtClean="0"/>
              <a:t> programs are initially available for a free trial for a specified period of time. The license generally requires that users pay a fee for continued use.</a:t>
            </a:r>
            <a:endParaRPr lang="en-US" b="1" i="1"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56</a:t>
            </a:fld>
            <a:endParaRPr lang="en-US" dirty="0"/>
          </a:p>
        </p:txBody>
      </p:sp>
    </p:spTree>
    <p:extLst>
      <p:ext uri="{BB962C8B-B14F-4D97-AF65-F5344CB8AC3E}">
        <p14:creationId xmlns="" xmlns:p14="http://schemas.microsoft.com/office/powerpoint/2010/main" val="3201010359"/>
      </p:ext>
    </p:extLst>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Computers and Devices Responsibly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Using Software Legally (continued)</a:t>
            </a:r>
          </a:p>
          <a:p>
            <a:r>
              <a:rPr lang="en-US" b="1" i="1" dirty="0" smtClean="0"/>
              <a:t>Open source</a:t>
            </a:r>
            <a:r>
              <a:rPr lang="en-US" dirty="0" smtClean="0"/>
              <a:t> programs are software in which the source code is available free of charge to the general public for use and/or modification. Licenses normally give end-users the right to use, copy, modify, and distribute the programs.</a:t>
            </a:r>
          </a:p>
          <a:p>
            <a:r>
              <a:rPr lang="en-US" b="1" i="1" dirty="0" smtClean="0"/>
              <a:t>Software as a Service (SaaS)</a:t>
            </a:r>
            <a:r>
              <a:rPr lang="en-US" dirty="0" smtClean="0"/>
              <a:t> and </a:t>
            </a:r>
            <a:r>
              <a:rPr lang="en-US" b="1" i="1" dirty="0" smtClean="0"/>
              <a:t>Application Service Provider (ASP)</a:t>
            </a:r>
            <a:r>
              <a:rPr lang="en-US" dirty="0" smtClean="0"/>
              <a:t> provide remote access to software applications hosted on the Internet. Licenses normally restrict usage and require you to register and log in with a user name and a password.</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57</a:t>
            </a:fld>
            <a:endParaRPr lang="en-US" dirty="0"/>
          </a:p>
        </p:txBody>
      </p:sp>
    </p:spTree>
    <p:extLst>
      <p:ext uri="{BB962C8B-B14F-4D97-AF65-F5344CB8AC3E}">
        <p14:creationId xmlns="" xmlns:p14="http://schemas.microsoft.com/office/powerpoint/2010/main" val="147811533"/>
      </p:ext>
    </p:extLst>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pPr eaLnBrk="1" hangingPunct="1"/>
            <a:r>
              <a:rPr lang="en-US" dirty="0" smtClean="0"/>
              <a:t>Summary</a:t>
            </a:r>
          </a:p>
        </p:txBody>
      </p:sp>
      <p:sp>
        <p:nvSpPr>
          <p:cNvPr id="44036" name="Content Placeholder 2"/>
          <p:cNvSpPr>
            <a:spLocks noGrp="1"/>
          </p:cNvSpPr>
          <p:nvPr>
            <p:ph idx="1"/>
          </p:nvPr>
        </p:nvSpPr>
        <p:spPr/>
        <p:txBody>
          <a:bodyPr>
            <a:normAutofit lnSpcReduction="10000"/>
          </a:bodyPr>
          <a:lstStyle/>
          <a:p>
            <a:pPr eaLnBrk="1" hangingPunct="1">
              <a:buFont typeface="Wingdings" pitchFamily="2" charset="2"/>
              <a:buNone/>
            </a:pPr>
            <a:r>
              <a:rPr lang="en-US" b="1" dirty="0" smtClean="0"/>
              <a:t>In this lesson, you learned:</a:t>
            </a:r>
          </a:p>
          <a:p>
            <a:pPr lvl="0"/>
            <a:r>
              <a:rPr lang="en-US" sz="2400" dirty="0"/>
              <a:t>The best way to protect data is to effectively control access to it. System administrators and users often restrict access to files, storage devices, various computers, networks, the Internet, or specific Internet sites.</a:t>
            </a:r>
          </a:p>
          <a:p>
            <a:pPr lvl="0"/>
            <a:r>
              <a:rPr lang="en-US" sz="2400" dirty="0"/>
              <a:t>Strong passwords are both complex and secure. The challenge is to create strong passwords that are easy for you to remember but difficult for anyone else to decipher</a:t>
            </a:r>
            <a:r>
              <a:rPr lang="en-US" sz="2400" dirty="0" smtClean="0"/>
              <a:t>.</a:t>
            </a:r>
            <a:endParaRPr lang="en-US" sz="2600" dirty="0"/>
          </a:p>
        </p:txBody>
      </p:sp>
      <p:sp>
        <p:nvSpPr>
          <p:cNvPr id="44033" name="Rectangle 13"/>
          <p:cNvSpPr>
            <a:spLocks noGrp="1" noChangeArrowheads="1"/>
          </p:cNvSpPr>
          <p:nvPr>
            <p:ph type="sldNum" sz="quarter" idx="10"/>
          </p:nvPr>
        </p:nvSpPr>
        <p:spPr>
          <a:noFill/>
        </p:spPr>
        <p:txBody>
          <a:bodyPr/>
          <a:lstStyle/>
          <a:p>
            <a:fld id="{F0FA96CA-A0EB-43DA-8417-F0EBE48AC8E8}" type="slidenum">
              <a:rPr lang="en-US" smtClean="0"/>
              <a:pPr/>
              <a:t>58</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138CE58-DD57-4B49-B124-109D74E82E62}" type="slidenum">
              <a:rPr lang="en-US" sz="2600" b="1">
                <a:solidFill>
                  <a:schemeClr val="bg1"/>
                </a:solidFill>
              </a:rPr>
              <a:pPr/>
              <a:t>58</a:t>
            </a:fld>
            <a:endParaRPr lang="en-US" sz="2600" b="1" dirty="0">
              <a:solidFill>
                <a:schemeClr val="bg1"/>
              </a:solidFill>
            </a:endParaRP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E0CF7EF-96BF-4F96-8A91-A1C0467AAE6F}" type="slidenum">
              <a:rPr lang="en-US" sz="2600" b="1">
                <a:solidFill>
                  <a:schemeClr val="bg1"/>
                </a:solidFill>
              </a:rPr>
              <a:pPr/>
              <a:t>58</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dirty="0" smtClean="0"/>
              <a:t>Summary (continued)</a:t>
            </a:r>
          </a:p>
        </p:txBody>
      </p:sp>
      <p:sp>
        <p:nvSpPr>
          <p:cNvPr id="45060" name="Content Placeholder 2"/>
          <p:cNvSpPr>
            <a:spLocks noGrp="1"/>
          </p:cNvSpPr>
          <p:nvPr>
            <p:ph idx="1"/>
          </p:nvPr>
        </p:nvSpPr>
        <p:spPr/>
        <p:txBody>
          <a:bodyPr>
            <a:normAutofit/>
          </a:bodyPr>
          <a:lstStyle/>
          <a:p>
            <a:pPr lvl="0"/>
            <a:r>
              <a:rPr lang="en-US" sz="2400" dirty="0"/>
              <a:t>Software programs and computer utilities enable you to control Internet use and monitor computer usage.</a:t>
            </a:r>
          </a:p>
          <a:p>
            <a:pPr lvl="0"/>
            <a:r>
              <a:rPr lang="en-US" sz="2400" dirty="0"/>
              <a:t>It is important to watch for hallmarks of false information or hoaxes in e-mail messages as well as characteristics of possible harmful files</a:t>
            </a:r>
            <a:r>
              <a:rPr lang="en-US" sz="2400" dirty="0" smtClean="0"/>
              <a:t>.</a:t>
            </a:r>
          </a:p>
          <a:p>
            <a:r>
              <a:rPr lang="en-US" sz="2400" dirty="0"/>
              <a:t>Protecting a system against malware risks requires a number of security tools. Electronic fraud is a computer crime that involves the manipulation of a computer or computer data</a:t>
            </a:r>
            <a:r>
              <a:rPr lang="en-US" sz="2400" dirty="0" smtClean="0"/>
              <a:t>.</a:t>
            </a:r>
            <a:endParaRPr lang="en-US" sz="2400" dirty="0"/>
          </a:p>
        </p:txBody>
      </p:sp>
      <p:sp>
        <p:nvSpPr>
          <p:cNvPr id="45057" name="Rectangle 13"/>
          <p:cNvSpPr>
            <a:spLocks noGrp="1" noChangeArrowheads="1"/>
          </p:cNvSpPr>
          <p:nvPr>
            <p:ph type="sldNum" sz="quarter" idx="10"/>
          </p:nvPr>
        </p:nvSpPr>
        <p:spPr>
          <a:noFill/>
        </p:spPr>
        <p:txBody>
          <a:bodyPr/>
          <a:lstStyle/>
          <a:p>
            <a:fld id="{5D65943E-A313-43CE-B97C-2DCC8E77C072}" type="slidenum">
              <a:rPr lang="en-US" smtClean="0"/>
              <a:pPr/>
              <a:t>59</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E494067-E044-45D2-AD6C-3277395C5AD0}" type="slidenum">
              <a:rPr lang="en-US" sz="2600" b="1">
                <a:solidFill>
                  <a:schemeClr val="bg1"/>
                </a:solidFill>
              </a:rPr>
              <a:pPr/>
              <a:t>59</a:t>
            </a:fld>
            <a:endParaRPr lang="en-US" sz="2600" b="1" dirty="0">
              <a:solidFill>
                <a:schemeClr val="bg1"/>
              </a:solidFill>
            </a:endParaRP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9AD5518-8040-4AE4-A6C7-95509EB31F58}" type="slidenum">
              <a:rPr lang="en-US" sz="2600" b="1">
                <a:solidFill>
                  <a:schemeClr val="bg1"/>
                </a:solidFill>
              </a:rPr>
              <a:pPr/>
              <a:t>59</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 secure data in order to protect it from harm or destruction from natural causes, accidents, and intentional damage.</a:t>
            </a:r>
          </a:p>
          <a:p>
            <a:r>
              <a:rPr lang="en-US" dirty="0" smtClean="0"/>
              <a:t>It is not always evident that some type of computer crime or intrusion has occurred.</a:t>
            </a:r>
          </a:p>
          <a:p>
            <a:r>
              <a:rPr lang="en-US" dirty="0" smtClean="0"/>
              <a:t>You need to set up safeguards for each type of risk.</a:t>
            </a:r>
          </a:p>
          <a:p>
            <a:r>
              <a:rPr lang="en-US" dirty="0" smtClean="0"/>
              <a:t>Computer security can keep hardware, software, and data safe.</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6</a:t>
            </a:fld>
            <a:endParaRPr lang="en-US" dirty="0"/>
          </a:p>
        </p:txBody>
      </p:sp>
    </p:spTree>
    <p:extLst>
      <p:ext uri="{BB962C8B-B14F-4D97-AF65-F5344CB8AC3E}">
        <p14:creationId xmlns="" xmlns:p14="http://schemas.microsoft.com/office/powerpoint/2010/main" val="4120891439"/>
      </p:ext>
    </p:extLst>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dirty="0" smtClean="0"/>
              <a:t>Summary (continued)</a:t>
            </a:r>
          </a:p>
        </p:txBody>
      </p:sp>
      <p:sp>
        <p:nvSpPr>
          <p:cNvPr id="45060" name="Content Placeholder 2"/>
          <p:cNvSpPr>
            <a:spLocks noGrp="1"/>
          </p:cNvSpPr>
          <p:nvPr>
            <p:ph idx="1"/>
          </p:nvPr>
        </p:nvSpPr>
        <p:spPr/>
        <p:txBody>
          <a:bodyPr>
            <a:normAutofit lnSpcReduction="10000"/>
          </a:bodyPr>
          <a:lstStyle/>
          <a:p>
            <a:pPr lvl="0"/>
            <a:r>
              <a:rPr lang="en-US" sz="2400" dirty="0"/>
              <a:t>Before providing personal information or credit card information on an e-commerce or similar site, first verify that the site is secure.</a:t>
            </a:r>
          </a:p>
          <a:p>
            <a:pPr lvl="0"/>
            <a:r>
              <a:rPr lang="en-US" sz="2400" dirty="0"/>
              <a:t>Before you sell, donate, recycle, or dispose of electronic devices, be sure to remove the sensitive data to prevent unauthorized retrieval and use of the information.</a:t>
            </a:r>
          </a:p>
          <a:p>
            <a:pPr lvl="0"/>
            <a:r>
              <a:rPr lang="en-US" sz="2400" dirty="0"/>
              <a:t>Any time you submit information on the Internet, it is possible for this information to be gathered and sold or traded to others.</a:t>
            </a:r>
          </a:p>
        </p:txBody>
      </p:sp>
      <p:sp>
        <p:nvSpPr>
          <p:cNvPr id="45057" name="Rectangle 13"/>
          <p:cNvSpPr>
            <a:spLocks noGrp="1" noChangeArrowheads="1"/>
          </p:cNvSpPr>
          <p:nvPr>
            <p:ph type="sldNum" sz="quarter" idx="10"/>
          </p:nvPr>
        </p:nvSpPr>
        <p:spPr>
          <a:noFill/>
        </p:spPr>
        <p:txBody>
          <a:bodyPr/>
          <a:lstStyle/>
          <a:p>
            <a:fld id="{5D65943E-A313-43CE-B97C-2DCC8E77C072}" type="slidenum">
              <a:rPr lang="en-US" smtClean="0"/>
              <a:pPr/>
              <a:t>60</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E494067-E044-45D2-AD6C-3277395C5AD0}" type="slidenum">
              <a:rPr lang="en-US" sz="2600" b="1">
                <a:solidFill>
                  <a:schemeClr val="bg1"/>
                </a:solidFill>
              </a:rPr>
              <a:pPr/>
              <a:t>60</a:t>
            </a:fld>
            <a:endParaRPr lang="en-US" sz="2600" b="1" dirty="0">
              <a:solidFill>
                <a:schemeClr val="bg1"/>
              </a:solidFill>
            </a:endParaRP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9AD5518-8040-4AE4-A6C7-95509EB31F58}" type="slidenum">
              <a:rPr lang="en-US" sz="2600" b="1">
                <a:solidFill>
                  <a:schemeClr val="bg1"/>
                </a:solidFill>
              </a:rPr>
              <a:pPr/>
              <a:t>60</a:t>
            </a:fld>
            <a:endParaRPr lang="en-US" sz="2600" b="1" dirty="0">
              <a:solidFill>
                <a:schemeClr val="bg1"/>
              </a:solidFill>
            </a:endParaRPr>
          </a:p>
        </p:txBody>
      </p:sp>
    </p:spTree>
    <p:extLst>
      <p:ext uri="{BB962C8B-B14F-4D97-AF65-F5344CB8AC3E}">
        <p14:creationId xmlns="" xmlns:p14="http://schemas.microsoft.com/office/powerpoint/2010/main" val="1006117383"/>
      </p:ext>
    </p:extLst>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dirty="0" smtClean="0"/>
              <a:t>Summary (continued)</a:t>
            </a:r>
          </a:p>
        </p:txBody>
      </p:sp>
      <p:sp>
        <p:nvSpPr>
          <p:cNvPr id="45060" name="Content Placeholder 2"/>
          <p:cNvSpPr>
            <a:spLocks noGrp="1"/>
          </p:cNvSpPr>
          <p:nvPr>
            <p:ph idx="1"/>
          </p:nvPr>
        </p:nvSpPr>
        <p:spPr/>
        <p:txBody>
          <a:bodyPr>
            <a:normAutofit/>
          </a:bodyPr>
          <a:lstStyle/>
          <a:p>
            <a:pPr lvl="0"/>
            <a:r>
              <a:rPr lang="en-US" sz="2400" dirty="0"/>
              <a:t>Maintaining a proper workspace not only affects your productivity, but it is also critical for both short-term and long-term health. Make sure you use a computer in a way that supports your comfort, health, and safety.</a:t>
            </a:r>
          </a:p>
          <a:p>
            <a:pPr lvl="0"/>
            <a:r>
              <a:rPr lang="en-US" sz="2400" dirty="0"/>
              <a:t>Following guidelines and policies, exercising ethical behavior, and respecting copyright laws govern your use of computers, devices, and online services.</a:t>
            </a:r>
          </a:p>
        </p:txBody>
      </p:sp>
      <p:sp>
        <p:nvSpPr>
          <p:cNvPr id="45057" name="Rectangle 13"/>
          <p:cNvSpPr>
            <a:spLocks noGrp="1" noChangeArrowheads="1"/>
          </p:cNvSpPr>
          <p:nvPr>
            <p:ph type="sldNum" sz="quarter" idx="10"/>
          </p:nvPr>
        </p:nvSpPr>
        <p:spPr>
          <a:noFill/>
        </p:spPr>
        <p:txBody>
          <a:bodyPr/>
          <a:lstStyle/>
          <a:p>
            <a:fld id="{5D65943E-A313-43CE-B97C-2DCC8E77C072}" type="slidenum">
              <a:rPr lang="en-US" smtClean="0"/>
              <a:pPr/>
              <a:t>61</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E494067-E044-45D2-AD6C-3277395C5AD0}" type="slidenum">
              <a:rPr lang="en-US" sz="2600" b="1">
                <a:solidFill>
                  <a:schemeClr val="bg1"/>
                </a:solidFill>
              </a:rPr>
              <a:pPr/>
              <a:t>61</a:t>
            </a:fld>
            <a:endParaRPr lang="en-US" sz="2600" b="1" dirty="0">
              <a:solidFill>
                <a:schemeClr val="bg1"/>
              </a:solidFill>
            </a:endParaRP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9AD5518-8040-4AE4-A6C7-95509EB31F58}" type="slidenum">
              <a:rPr lang="en-US" sz="2600" b="1">
                <a:solidFill>
                  <a:schemeClr val="bg1"/>
                </a:solidFill>
              </a:rPr>
              <a:pPr/>
              <a:t>61</a:t>
            </a:fld>
            <a:endParaRPr lang="en-US" sz="2600" b="1" dirty="0">
              <a:solidFill>
                <a:schemeClr val="bg1"/>
              </a:solidFill>
            </a:endParaRPr>
          </a:p>
        </p:txBody>
      </p:sp>
    </p:spTree>
    <p:extLst>
      <p:ext uri="{BB962C8B-B14F-4D97-AF65-F5344CB8AC3E}">
        <p14:creationId xmlns="" xmlns:p14="http://schemas.microsoft.com/office/powerpoint/2010/main" val="4198906285"/>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Avoiding Data Loss</a:t>
            </a:r>
          </a:p>
          <a:p>
            <a:r>
              <a:rPr lang="en-US" dirty="0" smtClean="0"/>
              <a:t>Electricity provides the power to operate a computer and is also the medium a computer uses to store data.</a:t>
            </a:r>
          </a:p>
          <a:p>
            <a:r>
              <a:rPr lang="en-US" dirty="0" smtClean="0"/>
              <a:t>An unexpected power outage can wipe out any data that has not been properly saved.</a:t>
            </a:r>
          </a:p>
          <a:p>
            <a:r>
              <a:rPr lang="en-US" dirty="0" smtClean="0"/>
              <a:t>One easy way to avoid data loss is to save data files frequently.</a:t>
            </a:r>
          </a:p>
          <a:p>
            <a:r>
              <a:rPr lang="en-US" dirty="0" smtClean="0"/>
              <a:t>Most software programs provide an option to save data periodically.</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7</a:t>
            </a:fld>
            <a:endParaRPr lang="en-US" dirty="0"/>
          </a:p>
        </p:txBody>
      </p:sp>
    </p:spTree>
    <p:extLst>
      <p:ext uri="{BB962C8B-B14F-4D97-AF65-F5344CB8AC3E}">
        <p14:creationId xmlns="" xmlns:p14="http://schemas.microsoft.com/office/powerpoint/2010/main" val="944598322"/>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Avoiding Data Loss (continued) </a:t>
            </a:r>
          </a:p>
          <a:p>
            <a:r>
              <a:rPr lang="en-US" dirty="0" smtClean="0"/>
              <a:t>Install a battery backup supply to provide power in the event the normal current is interrupted.</a:t>
            </a:r>
          </a:p>
          <a:p>
            <a:r>
              <a:rPr lang="en-US" dirty="0" smtClean="0"/>
              <a:t>Use surge protectors to prevent hardware and software damage from power spikes.</a:t>
            </a:r>
          </a:p>
          <a:p>
            <a:r>
              <a:rPr lang="en-US" dirty="0" smtClean="0"/>
              <a:t>Hard drives are mechanical devices, and they all fail eventually.</a:t>
            </a:r>
          </a:p>
          <a:p>
            <a:r>
              <a:rPr lang="en-US" dirty="0" smtClean="0"/>
              <a:t>Back up important files to independent storage locations, such as an external hard drive or the Cloud.</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8</a:t>
            </a:fld>
            <a:endParaRPr lang="en-US" dirty="0"/>
          </a:p>
        </p:txBody>
      </p:sp>
    </p:spTree>
    <p:extLst>
      <p:ext uri="{BB962C8B-B14F-4D97-AF65-F5344CB8AC3E}">
        <p14:creationId xmlns="" xmlns:p14="http://schemas.microsoft.com/office/powerpoint/2010/main" val="1522784912"/>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Security Risks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Avoiding Data Loss (continued) </a:t>
            </a:r>
          </a:p>
          <a:p>
            <a:r>
              <a:rPr lang="en-US" dirty="0" smtClean="0"/>
              <a:t>You can also subscribe to an online backup service.</a:t>
            </a:r>
          </a:p>
          <a:p>
            <a:r>
              <a:rPr lang="en-US" dirty="0" smtClean="0"/>
              <a:t>Backup procedures should be repeated regularly and place a priority on files that would be difficult to replace or reconstruct.</a:t>
            </a:r>
          </a:p>
          <a:p>
            <a:r>
              <a:rPr lang="en-US" dirty="0" smtClean="0"/>
              <a:t>Secure backup procedures used by large organizations include a means of storing backup files off-site.</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9</a:t>
            </a:fld>
            <a:endParaRPr lang="en-US" dirty="0"/>
          </a:p>
        </p:txBody>
      </p:sp>
    </p:spTree>
    <p:extLst>
      <p:ext uri="{BB962C8B-B14F-4D97-AF65-F5344CB8AC3E}">
        <p14:creationId xmlns="" xmlns:p14="http://schemas.microsoft.com/office/powerpoint/2010/main" val="366669148"/>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99CC00"/>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0</TotalTime>
  <Words>3930</Words>
  <Application>Microsoft Office PowerPoint</Application>
  <PresentationFormat>On-screen Show (4:3)</PresentationFormat>
  <Paragraphs>464</Paragraphs>
  <Slides>61</Slides>
  <Notes>61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1_Capsules</vt:lpstr>
      <vt:lpstr>Lesson 31 Computer Safety and Ethics</vt:lpstr>
      <vt:lpstr>Objectives</vt:lpstr>
      <vt:lpstr>Objectives (continued)</vt:lpstr>
      <vt:lpstr>Words to Know</vt:lpstr>
      <vt:lpstr>Words to Know (continued)</vt:lpstr>
      <vt:lpstr>Addressing Security Risks</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Addressing Security Risks (continued)</vt:lpstr>
      <vt:lpstr>Protecting Privacy on the Internet</vt:lpstr>
      <vt:lpstr>Protecting Privacy on the Internet (continued)</vt:lpstr>
      <vt:lpstr>Protecting Privacy on the Internet (continued)</vt:lpstr>
      <vt:lpstr>Protecting Privacy on the Internet (continued)</vt:lpstr>
      <vt:lpstr>Maintaining a Healthy Computing Environment</vt:lpstr>
      <vt:lpstr>Maintaining a Healthy Computing Environment (continued)</vt:lpstr>
      <vt:lpstr>Maintaining a Healthy Computing Environment (continued)</vt:lpstr>
      <vt:lpstr>Maintaining a Healthy Computing Environment (continued)</vt:lpstr>
      <vt:lpstr>Maintaining a Healthy Computing Environment (continued)</vt:lpstr>
      <vt:lpstr>Using Computers and Devices Responsibly</vt:lpstr>
      <vt:lpstr>Using Computers and Devices Responsibly (continued)</vt:lpstr>
      <vt:lpstr>Using Computers and Devices Responsibly (continued)</vt:lpstr>
      <vt:lpstr>Using Computers and Devices Responsibly (continued)</vt:lpstr>
      <vt:lpstr>Using Computers and Devices Responsibly (continued)</vt:lpstr>
      <vt:lpstr>Using Computers and Devices Responsibly (continued)</vt:lpstr>
      <vt:lpstr>Using Computers and Devices Responsibly (continued)</vt:lpstr>
      <vt:lpstr>Using Computers and Devices Responsibly (continued)</vt:lpstr>
      <vt:lpstr>Summary</vt:lpstr>
      <vt:lpstr>Summary (continued)</vt:lpstr>
      <vt:lpstr>Summary (continued)</vt:lpstr>
      <vt:lpstr>Summary (continued)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2014-02-19T15:38:06Z</dcterms:created>
  <dcterms:modified xsi:type="dcterms:W3CDTF">2014-02-19T15:38:14Z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