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756" r:id="rId2"/>
    <p:sldMasterId id="2147483769" r:id="rId3"/>
  </p:sldMasterIdLst>
  <p:notesMasterIdLst>
    <p:notesMasterId r:id="rId15"/>
  </p:notesMasterIdLst>
  <p:handoutMasterIdLst>
    <p:handoutMasterId r:id="rId16"/>
  </p:handoutMasterIdLst>
  <p:sldIdLst>
    <p:sldId id="256" r:id="rId4"/>
    <p:sldId id="267" r:id="rId5"/>
    <p:sldId id="257" r:id="rId6"/>
    <p:sldId id="265" r:id="rId7"/>
    <p:sldId id="258" r:id="rId8"/>
    <p:sldId id="259" r:id="rId9"/>
    <p:sldId id="264" r:id="rId10"/>
    <p:sldId id="260" r:id="rId11"/>
    <p:sldId id="261" r:id="rId12"/>
    <p:sldId id="262" r:id="rId13"/>
    <p:sldId id="266" r:id="rId14"/>
  </p:sldIdLst>
  <p:sldSz cx="9601200" cy="73152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71" autoAdjust="0"/>
  </p:normalViewPr>
  <p:slideViewPr>
    <p:cSldViewPr>
      <p:cViewPr varScale="1">
        <p:scale>
          <a:sx n="109" d="100"/>
          <a:sy n="109" d="100"/>
        </p:scale>
        <p:origin x="1518" y="114"/>
      </p:cViewPr>
      <p:guideLst>
        <p:guide orient="horz" pos="2304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>
        <p:scale>
          <a:sx n="100" d="100"/>
          <a:sy n="100" d="100"/>
        </p:scale>
        <p:origin x="2700" y="-44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85800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err="1"/>
              <a:t>Groundrules</a:t>
            </a:r>
            <a:r>
              <a:rPr lang="en-US" dirty="0"/>
              <a:t> and Points of Operation		               </a:t>
            </a:r>
            <a:r>
              <a:rPr lang="en-US" dirty="0" smtClean="0"/>
              <a:t>	Instructor</a:t>
            </a:r>
            <a:r>
              <a:rPr lang="en-US" dirty="0"/>
              <a:t>:</a:t>
            </a:r>
          </a:p>
          <a:p>
            <a:pPr>
              <a:defRPr/>
            </a:pPr>
            <a:r>
              <a:rPr lang="en-US" dirty="0" smtClean="0"/>
              <a:t>IC</a:t>
            </a:r>
            <a:r>
              <a:rPr lang="en-US" baseline="30000" dirty="0" smtClean="0"/>
              <a:t>3</a:t>
            </a:r>
            <a:r>
              <a:rPr lang="en-US" dirty="0" smtClean="0"/>
              <a:t> Certification</a:t>
            </a:r>
            <a:r>
              <a:rPr lang="en-US" dirty="0"/>
              <a:t>			     	     </a:t>
            </a:r>
            <a:r>
              <a:rPr lang="en-US" dirty="0" smtClean="0"/>
              <a:t>	Mr</a:t>
            </a:r>
            <a:r>
              <a:rPr lang="en-US" dirty="0"/>
              <a:t>. </a:t>
            </a:r>
            <a:r>
              <a:rPr lang="en-US" dirty="0" err="1"/>
              <a:t>Landy</a:t>
            </a:r>
            <a:endParaRPr lang="en-US" sz="1200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52193" y="8077513"/>
            <a:ext cx="6629711" cy="91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spcAft>
                <a:spcPct val="40000"/>
              </a:spcAft>
              <a:defRPr sz="1000" b="1"/>
            </a:lvl1pPr>
          </a:lstStyle>
          <a:p>
            <a:pPr>
              <a:defRPr/>
            </a:pPr>
            <a:r>
              <a:rPr lang="en-US"/>
              <a:t>I understand this agreement and will abide by its terms. </a:t>
            </a:r>
            <a:br>
              <a:rPr lang="en-US"/>
            </a:br>
            <a:r>
              <a:rPr lang="en-US"/>
              <a:t>Failure to do so can result in disciplinary action and suspension from this class</a:t>
            </a:r>
            <a:r>
              <a:rPr lang="en-US" smtClean="0"/>
              <a:t>.</a:t>
            </a:r>
            <a:endParaRPr lang="en-US"/>
          </a:p>
          <a:p>
            <a:pPr>
              <a:defRPr/>
            </a:pPr>
            <a:r>
              <a:rPr lang="en-US"/>
              <a:t>Print your name</a:t>
            </a:r>
            <a:r>
              <a:rPr lang="en-US" smtClean="0"/>
              <a:t>:		              Parent/Guardian:</a:t>
            </a:r>
            <a:endParaRPr lang="en-US"/>
          </a:p>
          <a:p>
            <a:pPr>
              <a:defRPr/>
            </a:pPr>
            <a:r>
              <a:rPr lang="en-US"/>
              <a:t>Sign your name:				Date:</a:t>
            </a:r>
          </a:p>
        </p:txBody>
      </p:sp>
    </p:spTree>
    <p:extLst>
      <p:ext uri="{BB962C8B-B14F-4D97-AF65-F5344CB8AC3E}">
        <p14:creationId xmlns:p14="http://schemas.microsoft.com/office/powerpoint/2010/main" val="1962653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027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85800"/>
            <a:ext cx="44989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421" y="4344025"/>
            <a:ext cx="5485158" cy="41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684926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The Mark of Excellence, Entrepreneurship at New Utrecht High School   Spring Semester 2010</a:t>
            </a:r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027" y="8684926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ABA8ED3-574E-4556-9356-5BAEB3D0D2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8657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29057" indent="-280406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2162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7027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18927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1200">
                <a:latin typeface="Arial" panose="020B0604020202020204" pitchFamily="34" charset="0"/>
              </a:rPr>
              <a:t>The Mark of Excellence, Entrepreneurship at New Utrecht High School   Spring Semester 2010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29057" indent="-280406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2162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7027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18927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0CFA937-85B4-4BA5-8524-51DD55808924}" type="slidenum">
              <a:rPr lang="en-US" altLang="en-US" sz="1200">
                <a:latin typeface="Arial" panose="020B0604020202020204" pitchFamily="34" charset="0"/>
              </a:rPr>
              <a:pPr/>
              <a:t>1</a:t>
            </a:fld>
            <a:endParaRPr lang="en-US" alt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660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29057" indent="-280406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2162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7027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18927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1200">
                <a:latin typeface="Arial" panose="020B0604020202020204" pitchFamily="34" charset="0"/>
              </a:rPr>
              <a:t>The Mark of Excellence, Entrepreneurship at New Utrecht High School   Spring Semester 2010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29057" indent="-280406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2162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7027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18927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0CFA937-85B4-4BA5-8524-51DD55808924}" type="slidenum">
              <a:rPr lang="en-US" altLang="en-US" sz="1200">
                <a:latin typeface="Arial" panose="020B0604020202020204" pitchFamily="34" charset="0"/>
              </a:rPr>
              <a:pPr/>
              <a:t>2</a:t>
            </a:fld>
            <a:endParaRPr lang="en-US" alt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302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29057" indent="-280406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2162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7027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18927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1200">
                <a:latin typeface="Arial" panose="020B0604020202020204" pitchFamily="34" charset="0"/>
              </a:rPr>
              <a:t>The Mark of Excellence, Entrepreneurship at New Utrecht High School   Spring Semester 2010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29057" indent="-280406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2162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70276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18927" indent="-224325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8D8ABB5-3383-4CB2-90A4-7231A41E1B77}" type="slidenum">
              <a:rPr lang="en-US" altLang="en-US" sz="1200">
                <a:latin typeface="Arial" panose="020B0604020202020204" pitchFamily="34" charset="0"/>
              </a:rPr>
              <a:pPr/>
              <a:t>10</a:t>
            </a:fld>
            <a:endParaRPr lang="en-US" alt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91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598025" cy="73072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9" cy="2085"/>
              <a:chOff x="1728" y="2230"/>
              <a:chExt cx="4029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9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69" y="2671"/>
                <a:ext cx="1270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9" cy="2085"/>
              </a:xfrm>
              <a:custGeom>
                <a:avLst/>
                <a:gdLst>
                  <a:gd name="T0" fmla="*/ 1443 w 3007"/>
                  <a:gd name="T1" fmla="*/ 474 h 2085"/>
                  <a:gd name="T2" fmla="*/ 1470 w 3007"/>
                  <a:gd name="T3" fmla="*/ 528 h 2085"/>
                  <a:gd name="T4" fmla="*/ 1551 w 3007"/>
                  <a:gd name="T5" fmla="*/ 593 h 2085"/>
                  <a:gd name="T6" fmla="*/ 1725 w 3007"/>
                  <a:gd name="T7" fmla="*/ 670 h 2085"/>
                  <a:gd name="T8" fmla="*/ 1937 w 3007"/>
                  <a:gd name="T9" fmla="*/ 735 h 2085"/>
                  <a:gd name="T10" fmla="*/ 2165 w 3007"/>
                  <a:gd name="T11" fmla="*/ 789 h 2085"/>
                  <a:gd name="T12" fmla="*/ 2392 w 3007"/>
                  <a:gd name="T13" fmla="*/ 849 h 2085"/>
                  <a:gd name="T14" fmla="*/ 2571 w 3007"/>
                  <a:gd name="T15" fmla="*/ 920 h 2085"/>
                  <a:gd name="T16" fmla="*/ 2658 w 3007"/>
                  <a:gd name="T17" fmla="*/ 980 h 2085"/>
                  <a:gd name="T18" fmla="*/ 2696 w 3007"/>
                  <a:gd name="T19" fmla="*/ 1029 h 2085"/>
                  <a:gd name="T20" fmla="*/ 2701 w 3007"/>
                  <a:gd name="T21" fmla="*/ 1083 h 2085"/>
                  <a:gd name="T22" fmla="*/ 2685 w 3007"/>
                  <a:gd name="T23" fmla="*/ 1127 h 2085"/>
                  <a:gd name="T24" fmla="*/ 2636 w 3007"/>
                  <a:gd name="T25" fmla="*/ 1170 h 2085"/>
                  <a:gd name="T26" fmla="*/ 2565 w 3007"/>
                  <a:gd name="T27" fmla="*/ 1208 h 2085"/>
                  <a:gd name="T28" fmla="*/ 2468 w 3007"/>
                  <a:gd name="T29" fmla="*/ 1241 h 2085"/>
                  <a:gd name="T30" fmla="*/ 2348 w 3007"/>
                  <a:gd name="T31" fmla="*/ 1274 h 2085"/>
                  <a:gd name="T32" fmla="*/ 2116 w 3007"/>
                  <a:gd name="T33" fmla="*/ 1328 h 2085"/>
                  <a:gd name="T34" fmla="*/ 1752 w 3007"/>
                  <a:gd name="T35" fmla="*/ 1421 h 2085"/>
                  <a:gd name="T36" fmla="*/ 1318 w 3007"/>
                  <a:gd name="T37" fmla="*/ 1540 h 2085"/>
                  <a:gd name="T38" fmla="*/ 83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74 w 3007"/>
                  <a:gd name="T49" fmla="*/ 1693 h 2085"/>
                  <a:gd name="T50" fmla="*/ 1671 w 3007"/>
                  <a:gd name="T51" fmla="*/ 1497 h 2085"/>
                  <a:gd name="T52" fmla="*/ 1855 w 3007"/>
                  <a:gd name="T53" fmla="*/ 1442 h 2085"/>
                  <a:gd name="T54" fmla="*/ 2268 w 3007"/>
                  <a:gd name="T55" fmla="*/ 1339 h 2085"/>
                  <a:gd name="T56" fmla="*/ 2571 w 3007"/>
                  <a:gd name="T57" fmla="*/ 1263 h 2085"/>
                  <a:gd name="T58" fmla="*/ 2750 w 3007"/>
                  <a:gd name="T59" fmla="*/ 1214 h 2085"/>
                  <a:gd name="T60" fmla="*/ 2896 w 3007"/>
                  <a:gd name="T61" fmla="*/ 1170 h 2085"/>
                  <a:gd name="T62" fmla="*/ 2994 w 3007"/>
                  <a:gd name="T63" fmla="*/ 1132 h 2085"/>
                  <a:gd name="T64" fmla="*/ 3027 w 3007"/>
                  <a:gd name="T65" fmla="*/ 871 h 2085"/>
                  <a:gd name="T66" fmla="*/ 2880 w 3007"/>
                  <a:gd name="T67" fmla="*/ 844 h 2085"/>
                  <a:gd name="T68" fmla="*/ 2690 w 3007"/>
                  <a:gd name="T69" fmla="*/ 806 h 2085"/>
                  <a:gd name="T70" fmla="*/ 2478 w 3007"/>
                  <a:gd name="T71" fmla="*/ 757 h 2085"/>
                  <a:gd name="T72" fmla="*/ 2148 w 3007"/>
                  <a:gd name="T73" fmla="*/ 670 h 2085"/>
                  <a:gd name="T74" fmla="*/ 1969 w 3007"/>
                  <a:gd name="T75" fmla="*/ 604 h 2085"/>
                  <a:gd name="T76" fmla="*/ 1834 w 3007"/>
                  <a:gd name="T77" fmla="*/ 534 h 2085"/>
                  <a:gd name="T78" fmla="*/ 1779 w 3007"/>
                  <a:gd name="T79" fmla="*/ 474 h 2085"/>
                  <a:gd name="T80" fmla="*/ 1763 w 3007"/>
                  <a:gd name="T81" fmla="*/ 436 h 2085"/>
                  <a:gd name="T82" fmla="*/ 1790 w 3007"/>
                  <a:gd name="T83" fmla="*/ 381 h 2085"/>
                  <a:gd name="T84" fmla="*/ 1872 w 3007"/>
                  <a:gd name="T85" fmla="*/ 316 h 2085"/>
                  <a:gd name="T86" fmla="*/ 1996 w 3007"/>
                  <a:gd name="T87" fmla="*/ 267 h 2085"/>
                  <a:gd name="T88" fmla="*/ 2159 w 3007"/>
                  <a:gd name="T89" fmla="*/ 229 h 2085"/>
                  <a:gd name="T90" fmla="*/ 2451 w 3007"/>
                  <a:gd name="T91" fmla="*/ 180 h 2085"/>
                  <a:gd name="T92" fmla="*/ 2847 w 3007"/>
                  <a:gd name="T93" fmla="*/ 125 h 2085"/>
                  <a:gd name="T94" fmla="*/ 3027 w 3007"/>
                  <a:gd name="T95" fmla="*/ 87 h 2085"/>
                  <a:gd name="T96" fmla="*/ 2929 w 3007"/>
                  <a:gd name="T97" fmla="*/ 22 h 2085"/>
                  <a:gd name="T98" fmla="*/ 2696 w 3007"/>
                  <a:gd name="T99" fmla="*/ 66 h 2085"/>
                  <a:gd name="T100" fmla="*/ 2305 w 3007"/>
                  <a:gd name="T101" fmla="*/ 120 h 2085"/>
                  <a:gd name="T102" fmla="*/ 2040 w 3007"/>
                  <a:gd name="T103" fmla="*/ 158 h 2085"/>
                  <a:gd name="T104" fmla="*/ 1801 w 3007"/>
                  <a:gd name="T105" fmla="*/ 202 h 2085"/>
                  <a:gd name="T106" fmla="*/ 1611 w 3007"/>
                  <a:gd name="T107" fmla="*/ 261 h 2085"/>
                  <a:gd name="T108" fmla="*/ 1481 w 3007"/>
                  <a:gd name="T109" fmla="*/ 338 h 2085"/>
                  <a:gd name="T110" fmla="*/ 1448 w 3007"/>
                  <a:gd name="T111" fmla="*/ 387 h 2085"/>
                  <a:gd name="T112" fmla="*/ 143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50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6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941 h 1906"/>
                <a:gd name="T4" fmla="*/ 5921 w 5740"/>
                <a:gd name="T5" fmla="*/ 941 h 1906"/>
                <a:gd name="T6" fmla="*/ 5921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9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720725" y="1852613"/>
            <a:ext cx="8159750" cy="2049462"/>
          </a:xfrm>
        </p:spPr>
        <p:txBody>
          <a:bodyPr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39863" y="4144963"/>
            <a:ext cx="6721475" cy="187007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79425" y="6664325"/>
            <a:ext cx="224155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9775" y="6669088"/>
            <a:ext cx="304165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72263"/>
            <a:ext cx="224155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714A4-59D7-4762-8539-BAF3E61915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266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55C0A-4F22-4EDA-B6FE-BB09BBD1A7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7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1188" y="293688"/>
            <a:ext cx="2160587" cy="6240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5" y="293688"/>
            <a:ext cx="6329363" cy="6240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DAFD9-406D-42C8-9EF4-997C78E487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75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725" y="2271713"/>
            <a:ext cx="8159750" cy="1568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9863" y="4144963"/>
            <a:ext cx="6721475" cy="18700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79204-6EBB-40BF-A331-542B648F7DAA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BD0B4-579F-4CCB-9ED1-A8C149800A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380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E4E2B-C417-4AF7-8713-C4A7D4A45F42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A6B5E-A9F6-4A05-88F2-1DD7C40476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075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B458D-404B-4726-AB31-A1D93D8BD7A0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E84F3-5769-4647-A37C-E143C4FBEF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0992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9425" y="1706563"/>
            <a:ext cx="4244975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706563"/>
            <a:ext cx="4244975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00FCC-58D3-4DC6-979A-424B0EA1C4A6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DC7F8-7F92-4EA5-8579-4316B96E07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8435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FB6E4-5651-4088-859F-559F701F100A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17645-5A65-46EE-B7BD-D60A01135E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165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0AB75-93CC-4A9E-BA7F-2B328DE54118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123C4-97C7-4491-B7A1-D7CE946C54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3126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045AC-C2DB-47E0-8A66-4F7ECE84596B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89B6C-165B-4977-A38B-B55C2A0B88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7800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EBB1A-4086-4178-9126-5A9DBA818EC7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995BE-C00B-4184-B220-23928FB496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68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52B7B-1D66-450B-B565-BAF1EE0FD4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32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EC246-D2A9-45E7-A1BB-236B7C847E0C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5C703-9F55-4BF0-8455-A906450166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75814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26099-7EF2-426F-A878-6F12B615A7C0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38F49-AC39-4D6C-B351-5CCF3AF3B6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9310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1188" y="293688"/>
            <a:ext cx="2160587" cy="6240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5" y="293688"/>
            <a:ext cx="6329363" cy="6240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DDF2F-C48D-44F0-9056-70BB17935BC7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4E6E4-0F59-4126-AAB2-22F1D62723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7600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E0F51-E85A-450E-BF36-BD1F7A93E065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ECC25-95A0-45B4-BDCB-3796F28B3C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7263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725" y="2271713"/>
            <a:ext cx="8159750" cy="1568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9863" y="4144963"/>
            <a:ext cx="6721475" cy="18700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3E5D3-55EA-46D4-8AC2-ACFDBAD0ECBC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4FC31-BDC8-481A-BB20-5764DFB726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9775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6237F-50A1-4488-928D-DA80A72AFAD9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E5D4F-741A-4CFF-B309-CC8C4D0FF8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55435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008FB-6407-4310-88B1-B2EC8EAB4759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7BB29-AB35-4F89-A529-1E78B9B098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8360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9425" y="1706563"/>
            <a:ext cx="4244975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706563"/>
            <a:ext cx="4244975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78A1F-C44E-4FB0-8A0E-DD4BF4AA4223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2AC51-EEFD-4EC0-A82E-6B694137DA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2281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1504-98CC-45B9-A798-7C3AD80D1893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E5D1E-63A1-4714-A827-E1FEC37496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9798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014E5-D231-4011-BBF5-A600886E7E66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D017D-9306-4B8C-AA3C-10ADB5F06D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19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0F5EE-5390-4B1F-9F20-0D6609F712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296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FCF4A-CEF4-410B-BD03-B38840379D76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0CB39-E8D6-4860-A247-F5240544BE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11742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17D79-25D0-4AE7-9B32-6C906E979512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750F8-2999-4491-AA3E-20ABE667F3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04969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31E0E-DA69-4C17-BF02-FC21ADDCE558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23A36-3B90-4511-9D7B-4102E24CFD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1842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AE435-33C0-4F6F-93B4-20FD9D367607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E6BF4-FD39-4A10-B6FA-4DD5662BD5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96653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1188" y="293688"/>
            <a:ext cx="2160587" cy="6240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5" y="293688"/>
            <a:ext cx="6329363" cy="6240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642E0-F753-47A4-BEA1-0671CAB7E066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050C4-7868-4590-A5B3-615E97E7E2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77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9425" y="1706563"/>
            <a:ext cx="4244975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706563"/>
            <a:ext cx="4244975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16BA0-B7A9-4D9C-936B-07F507BFF3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4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6507E-CAA5-451C-9F91-19E5C8C27F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2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2FE5A-B33C-484B-BC54-C44495A8F1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39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A7CFB-F75B-490F-9FFA-62D7941543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1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F08BE-CBEF-4A03-87FE-44CA89EC48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6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29588-9542-49FE-957A-3386B68BED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9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9425" y="6669088"/>
            <a:ext cx="22415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0225" y="6664325"/>
            <a:ext cx="22415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1886116-D9C6-418E-B355-DC0F78C855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598025" cy="7307263"/>
            <a:chOff x="0" y="0"/>
            <a:chExt cx="5758" cy="4315"/>
          </a:xfrm>
        </p:grpSpPr>
        <p:grpSp>
          <p:nvGrpSpPr>
            <p:cNvPr id="103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946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9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3" name="Freeform 7"/>
              <p:cNvSpPr>
                <a:spLocks/>
              </p:cNvSpPr>
              <p:nvPr/>
            </p:nvSpPr>
            <p:spPr bwMode="hidden">
              <a:xfrm>
                <a:off x="4169" y="2671"/>
                <a:ext cx="1270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9" cy="2085"/>
              </a:xfrm>
              <a:custGeom>
                <a:avLst/>
                <a:gdLst>
                  <a:gd name="T0" fmla="*/ 1443 w 3007"/>
                  <a:gd name="T1" fmla="*/ 474 h 2085"/>
                  <a:gd name="T2" fmla="*/ 1470 w 3007"/>
                  <a:gd name="T3" fmla="*/ 528 h 2085"/>
                  <a:gd name="T4" fmla="*/ 1551 w 3007"/>
                  <a:gd name="T5" fmla="*/ 593 h 2085"/>
                  <a:gd name="T6" fmla="*/ 1725 w 3007"/>
                  <a:gd name="T7" fmla="*/ 670 h 2085"/>
                  <a:gd name="T8" fmla="*/ 1937 w 3007"/>
                  <a:gd name="T9" fmla="*/ 735 h 2085"/>
                  <a:gd name="T10" fmla="*/ 2165 w 3007"/>
                  <a:gd name="T11" fmla="*/ 789 h 2085"/>
                  <a:gd name="T12" fmla="*/ 2392 w 3007"/>
                  <a:gd name="T13" fmla="*/ 849 h 2085"/>
                  <a:gd name="T14" fmla="*/ 2571 w 3007"/>
                  <a:gd name="T15" fmla="*/ 920 h 2085"/>
                  <a:gd name="T16" fmla="*/ 2658 w 3007"/>
                  <a:gd name="T17" fmla="*/ 980 h 2085"/>
                  <a:gd name="T18" fmla="*/ 2696 w 3007"/>
                  <a:gd name="T19" fmla="*/ 1029 h 2085"/>
                  <a:gd name="T20" fmla="*/ 2701 w 3007"/>
                  <a:gd name="T21" fmla="*/ 1083 h 2085"/>
                  <a:gd name="T22" fmla="*/ 2685 w 3007"/>
                  <a:gd name="T23" fmla="*/ 1127 h 2085"/>
                  <a:gd name="T24" fmla="*/ 2636 w 3007"/>
                  <a:gd name="T25" fmla="*/ 1170 h 2085"/>
                  <a:gd name="T26" fmla="*/ 2565 w 3007"/>
                  <a:gd name="T27" fmla="*/ 1208 h 2085"/>
                  <a:gd name="T28" fmla="*/ 2468 w 3007"/>
                  <a:gd name="T29" fmla="*/ 1241 h 2085"/>
                  <a:gd name="T30" fmla="*/ 2348 w 3007"/>
                  <a:gd name="T31" fmla="*/ 1274 h 2085"/>
                  <a:gd name="T32" fmla="*/ 2116 w 3007"/>
                  <a:gd name="T33" fmla="*/ 1328 h 2085"/>
                  <a:gd name="T34" fmla="*/ 1752 w 3007"/>
                  <a:gd name="T35" fmla="*/ 1421 h 2085"/>
                  <a:gd name="T36" fmla="*/ 1318 w 3007"/>
                  <a:gd name="T37" fmla="*/ 1540 h 2085"/>
                  <a:gd name="T38" fmla="*/ 83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74 w 3007"/>
                  <a:gd name="T49" fmla="*/ 1693 h 2085"/>
                  <a:gd name="T50" fmla="*/ 1671 w 3007"/>
                  <a:gd name="T51" fmla="*/ 1497 h 2085"/>
                  <a:gd name="T52" fmla="*/ 1855 w 3007"/>
                  <a:gd name="T53" fmla="*/ 1442 h 2085"/>
                  <a:gd name="T54" fmla="*/ 2268 w 3007"/>
                  <a:gd name="T55" fmla="*/ 1339 h 2085"/>
                  <a:gd name="T56" fmla="*/ 2571 w 3007"/>
                  <a:gd name="T57" fmla="*/ 1263 h 2085"/>
                  <a:gd name="T58" fmla="*/ 2750 w 3007"/>
                  <a:gd name="T59" fmla="*/ 1214 h 2085"/>
                  <a:gd name="T60" fmla="*/ 2896 w 3007"/>
                  <a:gd name="T61" fmla="*/ 1170 h 2085"/>
                  <a:gd name="T62" fmla="*/ 2994 w 3007"/>
                  <a:gd name="T63" fmla="*/ 1132 h 2085"/>
                  <a:gd name="T64" fmla="*/ 3027 w 3007"/>
                  <a:gd name="T65" fmla="*/ 871 h 2085"/>
                  <a:gd name="T66" fmla="*/ 2880 w 3007"/>
                  <a:gd name="T67" fmla="*/ 844 h 2085"/>
                  <a:gd name="T68" fmla="*/ 2690 w 3007"/>
                  <a:gd name="T69" fmla="*/ 806 h 2085"/>
                  <a:gd name="T70" fmla="*/ 2478 w 3007"/>
                  <a:gd name="T71" fmla="*/ 757 h 2085"/>
                  <a:gd name="T72" fmla="*/ 2148 w 3007"/>
                  <a:gd name="T73" fmla="*/ 670 h 2085"/>
                  <a:gd name="T74" fmla="*/ 1969 w 3007"/>
                  <a:gd name="T75" fmla="*/ 604 h 2085"/>
                  <a:gd name="T76" fmla="*/ 1834 w 3007"/>
                  <a:gd name="T77" fmla="*/ 534 h 2085"/>
                  <a:gd name="T78" fmla="*/ 1779 w 3007"/>
                  <a:gd name="T79" fmla="*/ 474 h 2085"/>
                  <a:gd name="T80" fmla="*/ 1763 w 3007"/>
                  <a:gd name="T81" fmla="*/ 436 h 2085"/>
                  <a:gd name="T82" fmla="*/ 1790 w 3007"/>
                  <a:gd name="T83" fmla="*/ 381 h 2085"/>
                  <a:gd name="T84" fmla="*/ 1872 w 3007"/>
                  <a:gd name="T85" fmla="*/ 316 h 2085"/>
                  <a:gd name="T86" fmla="*/ 1996 w 3007"/>
                  <a:gd name="T87" fmla="*/ 267 h 2085"/>
                  <a:gd name="T88" fmla="*/ 2159 w 3007"/>
                  <a:gd name="T89" fmla="*/ 229 h 2085"/>
                  <a:gd name="T90" fmla="*/ 2451 w 3007"/>
                  <a:gd name="T91" fmla="*/ 180 h 2085"/>
                  <a:gd name="T92" fmla="*/ 2847 w 3007"/>
                  <a:gd name="T93" fmla="*/ 125 h 2085"/>
                  <a:gd name="T94" fmla="*/ 3027 w 3007"/>
                  <a:gd name="T95" fmla="*/ 87 h 2085"/>
                  <a:gd name="T96" fmla="*/ 2929 w 3007"/>
                  <a:gd name="T97" fmla="*/ 22 h 2085"/>
                  <a:gd name="T98" fmla="*/ 2696 w 3007"/>
                  <a:gd name="T99" fmla="*/ 66 h 2085"/>
                  <a:gd name="T100" fmla="*/ 2305 w 3007"/>
                  <a:gd name="T101" fmla="*/ 120 h 2085"/>
                  <a:gd name="T102" fmla="*/ 2040 w 3007"/>
                  <a:gd name="T103" fmla="*/ 158 h 2085"/>
                  <a:gd name="T104" fmla="*/ 1801 w 3007"/>
                  <a:gd name="T105" fmla="*/ 202 h 2085"/>
                  <a:gd name="T106" fmla="*/ 1611 w 3007"/>
                  <a:gd name="T107" fmla="*/ 261 h 2085"/>
                  <a:gd name="T108" fmla="*/ 1481 w 3007"/>
                  <a:gd name="T109" fmla="*/ 338 h 2085"/>
                  <a:gd name="T110" fmla="*/ 1448 w 3007"/>
                  <a:gd name="T111" fmla="*/ 387 h 2085"/>
                  <a:gd name="T112" fmla="*/ 143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50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9467" name="Freeform 11"/>
            <p:cNvSpPr>
              <a:spLocks/>
            </p:cNvSpPr>
            <p:nvPr/>
          </p:nvSpPr>
          <p:spPr bwMode="hidden">
            <a:xfrm>
              <a:off x="3322" y="1341"/>
              <a:ext cx="1825" cy="1536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941 h 1906"/>
                <a:gd name="T4" fmla="*/ 5921 w 5740"/>
                <a:gd name="T5" fmla="*/ 941 h 1906"/>
                <a:gd name="T6" fmla="*/ 5921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79425" y="293688"/>
            <a:ext cx="86423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7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7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706563"/>
            <a:ext cx="8642350" cy="482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12" descr="http://www.lcsd.k12.ny.us/cms/lib/NY01001015/Centricity/Domain/135/ELMgt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900" y="6367463"/>
            <a:ext cx="876300" cy="93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492" r:id="rId1"/>
    <p:sldLayoutId id="2147484459" r:id="rId2"/>
    <p:sldLayoutId id="2147484460" r:id="rId3"/>
    <p:sldLayoutId id="2147484461" r:id="rId4"/>
    <p:sldLayoutId id="2147484462" r:id="rId5"/>
    <p:sldLayoutId id="2147484463" r:id="rId6"/>
    <p:sldLayoutId id="2147484464" r:id="rId7"/>
    <p:sldLayoutId id="2147484465" r:id="rId8"/>
    <p:sldLayoutId id="2147484466" r:id="rId9"/>
    <p:sldLayoutId id="2147484467" r:id="rId10"/>
    <p:sldLayoutId id="2147484468" r:id="rId11"/>
  </p:sldLayoutIdLst>
  <p:timing>
    <p:tnLst>
      <p:par>
        <p:cTn id="1" dur="indefinite" restart="never" nodeType="tmRoot"/>
      </p:par>
    </p:tnLst>
  </p:timing>
  <p:txStyles>
    <p:titleStyle>
      <a:lvl1pPr algn="ctr" defTabSz="966788" rtl="0" eaLnBrk="0" fontAlgn="base" hangingPunct="0">
        <a:spcBef>
          <a:spcPct val="0"/>
        </a:spcBef>
        <a:spcAft>
          <a:spcPct val="0"/>
        </a:spcAft>
        <a:defRPr sz="47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966788" rtl="0" eaLnBrk="0" fontAlgn="base" hangingPunct="0">
        <a:spcBef>
          <a:spcPct val="0"/>
        </a:spcBef>
        <a:spcAft>
          <a:spcPct val="0"/>
        </a:spcAft>
        <a:defRPr sz="47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2pPr>
      <a:lvl3pPr algn="ctr" defTabSz="966788" rtl="0" eaLnBrk="0" fontAlgn="base" hangingPunct="0">
        <a:spcBef>
          <a:spcPct val="0"/>
        </a:spcBef>
        <a:spcAft>
          <a:spcPct val="0"/>
        </a:spcAft>
        <a:defRPr sz="47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3pPr>
      <a:lvl4pPr algn="ctr" defTabSz="966788" rtl="0" eaLnBrk="0" fontAlgn="base" hangingPunct="0">
        <a:spcBef>
          <a:spcPct val="0"/>
        </a:spcBef>
        <a:spcAft>
          <a:spcPct val="0"/>
        </a:spcAft>
        <a:defRPr sz="47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4pPr>
      <a:lvl5pPr algn="ctr" defTabSz="966788" rtl="0" eaLnBrk="0" fontAlgn="base" hangingPunct="0">
        <a:spcBef>
          <a:spcPct val="0"/>
        </a:spcBef>
        <a:spcAft>
          <a:spcPct val="0"/>
        </a:spcAft>
        <a:defRPr sz="47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5pPr>
      <a:lvl6pPr marL="457200" algn="ctr" defTabSz="966788" rtl="0" fontAlgn="base">
        <a:spcBef>
          <a:spcPct val="0"/>
        </a:spcBef>
        <a:spcAft>
          <a:spcPct val="0"/>
        </a:spcAft>
        <a:defRPr sz="47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6pPr>
      <a:lvl7pPr marL="914400" algn="ctr" defTabSz="966788" rtl="0" fontAlgn="base">
        <a:spcBef>
          <a:spcPct val="0"/>
        </a:spcBef>
        <a:spcAft>
          <a:spcPct val="0"/>
        </a:spcAft>
        <a:defRPr sz="47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7pPr>
      <a:lvl8pPr marL="1371600" algn="ctr" defTabSz="966788" rtl="0" fontAlgn="base">
        <a:spcBef>
          <a:spcPct val="0"/>
        </a:spcBef>
        <a:spcAft>
          <a:spcPct val="0"/>
        </a:spcAft>
        <a:defRPr sz="47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8pPr>
      <a:lvl9pPr marL="1828800" algn="ctr" defTabSz="966788" rtl="0" fontAlgn="base">
        <a:spcBef>
          <a:spcPct val="0"/>
        </a:spcBef>
        <a:spcAft>
          <a:spcPct val="0"/>
        </a:spcAft>
        <a:defRPr sz="47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9pPr>
    </p:titleStyle>
    <p:bodyStyle>
      <a:lvl1pPr marL="361950" indent="-361950" algn="l" defTabSz="9667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85813" indent="-303213" algn="l" defTabSz="9667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3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08088" indent="-241300" algn="l" defTabSz="966788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92275" indent="-242888" algn="l" defTabSz="9667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174875" indent="-241300" algn="l" defTabSz="9667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632075" indent="-241300" algn="l" defTabSz="966788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089275" indent="-241300" algn="l" defTabSz="966788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546475" indent="-241300" algn="l" defTabSz="966788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003675" indent="-241300" algn="l" defTabSz="966788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79425" y="293688"/>
            <a:ext cx="86423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9425" y="1706563"/>
            <a:ext cx="8642350" cy="482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9425" y="6780213"/>
            <a:ext cx="2241550" cy="388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3D60AC6-75D2-4C67-9AAA-3DF1E176396C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9775" y="6780213"/>
            <a:ext cx="3041650" cy="388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225" y="6780213"/>
            <a:ext cx="2241550" cy="3889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0E16C3A-843A-4B76-85F5-9C580209B8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9" r:id="rId1"/>
    <p:sldLayoutId id="2147484470" r:id="rId2"/>
    <p:sldLayoutId id="2147484471" r:id="rId3"/>
    <p:sldLayoutId id="2147484472" r:id="rId4"/>
    <p:sldLayoutId id="2147484473" r:id="rId5"/>
    <p:sldLayoutId id="2147484474" r:id="rId6"/>
    <p:sldLayoutId id="2147484475" r:id="rId7"/>
    <p:sldLayoutId id="2147484476" r:id="rId8"/>
    <p:sldLayoutId id="2147484477" r:id="rId9"/>
    <p:sldLayoutId id="2147484478" r:id="rId10"/>
    <p:sldLayoutId id="2147484479" r:id="rId11"/>
    <p:sldLayoutId id="214748448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79425" y="293688"/>
            <a:ext cx="86423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9425" y="1706563"/>
            <a:ext cx="8642350" cy="482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9425" y="6780213"/>
            <a:ext cx="2241550" cy="388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50B4579-9BB3-4CD8-AFCC-BDE3FEF6CE40}" type="datetimeFigureOut">
              <a:rPr lang="en-US"/>
              <a:pPr>
                <a:defRPr/>
              </a:pPr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9775" y="6780213"/>
            <a:ext cx="3041650" cy="388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225" y="6780213"/>
            <a:ext cx="2241550" cy="3889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C23C75C-898A-460B-9163-DA2812668B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1" r:id="rId1"/>
    <p:sldLayoutId id="2147484482" r:id="rId2"/>
    <p:sldLayoutId id="2147484483" r:id="rId3"/>
    <p:sldLayoutId id="2147484484" r:id="rId4"/>
    <p:sldLayoutId id="2147484485" r:id="rId5"/>
    <p:sldLayoutId id="2147484486" r:id="rId6"/>
    <p:sldLayoutId id="2147484487" r:id="rId7"/>
    <p:sldLayoutId id="2147484488" r:id="rId8"/>
    <p:sldLayoutId id="2147484489" r:id="rId9"/>
    <p:sldLayoutId id="2147484490" r:id="rId10"/>
    <p:sldLayoutId id="21474844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400" y="990600"/>
            <a:ext cx="9575800" cy="20574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dirty="0" smtClean="0">
                <a:latin typeface="Garamond" pitchFamily="18" charset="0"/>
              </a:rPr>
              <a:t>Welcome to</a:t>
            </a:r>
            <a:r>
              <a:rPr lang="en-US" sz="3600" dirty="0" smtClean="0">
                <a:latin typeface="Garamond" pitchFamily="18" charset="0"/>
              </a:rPr>
              <a:t/>
            </a:r>
            <a:br>
              <a:rPr lang="en-US" sz="3600" dirty="0" smtClean="0">
                <a:latin typeface="Garamond" pitchFamily="18" charset="0"/>
              </a:rPr>
            </a:br>
            <a:r>
              <a:rPr lang="en-US" sz="4000" dirty="0" smtClean="0">
                <a:latin typeface="Garamond" pitchFamily="18" charset="0"/>
              </a:rPr>
              <a:t> </a:t>
            </a:r>
            <a:br>
              <a:rPr lang="en-US" sz="4000" dirty="0" smtClean="0">
                <a:latin typeface="Garamond" pitchFamily="18" charset="0"/>
              </a:rPr>
            </a:br>
            <a:r>
              <a:rPr lang="en-US" sz="4800" dirty="0" smtClean="0">
                <a:latin typeface="Garamond" pitchFamily="18" charset="0"/>
              </a:rPr>
              <a:t>IC</a:t>
            </a:r>
            <a:r>
              <a:rPr lang="en-US" sz="4800" baseline="30000" dirty="0" smtClean="0">
                <a:latin typeface="Garamond" pitchFamily="18" charset="0"/>
              </a:rPr>
              <a:t>3</a:t>
            </a:r>
            <a:r>
              <a:rPr lang="en-US" sz="4800" dirty="0" smtClean="0">
                <a:latin typeface="Garamond" pitchFamily="18" charset="0"/>
              </a:rPr>
              <a:t/>
            </a:r>
            <a:br>
              <a:rPr lang="en-US" sz="4800" dirty="0" smtClean="0">
                <a:latin typeface="Garamond" pitchFamily="18" charset="0"/>
              </a:rPr>
            </a:br>
            <a:r>
              <a:rPr lang="en-US" sz="4800" dirty="0" smtClean="0">
                <a:latin typeface="Garamond" pitchFamily="18" charset="0"/>
              </a:rPr>
              <a:t>Internet and Computing Core Certification</a:t>
            </a:r>
            <a:endParaRPr lang="en-US" sz="4000" dirty="0" smtClean="0">
              <a:latin typeface="Garamond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76200" y="4395788"/>
            <a:ext cx="9677400" cy="1544637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b="1" dirty="0" smtClean="0"/>
              <a:t>Fall Semester 2018</a:t>
            </a:r>
            <a:endParaRPr lang="en-US" sz="3000" b="1" dirty="0" smtClean="0"/>
          </a:p>
          <a:p>
            <a:pPr eaLnBrk="1" hangingPunct="1">
              <a:defRPr/>
            </a:pPr>
            <a:endParaRPr lang="en-US" sz="3000" b="1" dirty="0"/>
          </a:p>
          <a:p>
            <a:pPr eaLnBrk="1" hangingPunct="1">
              <a:defRPr/>
            </a:pPr>
            <a:r>
              <a:rPr lang="en-US" sz="3000" b="1" dirty="0" smtClean="0"/>
              <a:t>Mr. </a:t>
            </a:r>
            <a:r>
              <a:rPr lang="en-US" sz="3000" b="1" dirty="0" err="1" smtClean="0"/>
              <a:t>Landy</a:t>
            </a:r>
            <a:endParaRPr lang="en-US" sz="3000" b="1" dirty="0" smtClean="0"/>
          </a:p>
          <a:p>
            <a:pPr eaLnBrk="1" hangingPunct="1">
              <a:defRPr/>
            </a:pPr>
            <a:endParaRPr lang="en-US" sz="1600" b="1" dirty="0"/>
          </a:p>
          <a:p>
            <a:pPr eaLnBrk="1" hangingPunct="1">
              <a:defRPr/>
            </a:pPr>
            <a:endParaRPr lang="en-US" sz="3000" b="1" dirty="0" smtClean="0"/>
          </a:p>
        </p:txBody>
      </p:sp>
      <p:pic>
        <p:nvPicPr>
          <p:cNvPr id="7172" name="Picture 6" descr="http://www.recruiter.com/i/wp-content/uploads/2011/02/bigstock_Success_Concept_356351-300x2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3" r="7823" b="37500"/>
          <a:stretch>
            <a:fillRect/>
          </a:stretch>
        </p:blipFill>
        <p:spPr bwMode="auto">
          <a:xfrm>
            <a:off x="7319963" y="5943600"/>
            <a:ext cx="2281237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2" descr="http://www.lcsd.k12.ny.us/cms/lib/NY01001015/Centricity/Domain/135/ELMg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0"/>
            <a:ext cx="1752600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972" y="5861136"/>
            <a:ext cx="2266427" cy="13016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9107" y="0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9296400" cy="39893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Aft>
                <a:spcPct val="20000"/>
              </a:spcAft>
              <a:buFont typeface="Wingdings" panose="05000000000000000000" pitchFamily="2" charset="2"/>
              <a:buNone/>
              <a:defRPr/>
            </a:pPr>
            <a:r>
              <a:rPr lang="en-US" sz="2800" dirty="0" smtClean="0"/>
              <a:t>And finally,</a:t>
            </a:r>
          </a:p>
          <a:p>
            <a:pPr algn="ctr" eaLnBrk="1" hangingPunct="1">
              <a:lnSpc>
                <a:spcPct val="90000"/>
              </a:lnSpc>
              <a:spcAft>
                <a:spcPct val="20000"/>
              </a:spcAft>
              <a:buFont typeface="Wingdings" panose="05000000000000000000" pitchFamily="2" charset="2"/>
              <a:buNone/>
              <a:defRPr/>
            </a:pPr>
            <a:r>
              <a:rPr lang="en-US" sz="2800" b="1" i="1" dirty="0" smtClean="0"/>
              <a:t>You are always responsible</a:t>
            </a:r>
            <a:br>
              <a:rPr lang="en-US" sz="2800" b="1" i="1" dirty="0" smtClean="0"/>
            </a:br>
            <a:r>
              <a:rPr lang="en-US" sz="2800" b="1" i="1" dirty="0" smtClean="0"/>
              <a:t>for your own behavior.</a:t>
            </a:r>
          </a:p>
          <a:p>
            <a:pPr algn="ctr" eaLnBrk="1" hangingPunct="1">
              <a:lnSpc>
                <a:spcPct val="90000"/>
              </a:lnSpc>
              <a:spcAft>
                <a:spcPct val="20000"/>
              </a:spcAft>
              <a:buFont typeface="Wingdings" panose="05000000000000000000" pitchFamily="2" charset="2"/>
              <a:buNone/>
              <a:defRPr/>
            </a:pPr>
            <a:endParaRPr lang="en-US" sz="2800" b="1" i="1" dirty="0"/>
          </a:p>
          <a:p>
            <a:pPr algn="ctr" eaLnBrk="1" hangingPunct="1">
              <a:lnSpc>
                <a:spcPct val="90000"/>
              </a:lnSpc>
              <a:spcAft>
                <a:spcPct val="20000"/>
              </a:spcAft>
              <a:buFont typeface="Wingdings" panose="05000000000000000000" pitchFamily="2" charset="2"/>
              <a:buNone/>
              <a:defRPr/>
            </a:pPr>
            <a:endParaRPr lang="en-US" sz="2800" b="1" i="1" dirty="0" smtClean="0"/>
          </a:p>
          <a:p>
            <a:pPr algn="ctr" eaLnBrk="1" hangingPunct="1">
              <a:lnSpc>
                <a:spcPct val="90000"/>
              </a:lnSpc>
              <a:spcAft>
                <a:spcPct val="20000"/>
              </a:spcAft>
              <a:buFont typeface="Wingdings" panose="05000000000000000000" pitchFamily="2" charset="2"/>
              <a:buNone/>
              <a:defRPr/>
            </a:pPr>
            <a:endParaRPr lang="en-US" sz="1600" dirty="0" smtClean="0"/>
          </a:p>
          <a:p>
            <a:pPr algn="ctr" eaLnBrk="1" hangingPunct="1">
              <a:lnSpc>
                <a:spcPct val="90000"/>
              </a:lnSpc>
              <a:spcAft>
                <a:spcPct val="20000"/>
              </a:spcAft>
              <a:buFont typeface="Wingdings" panose="05000000000000000000" pitchFamily="2" charset="2"/>
              <a:buNone/>
              <a:defRPr/>
            </a:pPr>
            <a:r>
              <a:rPr lang="en-US" sz="2000" b="1" dirty="0" smtClean="0"/>
              <a:t>Thank you for your time and consideration.</a:t>
            </a:r>
            <a:br>
              <a:rPr lang="en-US" sz="2000" b="1" dirty="0" smtClean="0"/>
            </a:br>
            <a:r>
              <a:rPr lang="en-US" sz="2000" b="1" dirty="0" smtClean="0"/>
              <a:t>Have a great semester!</a:t>
            </a:r>
          </a:p>
          <a:p>
            <a:pPr algn="ctr" eaLnBrk="1" hangingPunct="1">
              <a:lnSpc>
                <a:spcPct val="90000"/>
              </a:lnSpc>
              <a:spcAft>
                <a:spcPct val="20000"/>
              </a:spcAft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Extra Credit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9251950" cy="4827588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Posters for the room</a:t>
            </a:r>
            <a:br>
              <a:rPr lang="en-US" sz="2400" dirty="0" smtClean="0"/>
            </a:b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Presentations about technology</a:t>
            </a:r>
          </a:p>
          <a:p>
            <a:pPr lvl="1">
              <a:defRPr/>
            </a:pPr>
            <a:r>
              <a:rPr lang="en-US" sz="2000" dirty="0" smtClean="0"/>
              <a:t>What is it?</a:t>
            </a:r>
          </a:p>
          <a:p>
            <a:pPr lvl="1">
              <a:defRPr/>
            </a:pPr>
            <a:r>
              <a:rPr lang="en-US" sz="2000" dirty="0" smtClean="0"/>
              <a:t>How is it used?</a:t>
            </a:r>
          </a:p>
          <a:p>
            <a:pPr lvl="1">
              <a:defRPr/>
            </a:pPr>
            <a:r>
              <a:rPr lang="en-US" sz="2000" dirty="0" smtClean="0"/>
              <a:t>What are its implications?</a:t>
            </a:r>
            <a:br>
              <a:rPr lang="en-US" sz="2000" dirty="0" smtClean="0"/>
            </a:br>
            <a:endParaRPr lang="en-US" sz="2000" dirty="0" smtClean="0"/>
          </a:p>
          <a:p>
            <a:pPr>
              <a:defRPr/>
            </a:pPr>
            <a:r>
              <a:rPr lang="en-US" sz="2400" dirty="0" smtClean="0"/>
              <a:t>Helping with computer lab maintenance after school</a:t>
            </a:r>
            <a:br>
              <a:rPr lang="en-US" sz="2400" dirty="0" smtClean="0"/>
            </a:br>
            <a:endParaRPr lang="en-US" sz="2400" dirty="0" smtClean="0"/>
          </a:p>
          <a:p>
            <a:pPr>
              <a:defRPr/>
            </a:pPr>
            <a:r>
              <a:rPr lang="en-US" sz="2400" b="1" dirty="0" smtClean="0"/>
              <a:t>Take certification exams after school.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Other.  What can you suggest?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400" y="990600"/>
            <a:ext cx="9575800" cy="20574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dirty="0" smtClean="0">
                <a:latin typeface="Garamond" pitchFamily="18" charset="0"/>
              </a:rPr>
              <a:t>Welcome to</a:t>
            </a:r>
            <a:r>
              <a:rPr lang="en-US" sz="3600" dirty="0" smtClean="0">
                <a:latin typeface="Garamond" pitchFamily="18" charset="0"/>
              </a:rPr>
              <a:t/>
            </a:r>
            <a:br>
              <a:rPr lang="en-US" sz="3600" dirty="0" smtClean="0">
                <a:latin typeface="Garamond" pitchFamily="18" charset="0"/>
              </a:rPr>
            </a:br>
            <a:r>
              <a:rPr lang="en-US" sz="4000" dirty="0" smtClean="0">
                <a:latin typeface="Garamond" pitchFamily="18" charset="0"/>
              </a:rPr>
              <a:t> </a:t>
            </a:r>
            <a:br>
              <a:rPr lang="en-US" sz="4000" dirty="0" smtClean="0">
                <a:latin typeface="Garamond" pitchFamily="18" charset="0"/>
              </a:rPr>
            </a:br>
            <a:r>
              <a:rPr lang="en-US" sz="4800" dirty="0" smtClean="0">
                <a:latin typeface="Garamond" pitchFamily="18" charset="0"/>
              </a:rPr>
              <a:t>IC</a:t>
            </a:r>
            <a:r>
              <a:rPr lang="en-US" sz="4800" baseline="30000" dirty="0" smtClean="0">
                <a:latin typeface="Garamond" pitchFamily="18" charset="0"/>
              </a:rPr>
              <a:t>3</a:t>
            </a:r>
            <a:r>
              <a:rPr lang="en-US" sz="4800" dirty="0" smtClean="0">
                <a:latin typeface="Garamond" pitchFamily="18" charset="0"/>
              </a:rPr>
              <a:t/>
            </a:r>
            <a:br>
              <a:rPr lang="en-US" sz="4800" dirty="0" smtClean="0">
                <a:latin typeface="Garamond" pitchFamily="18" charset="0"/>
              </a:rPr>
            </a:br>
            <a:r>
              <a:rPr lang="en-US" sz="4800" dirty="0" smtClean="0">
                <a:latin typeface="Garamond" pitchFamily="18" charset="0"/>
              </a:rPr>
              <a:t>Internet and Computing Core Certification</a:t>
            </a:r>
            <a:endParaRPr lang="en-US" sz="4000" dirty="0" smtClean="0">
              <a:latin typeface="Garamond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76200" y="4395788"/>
            <a:ext cx="9677400" cy="1544637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b="1" dirty="0" err="1" smtClean="0"/>
              <a:t>Groundrules</a:t>
            </a:r>
            <a:r>
              <a:rPr lang="en-US" sz="3000" b="1" dirty="0" smtClean="0"/>
              <a:t> and </a:t>
            </a:r>
            <a:br>
              <a:rPr lang="en-US" sz="3000" b="1" dirty="0" smtClean="0"/>
            </a:br>
            <a:r>
              <a:rPr lang="en-US" sz="3000" b="1" dirty="0" smtClean="0"/>
              <a:t>Points of Operation</a:t>
            </a:r>
          </a:p>
          <a:p>
            <a:pPr eaLnBrk="1" hangingPunct="1">
              <a:defRPr/>
            </a:pPr>
            <a:r>
              <a:rPr lang="en-US" sz="3000" b="1" dirty="0" smtClean="0"/>
              <a:t>Fall 2018</a:t>
            </a:r>
          </a:p>
          <a:p>
            <a:pPr eaLnBrk="1" hangingPunct="1">
              <a:defRPr/>
            </a:pPr>
            <a:endParaRPr lang="en-US" sz="3000" b="1" dirty="0"/>
          </a:p>
          <a:p>
            <a:pPr eaLnBrk="1" hangingPunct="1">
              <a:defRPr/>
            </a:pPr>
            <a:r>
              <a:rPr lang="en-US" sz="3000" b="1" dirty="0" smtClean="0"/>
              <a:t>Mr. </a:t>
            </a:r>
            <a:r>
              <a:rPr lang="en-US" sz="3000" b="1" dirty="0" err="1" smtClean="0"/>
              <a:t>Landy</a:t>
            </a:r>
            <a:endParaRPr lang="en-US" sz="3000" b="1" dirty="0" smtClean="0"/>
          </a:p>
          <a:p>
            <a:pPr eaLnBrk="1" hangingPunct="1">
              <a:defRPr/>
            </a:pPr>
            <a:endParaRPr lang="en-US" sz="1600" b="1" dirty="0"/>
          </a:p>
          <a:p>
            <a:pPr eaLnBrk="1" hangingPunct="1">
              <a:defRPr/>
            </a:pPr>
            <a:endParaRPr lang="en-US" sz="3000" b="1" dirty="0" smtClean="0"/>
          </a:p>
        </p:txBody>
      </p:sp>
      <p:pic>
        <p:nvPicPr>
          <p:cNvPr id="7172" name="Picture 6" descr="http://www.recruiter.com/i/wp-content/uploads/2011/02/bigstock_Success_Concept_356351-300x2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3" r="7823" b="37500"/>
          <a:stretch>
            <a:fillRect/>
          </a:stretch>
        </p:blipFill>
        <p:spPr bwMode="auto">
          <a:xfrm>
            <a:off x="7319963" y="5943600"/>
            <a:ext cx="2281237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2" descr="http://www.lcsd.k12.ny.us/cms/lib/NY01001015/Centricity/Domain/135/ELMg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0"/>
            <a:ext cx="1752600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972" y="5861136"/>
            <a:ext cx="2266427" cy="13016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9107" y="0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83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79425" y="-152400"/>
            <a:ext cx="864235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No Unauthorized Use of Computers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066800"/>
            <a:ext cx="10340975" cy="4389438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This includes: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400" b="1" dirty="0" smtClean="0"/>
              <a:t>Do not damage or abuse equipment.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400" dirty="0" smtClean="0"/>
              <a:t>Use the computer account you are assigned.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400" b="1" dirty="0" smtClean="0"/>
              <a:t>No Playing games during class time.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400" dirty="0" smtClean="0"/>
              <a:t>Generating uncalled for sounds/music.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400" dirty="0" smtClean="0"/>
              <a:t>Personal email / web use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400" b="1" dirty="0" smtClean="0"/>
              <a:t>Changing desktop and browser configurations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400" dirty="0" smtClean="0"/>
              <a:t>Adding or deleting icons and software of any kind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400" dirty="0" smtClean="0"/>
              <a:t>Deleting or copying the work of other students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400" dirty="0" smtClean="0"/>
              <a:t>Changing the defaults in any program</a:t>
            </a:r>
          </a:p>
        </p:txBody>
      </p:sp>
      <p:sp>
        <p:nvSpPr>
          <p:cNvPr id="9220" name="TextBox 3"/>
          <p:cNvSpPr txBox="1">
            <a:spLocks noChangeArrowheads="1"/>
          </p:cNvSpPr>
          <p:nvPr/>
        </p:nvSpPr>
        <p:spPr bwMode="auto">
          <a:xfrm>
            <a:off x="304800" y="6467475"/>
            <a:ext cx="93726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000" b="1"/>
              <a:t>Violation of these rules can result in disciplinary 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-85725"/>
            <a:ext cx="96012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About the Seating in Room 314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77963"/>
            <a:ext cx="9372600" cy="5608637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Aft>
                <a:spcPts val="600"/>
              </a:spcAft>
              <a:defRPr/>
            </a:pPr>
            <a:r>
              <a:rPr lang="en-US" sz="2400" b="1" dirty="0" smtClean="0"/>
              <a:t>Sit in your designated seat and area.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defRPr/>
            </a:pPr>
            <a:r>
              <a:rPr lang="en-US" sz="2400" b="1" dirty="0" smtClean="0"/>
              <a:t>Sit up in your chair. Do not lean your chair back.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defRPr/>
            </a:pPr>
            <a:r>
              <a:rPr lang="en-US" sz="2400" dirty="0" smtClean="0"/>
              <a:t>Do not move the chairs to another </a:t>
            </a:r>
            <a:br>
              <a:rPr lang="en-US" sz="2400" dirty="0" smtClean="0"/>
            </a:br>
            <a:r>
              <a:rPr lang="en-US" sz="2400" dirty="0" smtClean="0"/>
              <a:t>location in the room unless asked to.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defRPr/>
            </a:pPr>
            <a:r>
              <a:rPr lang="en-US" sz="2400" dirty="0" smtClean="0"/>
              <a:t>Do not write on or abuse the chairs.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defRPr/>
            </a:pPr>
            <a:r>
              <a:rPr lang="en-US" sz="2400" b="1" dirty="0" smtClean="0"/>
              <a:t>Do not put your feet on the chairs.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defRPr/>
            </a:pPr>
            <a:r>
              <a:rPr lang="en-US" sz="2400" b="1" dirty="0" smtClean="0"/>
              <a:t>Stay in your chair during class.</a:t>
            </a:r>
            <a:br>
              <a:rPr lang="en-US" sz="2400" b="1" dirty="0" smtClean="0"/>
            </a:br>
            <a:r>
              <a:rPr lang="en-US" sz="2400" b="1" dirty="0" smtClean="0"/>
              <a:t>Do not get up and walk around.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79425" y="-152400"/>
            <a:ext cx="864235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No Electronic Devices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" y="792163"/>
            <a:ext cx="9099550" cy="3017837"/>
          </a:xfrm>
        </p:spPr>
        <p:txBody>
          <a:bodyPr/>
          <a:lstStyle/>
          <a:p>
            <a:pPr eaLnBrk="1" hangingPunct="1">
              <a:lnSpc>
                <a:spcPct val="140000"/>
              </a:lnSpc>
              <a:defRPr/>
            </a:pPr>
            <a:r>
              <a:rPr lang="en-US" sz="2400" b="1" dirty="0" smtClean="0"/>
              <a:t>No cell phones </a:t>
            </a:r>
            <a:r>
              <a:rPr lang="en-US" sz="2400" dirty="0" smtClean="0"/>
              <a:t>/ PDAs / MP3 players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en-US" sz="2400" b="1" dirty="0" smtClean="0"/>
              <a:t>No visible headphones and ear plugs. </a:t>
            </a:r>
            <a:br>
              <a:rPr lang="en-US" sz="2400" b="1" dirty="0" smtClean="0"/>
            </a:br>
            <a:r>
              <a:rPr lang="en-US" sz="2400" b="1" dirty="0" smtClean="0"/>
              <a:t>They are to remain put away and out of sight.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en-US" sz="2400" dirty="0" smtClean="0"/>
              <a:t>No texting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en-US" sz="2400" b="1" dirty="0" smtClean="0"/>
              <a:t>No charging your electronic devices during class</a:t>
            </a:r>
          </a:p>
        </p:txBody>
      </p:sp>
      <p:sp>
        <p:nvSpPr>
          <p:cNvPr id="4101" name="Rectangle 5"/>
          <p:cNvSpPr>
            <a:spLocks noRot="1" noChangeArrowheads="1"/>
          </p:cNvSpPr>
          <p:nvPr/>
        </p:nvSpPr>
        <p:spPr bwMode="auto">
          <a:xfrm>
            <a:off x="349250" y="3733800"/>
            <a:ext cx="86423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6661" tIns="48331" rIns="96661" bIns="48331" anchor="ctr"/>
          <a:lstStyle/>
          <a:p>
            <a:pPr algn="ctr" defTabSz="966788" eaLnBrk="1" hangingPunct="1">
              <a:defRPr/>
            </a:pPr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Personal Belongings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2225" y="4373563"/>
            <a:ext cx="8893175" cy="301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6661" tIns="48331" rIns="96661" bIns="48331"/>
          <a:lstStyle/>
          <a:p>
            <a:pPr marL="361950" indent="-361950" defTabSz="966788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Do not place your belongings, including coats and backpacks, on machinery. You may be asked to move/remove your belongings at any time.</a:t>
            </a:r>
          </a:p>
          <a:p>
            <a:pPr marL="361950" indent="-361950" defTabSz="966788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Do not block the isle.</a:t>
            </a:r>
          </a:p>
          <a:p>
            <a:pPr marL="361950" indent="-361950" defTabSz="966788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Do not leave your personal belongings in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classroom.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school is not responsible for </a:t>
            </a:r>
            <a:b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items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that you leave in a classroom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-76200"/>
            <a:ext cx="96012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Be Prepared to Work Every Day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81125"/>
            <a:ext cx="9601200" cy="5934075"/>
          </a:xfrm>
        </p:spPr>
        <p:txBody>
          <a:bodyPr/>
          <a:lstStyle/>
          <a:p>
            <a:pPr eaLnBrk="1" hangingPunct="1">
              <a:spcAft>
                <a:spcPct val="40000"/>
              </a:spcAft>
              <a:defRPr/>
            </a:pPr>
            <a:r>
              <a:rPr lang="en-US" sz="2400" b="1" dirty="0" smtClean="0"/>
              <a:t>It is recommended that you take off your back pack </a:t>
            </a:r>
            <a:r>
              <a:rPr lang="en-US" sz="2400" dirty="0" smtClean="0"/>
              <a:t>when you get ready to work in this class.</a:t>
            </a:r>
          </a:p>
          <a:p>
            <a:pPr eaLnBrk="1" hangingPunct="1">
              <a:spcAft>
                <a:spcPct val="40000"/>
              </a:spcAft>
              <a:defRPr/>
            </a:pPr>
            <a:r>
              <a:rPr lang="en-US" sz="2400" b="1" dirty="0" smtClean="0"/>
              <a:t>Bring your portfolio/flash drive to class every day.</a:t>
            </a:r>
          </a:p>
          <a:p>
            <a:pPr eaLnBrk="1" hangingPunct="1">
              <a:spcAft>
                <a:spcPct val="40000"/>
              </a:spcAft>
              <a:defRPr/>
            </a:pPr>
            <a:r>
              <a:rPr lang="en-US" sz="2400" b="1" dirty="0" smtClean="0"/>
              <a:t>Bring pens or pencils </a:t>
            </a:r>
            <a:r>
              <a:rPr lang="en-US" sz="2400" dirty="0" smtClean="0"/>
              <a:t>to write with every day.</a:t>
            </a:r>
          </a:p>
          <a:p>
            <a:pPr eaLnBrk="1" hangingPunct="1">
              <a:spcAft>
                <a:spcPct val="40000"/>
              </a:spcAft>
              <a:defRPr/>
            </a:pPr>
            <a:r>
              <a:rPr lang="en-US" sz="2400" b="1" dirty="0" smtClean="0"/>
              <a:t>Bring a pencil for </a:t>
            </a:r>
            <a:r>
              <a:rPr lang="en-US" sz="2400" b="1" dirty="0" err="1" smtClean="0"/>
              <a:t>Scantron</a:t>
            </a:r>
            <a:r>
              <a:rPr lang="en-US" sz="2400" b="1" dirty="0" smtClean="0"/>
              <a:t> Exams.</a:t>
            </a:r>
          </a:p>
          <a:p>
            <a:pPr eaLnBrk="1" hangingPunct="1">
              <a:spcAft>
                <a:spcPct val="40000"/>
              </a:spcAft>
              <a:defRPr/>
            </a:pPr>
            <a:r>
              <a:rPr lang="en-US" sz="2400" b="1" dirty="0" smtClean="0"/>
              <a:t>Do not do work for other classes during class time.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This includes reading, computer work, and writing.</a:t>
            </a:r>
            <a:br>
              <a:rPr lang="en-US" sz="2400" dirty="0" smtClean="0"/>
            </a:br>
            <a:r>
              <a:rPr lang="en-US" sz="2400" b="1" i="1" dirty="0" smtClean="0"/>
              <a:t>This room, this work.</a:t>
            </a:r>
          </a:p>
          <a:p>
            <a:pPr eaLnBrk="1" hangingPunct="1">
              <a:spcAft>
                <a:spcPct val="40000"/>
              </a:spcAft>
              <a:defRPr/>
            </a:pPr>
            <a:r>
              <a:rPr lang="en-US" sz="2400" b="1" dirty="0" smtClean="0"/>
              <a:t>Raise your hand if you want to speak and wait until you are recognized.</a:t>
            </a:r>
          </a:p>
          <a:p>
            <a:pPr eaLnBrk="1" hangingPunct="1">
              <a:spcAft>
                <a:spcPct val="40000"/>
              </a:spcAft>
              <a:defRPr/>
            </a:pPr>
            <a:r>
              <a:rPr lang="en-US" sz="2400" dirty="0" smtClean="0"/>
              <a:t>No selling candy during class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-228600"/>
            <a:ext cx="96012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Requirements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08075"/>
            <a:ext cx="9601200" cy="5445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sz="2000" b="1" dirty="0" smtClean="0"/>
              <a:t>Portfolio with sleeve for handouts.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sz="2000" dirty="0" smtClean="0"/>
              <a:t>Manage your paperwork, including:   </a:t>
            </a:r>
            <a:br>
              <a:rPr lang="en-US" sz="2000" dirty="0" smtClean="0"/>
            </a:br>
            <a:r>
              <a:rPr lang="en-US" sz="2000" dirty="0" smtClean="0"/>
              <a:t>tests/quizzes, homework, contracts, handouts, your assignments.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sz="2000" b="1" dirty="0" smtClean="0"/>
              <a:t>Attend class. Make up all missed work.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sz="2000" b="1" dirty="0" smtClean="0"/>
              <a:t>Bring a note from home, signed by a parent or guardian, explaining why you missed class.</a:t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Access class website from home. </a:t>
            </a:r>
            <a:br>
              <a:rPr lang="en-US" sz="2000" b="1" dirty="0" smtClean="0"/>
            </a:br>
            <a:r>
              <a:rPr lang="en-US" sz="2000" b="1" i="1" dirty="0" smtClean="0"/>
              <a:t>You are responsible for all assignments you have missed.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sz="2000" b="1" dirty="0" smtClean="0"/>
              <a:t>Save your work on a Flash Drive/your Google account</a:t>
            </a:r>
            <a:r>
              <a:rPr lang="en-US" sz="2000" dirty="0" smtClean="0"/>
              <a:t>. Make sure your drive does not contain viruses before you use it here.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sz="2000" b="1" dirty="0" smtClean="0"/>
              <a:t>Look at the White Board / Projector Wall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when you come in the room </a:t>
            </a:r>
            <a:r>
              <a:rPr lang="en-US" sz="2000" b="1" dirty="0" smtClean="0"/>
              <a:t>for daily work information.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sz="2000" dirty="0" smtClean="0"/>
              <a:t>No bathroom during first and last 10 minutes.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sz="2000" b="1" dirty="0" smtClean="0"/>
              <a:t>Hats and hoods off during class time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79425" y="-304800"/>
            <a:ext cx="864235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Keep It Clean!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9296400" cy="568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sz="2200" dirty="0" smtClean="0"/>
              <a:t>No abusive or foul language is tolerated.</a:t>
            </a:r>
          </a:p>
          <a:p>
            <a:pPr eaLnBrk="1" hangingPunct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sz="2200" b="1" dirty="0" smtClean="0"/>
              <a:t>No gum. No food. No exceptions.</a:t>
            </a:r>
          </a:p>
          <a:p>
            <a:pPr eaLnBrk="1" hangingPunct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sz="2200" dirty="0" smtClean="0"/>
              <a:t>Keep your water bottle away from equipment.</a:t>
            </a:r>
            <a:br>
              <a:rPr lang="en-US" sz="2200" dirty="0" smtClean="0"/>
            </a:br>
            <a:r>
              <a:rPr lang="en-US" sz="2200" dirty="0" smtClean="0"/>
              <a:t>Keep your bottle in your bag or on the floor.</a:t>
            </a:r>
          </a:p>
          <a:p>
            <a:pPr eaLnBrk="1" hangingPunct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sz="2200" dirty="0" smtClean="0"/>
              <a:t>No graffiti or destruction of property will be tolerated. </a:t>
            </a:r>
            <a:br>
              <a:rPr lang="en-US" sz="2200" dirty="0" smtClean="0"/>
            </a:br>
            <a:r>
              <a:rPr lang="en-US" sz="2200" dirty="0" smtClean="0"/>
              <a:t>You break it, you pay for it.</a:t>
            </a:r>
          </a:p>
          <a:p>
            <a:pPr eaLnBrk="1" hangingPunct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sz="2200" b="1" dirty="0" smtClean="0"/>
              <a:t>Stay in your seat until the bell rings.</a:t>
            </a:r>
          </a:p>
          <a:p>
            <a:pPr eaLnBrk="1" hangingPunct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sz="2200" dirty="0" smtClean="0"/>
              <a:t>Clean your immediate desktop area before you leave.</a:t>
            </a:r>
          </a:p>
          <a:p>
            <a:pPr eaLnBrk="1" hangingPunct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sz="2200" dirty="0" smtClean="0"/>
              <a:t>At the end of every class: </a:t>
            </a:r>
            <a:br>
              <a:rPr lang="en-US" sz="2200" dirty="0" smtClean="0"/>
            </a:br>
            <a:r>
              <a:rPr lang="en-US" sz="2200" dirty="0" smtClean="0"/>
              <a:t>log out, keyboard on the computer, push your chair in.</a:t>
            </a:r>
          </a:p>
          <a:p>
            <a:pPr eaLnBrk="1" hangingPunct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sz="2200" b="1" dirty="0" smtClean="0"/>
              <a:t>Do not leave garbage in this room</a:t>
            </a:r>
            <a:r>
              <a:rPr lang="en-US" sz="2200" dirty="0" smtClean="0"/>
              <a:t>: </a:t>
            </a:r>
            <a:br>
              <a:rPr lang="en-US" sz="2200" dirty="0" smtClean="0"/>
            </a:br>
            <a:r>
              <a:rPr lang="en-US" sz="2200" dirty="0" smtClean="0"/>
              <a:t>wrappers, bottles, cans, paper, etc.</a:t>
            </a:r>
          </a:p>
          <a:p>
            <a:pPr eaLnBrk="1" hangingPunct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sz="2200" b="1" dirty="0" smtClean="0"/>
              <a:t>If you bring it in the room, take it with you.</a:t>
            </a:r>
          </a:p>
          <a:p>
            <a:pPr eaLnBrk="1" hangingPunct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sz="2200" dirty="0" smtClean="0"/>
              <a:t>Do not throw paper or anything else in class.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79425" y="161925"/>
            <a:ext cx="864235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smtClean="0"/>
              <a:t>For Best Results in This Class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20875" y="1600200"/>
            <a:ext cx="6880225" cy="5202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dirty="0" smtClean="0"/>
              <a:t>Get Serious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dirty="0" smtClean="0"/>
              <a:t>Focus and listen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dirty="0" smtClean="0"/>
              <a:t>Read instructions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dirty="0" smtClean="0"/>
              <a:t>Pay attention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dirty="0" smtClean="0"/>
              <a:t>Participate. Do the work.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dirty="0" smtClean="0"/>
              <a:t>Follow Directions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 smtClean="0"/>
              <a:t>	and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/>
              <a:t>FOLLOW DIRECTIONS!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1784</TotalTime>
  <Words>370</Words>
  <Application>Microsoft Office PowerPoint</Application>
  <PresentationFormat>Custom</PresentationFormat>
  <Paragraphs>95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Garamond</vt:lpstr>
      <vt:lpstr>Verdana</vt:lpstr>
      <vt:lpstr>Wingdings</vt:lpstr>
      <vt:lpstr>Stream</vt:lpstr>
      <vt:lpstr>Custom Design</vt:lpstr>
      <vt:lpstr>1_Custom Design</vt:lpstr>
      <vt:lpstr>Welcome to   IC3 Internet and Computing Core Certification</vt:lpstr>
      <vt:lpstr>Welcome to   IC3 Internet and Computing Core Certification</vt:lpstr>
      <vt:lpstr>No Unauthorized Use of Computers</vt:lpstr>
      <vt:lpstr>About the Seating in Room 314</vt:lpstr>
      <vt:lpstr>No Electronic Devices</vt:lpstr>
      <vt:lpstr>Be Prepared to Work Every Day</vt:lpstr>
      <vt:lpstr>Requirements</vt:lpstr>
      <vt:lpstr>Keep It Clean!</vt:lpstr>
      <vt:lpstr>For Best Results in This Class</vt:lpstr>
      <vt:lpstr>PowerPoint Presentation</vt:lpstr>
      <vt:lpstr>Extra Credit</vt:lpstr>
    </vt:vector>
  </TitlesOfParts>
  <Company>rm411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 Landy</dc:creator>
  <cp:lastModifiedBy>admin</cp:lastModifiedBy>
  <cp:revision>174</cp:revision>
  <cp:lastPrinted>2018-09-04T18:12:06Z</cp:lastPrinted>
  <dcterms:created xsi:type="dcterms:W3CDTF">2010-01-27T03:01:59Z</dcterms:created>
  <dcterms:modified xsi:type="dcterms:W3CDTF">2018-09-04T18:42:27Z</dcterms:modified>
</cp:coreProperties>
</file>