
<file path=[Content_Types].xml><?xml version="1.0" encoding="utf-8"?>
<Types xmlns="http://schemas.openxmlformats.org/package/2006/content-types">
  <Override PartName="/ppt/slideLayouts/slideLayout6.xml" ContentType="application/vnd.openxmlformats-officedocument.presentationml.slideLayout+xml"/>
  <Override PartName="/ppt/slides/slide17.xml" ContentType="application/vnd.openxmlformats-officedocument.presentationml.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s/slide20.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Default Extension="bin" ContentType="application/vnd.openxmlformats-officedocument.presentationml.printerSettings"/>
  <Override PartName="/ppt/presProps.xml" ContentType="application/vnd.openxmlformats-officedocument.presentationml.presProps+xml"/>
  <Override PartName="/ppt/notesSlides/notesSlide2.xml" ContentType="application/vnd.openxmlformats-officedocument.presentationml.notesSlide+xml"/>
  <Override PartName="/ppt/presentation.xml" ContentType="application/vnd.openxmlformats-officedocument.presentationml.presentation.main+xml"/>
  <Default Extension="png" ContentType="image/png"/>
  <Override PartName="/ppt/notesMasters/notesMaster1.xml" ContentType="application/vnd.openxmlformats-officedocument.presentationml.notesMaster+xml"/>
  <Override PartName="/docProps/core.xml" ContentType="application/vnd.openxmlformats-package.core-properties+xml"/>
  <Override PartName="/ppt/slides/slide10.xml" ContentType="application/vnd.openxmlformats-officedocument.presentationml.slide+xml"/>
  <Override PartName="/ppt/slideLayouts/slideLayout1.xml" ContentType="application/vnd.openxmlformats-officedocument.presentationml.slideLayout+xml"/>
  <Override PartName="/ppt/slides/slide14.xml" ContentType="application/vnd.openxmlformats-officedocument.presentationml.slide+xml"/>
  <Override PartName="/ppt/slideLayouts/slideLayout3.xml" ContentType="application/vnd.openxmlformats-officedocument.presentationml.slideLayout+xml"/>
  <Override PartName="/ppt/slides/slide6.xml" ContentType="application/vnd.openxmlformats-officedocument.presentationml.slide+xml"/>
  <Override PartName="/ppt/slideLayouts/slideLayout7.xml" ContentType="application/vnd.openxmlformats-officedocument.presentationml.slideLayout+xml"/>
  <Override PartName="/ppt/slides/slide18.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theme/theme3.xml" ContentType="application/vnd.openxmlformats-officedocument.them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s/slide21.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Default Extension="xml" ContentType="application/xml"/>
  <Override PartName="/ppt/handoutMasters/handoutMaster1.xml" ContentType="application/vnd.openxmlformats-officedocument.presentationml.handoutMaster+xml"/>
  <Default Extension="rels" ContentType="application/vnd.openxmlformats-package.relationships+xml"/>
  <Override PartName="/ppt/viewProps.xml" ContentType="application/vnd.openxmlformats-officedocument.presentationml.viewProps+xml"/>
  <Override PartName="/docProps/app.xml" ContentType="application/vnd.openxmlformats-officedocument.extended-properties+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s/slide1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s/slide19.xml" ContentType="application/vnd.openxmlformats-officedocument.presentationml.slide+xml"/>
  <Override PartName="/ppt/slideLayouts/slideLayout2.xml" ContentType="application/vnd.openxmlformats-officedocument.presentationml.slideLayout+xml"/>
  <Override PartName="/ppt/slides/slide13.xml" ContentType="application/vnd.openxmlformats-officedocument.presentationml.slide+xml"/>
  <Override PartName="/ppt/tableStyles.xml" ContentType="application/vnd.openxmlformats-officedocument.presentationml.tableStyles+xml"/>
  <Override PartName="/ppt/slides/slide5.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9" r:id="rId1"/>
  </p:sldMasterIdLst>
  <p:notesMasterIdLst>
    <p:notesMasterId r:id="rId29"/>
  </p:notesMasterIdLst>
  <p:handoutMasterIdLst>
    <p:handoutMasterId r:id="rId30"/>
  </p:handoutMasterIdLst>
  <p:sldIdLst>
    <p:sldId id="299" r:id="rId2"/>
    <p:sldId id="325" r:id="rId3"/>
    <p:sldId id="300" r:id="rId4"/>
    <p:sldId id="266" r:id="rId5"/>
    <p:sldId id="478" r:id="rId6"/>
    <p:sldId id="479" r:id="rId7"/>
    <p:sldId id="480" r:id="rId8"/>
    <p:sldId id="481" r:id="rId9"/>
    <p:sldId id="482" r:id="rId10"/>
    <p:sldId id="483" r:id="rId11"/>
    <p:sldId id="484" r:id="rId12"/>
    <p:sldId id="466" r:id="rId13"/>
    <p:sldId id="493" r:id="rId14"/>
    <p:sldId id="494" r:id="rId15"/>
    <p:sldId id="467" r:id="rId16"/>
    <p:sldId id="485" r:id="rId17"/>
    <p:sldId id="486" r:id="rId18"/>
    <p:sldId id="487" r:id="rId19"/>
    <p:sldId id="488" r:id="rId20"/>
    <p:sldId id="489" r:id="rId21"/>
    <p:sldId id="490" r:id="rId22"/>
    <p:sldId id="448" r:id="rId23"/>
    <p:sldId id="491" r:id="rId24"/>
    <p:sldId id="321" r:id="rId25"/>
    <p:sldId id="339" r:id="rId26"/>
    <p:sldId id="445" r:id="rId27"/>
    <p:sldId id="492"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ferSingleView="1">
    <p:restoredLeft sz="19082" autoAdjust="0"/>
    <p:restoredTop sz="94484" autoAdjust="0"/>
  </p:normalViewPr>
  <p:slideViewPr>
    <p:cSldViewPr>
      <p:cViewPr varScale="1">
        <p:scale>
          <a:sx n="120" d="100"/>
          <a:sy n="120" d="100"/>
        </p:scale>
        <p:origin x="-96" y="-3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63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25373B96-45BB-4D15-9156-0260520A4B3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83D3DB61-9AE9-4848-820E-A5BDC05D91C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2A731FA6-B19C-417E-A800-6C9F3BD5444F}"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smtClean="0"/>
          </a:p>
        </p:txBody>
      </p:sp>
      <p:sp>
        <p:nvSpPr>
          <p:cNvPr id="19459" name="Slide Number Placeholder 3"/>
          <p:cNvSpPr>
            <a:spLocks noGrp="1"/>
          </p:cNvSpPr>
          <p:nvPr>
            <p:ph type="sldNum" sz="quarter" idx="5"/>
          </p:nvPr>
        </p:nvSpPr>
        <p:spPr>
          <a:noFill/>
        </p:spPr>
        <p:txBody>
          <a:bodyPr/>
          <a:lstStyle/>
          <a:p>
            <a:fld id="{9F083D38-6F29-43CC-86C9-F1E03E606C1E}"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7CD42F85-3F74-4544-B184-6CBFA93212AA}"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A21E9C26-95BB-4413-BD42-8906ECA8DA11}"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947D5C61-8400-4816-9726-094CC919EF9E}"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0997AA0D-683F-4140-9F71-41B7B470EBB4}"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F61334F0-F68C-4632-B6EC-9837670BDECB}"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9C064AB7-7E2B-4C7C-850E-E6BD40A87517}"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1843B510-6F0C-44AA-BC93-86B07E06CC77}"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97BF3E8A-C8AF-4929-B206-96E5FEC88B4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604634E5-5C16-4D87-982D-3D1A4EEAE97B}"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830F6EB6-9E51-4043-BA90-FE4521F62D3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6E419B1-762F-412F-8A11-D0D570FC55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942337B7-CBC2-4088-8FBB-1A19BBE72E89}"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p:nvSpPr>
        <p:spPr bwMode="auto">
          <a:xfrm>
            <a:off x="-6350" y="2743200"/>
            <a:ext cx="800100"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a:ea typeface="+mn-ea"/>
                <a:cs typeface="+mn-cs"/>
              </a:rPr>
              <a:t>5</a:t>
            </a:r>
            <a:endParaRPr lang="en-US" sz="2000" b="1" dirty="0">
              <a:ea typeface="+mn-ea"/>
              <a:cs typeface="+mn-cs"/>
            </a:endParaRPr>
          </a:p>
        </p:txBody>
      </p:sp>
      <p:sp>
        <p:nvSpPr>
          <p:cNvPr id="1039" name="Text Box 15"/>
          <p:cNvSpPr txBox="1">
            <a:spLocks noChangeArrowheads="1"/>
          </p:cNvSpPr>
          <p:nvPr/>
        </p:nvSpPr>
        <p:spPr bwMode="auto">
          <a:xfrm>
            <a:off x="838200" y="6324600"/>
            <a:ext cx="2514600" cy="396875"/>
          </a:xfrm>
          <a:prstGeom prst="rect">
            <a:avLst/>
          </a:prstGeom>
          <a:noFill/>
          <a:ln w="9525">
            <a:noFill/>
            <a:miter lim="800000"/>
            <a:headEnd/>
            <a:tailEnd/>
          </a:ln>
          <a:effectLst/>
        </p:spPr>
        <p:txBody>
          <a:bodyPr>
            <a:spAutoFit/>
          </a:bodyPr>
          <a:lstStyle/>
          <a:p>
            <a:pPr eaLnBrk="0" hangingPunct="0">
              <a:spcBef>
                <a:spcPct val="50000"/>
              </a:spcBef>
              <a:defRPr/>
            </a:pPr>
            <a:r>
              <a:rPr lang="en-US" sz="2000" b="1" dirty="0">
                <a:ea typeface="+mn-ea"/>
                <a:cs typeface="+mn-cs"/>
              </a:rPr>
              <a:t>Morrison / Wells</a:t>
            </a:r>
          </a:p>
        </p:txBody>
      </p:sp>
      <p:sp>
        <p:nvSpPr>
          <p:cNvPr id="1040" name="Text Box 16"/>
          <p:cNvSpPr txBox="1">
            <a:spLocks noChangeArrowheads="1"/>
          </p:cNvSpPr>
          <p:nvPr/>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a:ea typeface="+mn-ea"/>
                <a:cs typeface="+mn-cs"/>
              </a:rPr>
              <a:t>4E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08C242F6-AC68-4DF3-912C-51F0D963F0B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pa.gov/osw/conserve/materials/ecycling/basic.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DF505AC3-2BF9-4452-8DD6-A13023FA1BEF}"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
        <p:nvSpPr>
          <p:cNvPr id="16386" name="AutoShape 2"/>
          <p:cNvSpPr>
            <a:spLocks noGrp="1" noChangeArrowheads="1"/>
          </p:cNvSpPr>
          <p:nvPr>
            <p:ph type="ctrTitle"/>
          </p:nvPr>
        </p:nvSpPr>
        <p:spPr/>
        <p:txBody>
          <a:bodyPr/>
          <a:lstStyle/>
          <a:p>
            <a:pPr eaLnBrk="1" hangingPunct="1"/>
            <a:r>
              <a:rPr lang="en-US" sz="3200" smtClean="0"/>
              <a:t>Lesson 5</a:t>
            </a:r>
            <a:br>
              <a:rPr lang="en-US" sz="3200" smtClean="0"/>
            </a:br>
            <a:r>
              <a:rPr lang="en-US" sz="3200" smtClean="0"/>
              <a:t>Computer-Related Issues</a:t>
            </a:r>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buFont typeface="Wingdings" charset="2"/>
              <a:buNone/>
            </a:pPr>
            <a:r>
              <a:rPr lang="en-US" b="1" smtClean="0"/>
              <a:t>Computer Literacy BASICS: A Comprehensive Guide to IC</a:t>
            </a:r>
            <a:r>
              <a:rPr lang="en-US" b="1" baseline="30000" smtClean="0"/>
              <a:t>3</a:t>
            </a:r>
            <a:r>
              <a:rPr lang="en-US" b="1" smtClean="0"/>
              <a:t>, 4</a:t>
            </a:r>
            <a:r>
              <a:rPr lang="en-US" b="1" baseline="30000" smtClean="0"/>
              <a:t>th</a:t>
            </a:r>
            <a:r>
              <a:rPr lang="en-US" b="1" smtClean="0"/>
              <a:t> Edition</a:t>
            </a:r>
            <a:endParaRPr lang="en-US"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1800"/>
          </a:p>
        </p:txBody>
      </p:sp>
      <p:sp>
        <p:nvSpPr>
          <p:cNvPr id="16389" name="Text Box 7"/>
          <p:cNvSpPr txBox="1">
            <a:spLocks noChangeArrowheads="1"/>
          </p:cNvSpPr>
          <p:nvPr/>
        </p:nvSpPr>
        <p:spPr bwMode="auto">
          <a:xfrm>
            <a:off x="685800" y="6324600"/>
            <a:ext cx="2514600" cy="3968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b="1"/>
              <a:t>Morrison / Wells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13"/>
          <p:cNvSpPr>
            <a:spLocks noGrp="1" noChangeArrowheads="1"/>
          </p:cNvSpPr>
          <p:nvPr>
            <p:ph type="sldNum" sz="quarter" idx="10"/>
          </p:nvPr>
        </p:nvSpPr>
        <p:spPr>
          <a:noFill/>
        </p:spPr>
        <p:txBody>
          <a:bodyPr/>
          <a:lstStyle/>
          <a:p>
            <a:fld id="{F3EC95B8-BDED-4F3A-ADB2-222525EFF1BA}" type="slidenum">
              <a:rPr lang="en-US" smtClean="0">
                <a:ea typeface="ＭＳ Ｐゴシック" charset="-128"/>
                <a:cs typeface="ＭＳ Ｐゴシック" charset="-128"/>
              </a:rPr>
              <a:pPr/>
              <a:t>10</a:t>
            </a:fld>
            <a:endParaRPr lang="en-US" smtClean="0">
              <a:ea typeface="ＭＳ Ｐゴシック" charset="-128"/>
              <a:cs typeface="ＭＳ Ｐゴシック" charset="-128"/>
            </a:endParaRPr>
          </a:p>
        </p:txBody>
      </p:sp>
      <p:sp>
        <p:nvSpPr>
          <p:cNvPr id="276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A4A12AD-A3AE-4FF1-80C2-AE155DE7F878}" type="slidenum">
              <a:rPr lang="en-US" sz="2600" b="1">
                <a:solidFill>
                  <a:schemeClr val="bg1"/>
                </a:solidFill>
              </a:rPr>
              <a:pPr/>
              <a:t>10</a:t>
            </a:fld>
            <a:endParaRPr lang="en-US" sz="2600" b="1">
              <a:solidFill>
                <a:schemeClr val="bg1"/>
              </a:solidFill>
            </a:endParaRPr>
          </a:p>
        </p:txBody>
      </p:sp>
      <p:sp>
        <p:nvSpPr>
          <p:cNvPr id="2765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A9308C0-FC99-469F-8E90-74938C85D053}" type="slidenum">
              <a:rPr lang="en-US" sz="2600" b="1">
                <a:solidFill>
                  <a:schemeClr val="bg1"/>
                </a:solidFill>
              </a:rPr>
              <a:pPr/>
              <a:t>10</a:t>
            </a:fld>
            <a:endParaRPr lang="en-US" sz="2600" b="1">
              <a:solidFill>
                <a:schemeClr val="bg1"/>
              </a:solidFill>
            </a:endParaRPr>
          </a:p>
        </p:txBody>
      </p:sp>
      <p:sp>
        <p:nvSpPr>
          <p:cNvPr id="27652" name="AutoShape 2"/>
          <p:cNvSpPr>
            <a:spLocks noGrp="1" noChangeArrowheads="1"/>
          </p:cNvSpPr>
          <p:nvPr>
            <p:ph type="title"/>
          </p:nvPr>
        </p:nvSpPr>
        <p:spPr>
          <a:xfrm>
            <a:off x="762000" y="762000"/>
            <a:ext cx="8153400" cy="1143000"/>
          </a:xfrm>
        </p:spPr>
        <p:txBody>
          <a:bodyPr/>
          <a:lstStyle/>
          <a:p>
            <a:pPr eaLnBrk="1" hangingPunct="1"/>
            <a:r>
              <a:rPr lang="en-US" smtClean="0"/>
              <a:t>Following the Problem-Solving Process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r>
              <a:rPr lang="en-US" sz="2400" b="1" dirty="0" smtClean="0">
                <a:ea typeface="+mn-ea"/>
                <a:cs typeface="+mn-cs"/>
              </a:rPr>
              <a:t>Document the Problem and the Solution:</a:t>
            </a:r>
          </a:p>
          <a:p>
            <a:pPr eaLnBrk="1" hangingPunct="1">
              <a:buFont typeface="Wingdings" pitchFamily="2" charset="2"/>
              <a:buChar char="l"/>
              <a:defRPr/>
            </a:pPr>
            <a:r>
              <a:rPr lang="en-US" sz="2400" dirty="0" smtClean="0">
                <a:ea typeface="+mn-ea"/>
                <a:cs typeface="+mn-cs"/>
              </a:rPr>
              <a:t>Prepare written documentation describing the problem and the solution.</a:t>
            </a:r>
          </a:p>
          <a:p>
            <a:pPr eaLnBrk="1" hangingPunct="1">
              <a:buFont typeface="Wingdings" pitchFamily="2" charset="2"/>
              <a:buChar char="l"/>
              <a:defRPr/>
            </a:pPr>
            <a:r>
              <a:rPr lang="en-US" sz="2400" dirty="0" smtClean="0">
                <a:ea typeface="+mn-ea"/>
                <a:cs typeface="+mn-cs"/>
              </a:rPr>
              <a:t>Organize the notes you took during the problem-solving process so you and others can easily refer to the information again.</a:t>
            </a:r>
          </a:p>
          <a:p>
            <a:pPr eaLnBrk="1" hangingPunct="1">
              <a:buFont typeface="Wingdings" pitchFamily="2" charset="2"/>
              <a:buChar char="l"/>
              <a:defRPr/>
            </a:pPr>
            <a:r>
              <a:rPr lang="en-US" sz="2400" dirty="0" smtClean="0">
                <a:ea typeface="+mn-ea"/>
                <a:cs typeface="+mn-cs"/>
              </a:rPr>
              <a:t>If you discovered a way to avoid or prevent similar problems, begin to follow that practice as soon as possible.</a:t>
            </a: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13"/>
          <p:cNvSpPr>
            <a:spLocks noGrp="1" noChangeArrowheads="1"/>
          </p:cNvSpPr>
          <p:nvPr>
            <p:ph type="sldNum" sz="quarter" idx="10"/>
          </p:nvPr>
        </p:nvSpPr>
        <p:spPr>
          <a:noFill/>
        </p:spPr>
        <p:txBody>
          <a:bodyPr/>
          <a:lstStyle/>
          <a:p>
            <a:fld id="{1A209F99-0D03-48E0-954D-7949BA1AF1E2}" type="slidenum">
              <a:rPr lang="en-US" smtClean="0">
                <a:ea typeface="ＭＳ Ｐゴシック" charset="-128"/>
                <a:cs typeface="ＭＳ Ｐゴシック" charset="-128"/>
              </a:rPr>
              <a:pPr/>
              <a:t>11</a:t>
            </a:fld>
            <a:endParaRPr lang="en-US" smtClean="0">
              <a:ea typeface="ＭＳ Ｐゴシック" charset="-128"/>
              <a:cs typeface="ＭＳ Ｐゴシック" charset="-128"/>
            </a:endParaRPr>
          </a:p>
        </p:txBody>
      </p:sp>
      <p:sp>
        <p:nvSpPr>
          <p:cNvPr id="2867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00772AD-B3EA-4DDF-A465-4CC80B34C34D}" type="slidenum">
              <a:rPr lang="en-US" sz="2600" b="1">
                <a:solidFill>
                  <a:schemeClr val="bg1"/>
                </a:solidFill>
              </a:rPr>
              <a:pPr/>
              <a:t>11</a:t>
            </a:fld>
            <a:endParaRPr lang="en-US" sz="2600" b="1">
              <a:solidFill>
                <a:schemeClr val="bg1"/>
              </a:solidFill>
            </a:endParaRPr>
          </a:p>
        </p:txBody>
      </p:sp>
      <p:sp>
        <p:nvSpPr>
          <p:cNvPr id="2867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A41CC7C-CC44-44D3-A82A-98A0773EA875}" type="slidenum">
              <a:rPr lang="en-US" sz="2600" b="1">
                <a:solidFill>
                  <a:schemeClr val="bg1"/>
                </a:solidFill>
              </a:rPr>
              <a:pPr/>
              <a:t>11</a:t>
            </a:fld>
            <a:endParaRPr lang="en-US" sz="2600" b="1">
              <a:solidFill>
                <a:schemeClr val="bg1"/>
              </a:solidFill>
            </a:endParaRPr>
          </a:p>
        </p:txBody>
      </p:sp>
      <p:sp>
        <p:nvSpPr>
          <p:cNvPr id="28676" name="AutoShape 2"/>
          <p:cNvSpPr>
            <a:spLocks noGrp="1" noChangeArrowheads="1"/>
          </p:cNvSpPr>
          <p:nvPr>
            <p:ph type="title"/>
          </p:nvPr>
        </p:nvSpPr>
        <p:spPr>
          <a:xfrm>
            <a:off x="762000" y="762000"/>
            <a:ext cx="8153400" cy="1143000"/>
          </a:xfrm>
        </p:spPr>
        <p:txBody>
          <a:bodyPr/>
          <a:lstStyle/>
          <a:p>
            <a:pPr eaLnBrk="1" hangingPunct="1"/>
            <a:r>
              <a:rPr lang="en-US" smtClean="0"/>
              <a:t>Following the Problem-Solving Process (continued)</a:t>
            </a:r>
          </a:p>
        </p:txBody>
      </p:sp>
      <p:sp>
        <p:nvSpPr>
          <p:cNvPr id="26629" name="Rectangle 3"/>
          <p:cNvSpPr>
            <a:spLocks noGrp="1" noChangeArrowheads="1"/>
          </p:cNvSpPr>
          <p:nvPr>
            <p:ph type="body" idx="1"/>
          </p:nvPr>
        </p:nvSpPr>
        <p:spPr>
          <a:xfrm>
            <a:off x="838200" y="2362200"/>
            <a:ext cx="3276600" cy="3962400"/>
          </a:xfrm>
        </p:spPr>
        <p:txBody>
          <a:bodyPr/>
          <a:lstStyle/>
          <a:p>
            <a:pPr eaLnBrk="1" hangingPunct="1">
              <a:buFont typeface="Wingdings" pitchFamily="2" charset="2"/>
              <a:buChar char="l"/>
              <a:defRPr/>
            </a:pPr>
            <a:r>
              <a:rPr lang="en-US" sz="2400" b="1" dirty="0" smtClean="0">
                <a:ea typeface="+mn-ea"/>
                <a:cs typeface="+mn-cs"/>
              </a:rPr>
              <a:t>Document the Problem and the Solution (continued):</a:t>
            </a:r>
          </a:p>
          <a:p>
            <a:pPr eaLnBrk="1" hangingPunct="1">
              <a:buFont typeface="Wingdings" pitchFamily="2" charset="2"/>
              <a:buChar char="l"/>
              <a:defRPr/>
            </a:pPr>
            <a:r>
              <a:rPr lang="en-US" sz="2400" dirty="0" smtClean="0">
                <a:ea typeface="+mn-ea"/>
                <a:cs typeface="+mn-cs"/>
              </a:rPr>
              <a:t>Keep in mind that solving problems is not a linear process.</a:t>
            </a: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pic>
        <p:nvPicPr>
          <p:cNvPr id="28678" name="Picture 2"/>
          <p:cNvPicPr>
            <a:picLocks noChangeAspect="1" noChangeArrowheads="1"/>
          </p:cNvPicPr>
          <p:nvPr/>
        </p:nvPicPr>
        <p:blipFill>
          <a:blip r:embed="rId2"/>
          <a:srcRect/>
          <a:stretch>
            <a:fillRect/>
          </a:stretch>
        </p:blipFill>
        <p:spPr bwMode="auto">
          <a:xfrm>
            <a:off x="4305300" y="2819400"/>
            <a:ext cx="4171950" cy="2846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13"/>
          <p:cNvSpPr>
            <a:spLocks noGrp="1" noChangeArrowheads="1"/>
          </p:cNvSpPr>
          <p:nvPr>
            <p:ph type="sldNum" sz="quarter" idx="10"/>
          </p:nvPr>
        </p:nvSpPr>
        <p:spPr>
          <a:noFill/>
        </p:spPr>
        <p:txBody>
          <a:bodyPr/>
          <a:lstStyle/>
          <a:p>
            <a:fld id="{49BDF939-988F-4BCB-AFB1-8C52C315BECB}" type="slidenum">
              <a:rPr lang="en-US" smtClean="0">
                <a:ea typeface="ＭＳ Ｐゴシック" charset="-128"/>
                <a:cs typeface="ＭＳ Ｐゴシック" charset="-128"/>
              </a:rPr>
              <a:pPr/>
              <a:t>12</a:t>
            </a:fld>
            <a:endParaRPr lang="en-US" smtClean="0">
              <a:ea typeface="ＭＳ Ｐゴシック" charset="-128"/>
              <a:cs typeface="ＭＳ Ｐゴシック" charset="-128"/>
            </a:endParaRPr>
          </a:p>
        </p:txBody>
      </p:sp>
      <p:sp>
        <p:nvSpPr>
          <p:cNvPr id="2969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539FF27-89DF-4CF4-B78B-D88E7B1D40A9}" type="slidenum">
              <a:rPr lang="en-US" sz="2600" b="1">
                <a:solidFill>
                  <a:schemeClr val="bg1"/>
                </a:solidFill>
              </a:rPr>
              <a:pPr/>
              <a:t>12</a:t>
            </a:fld>
            <a:endParaRPr lang="en-US" sz="2600" b="1">
              <a:solidFill>
                <a:schemeClr val="bg1"/>
              </a:solidFill>
            </a:endParaRPr>
          </a:p>
        </p:txBody>
      </p:sp>
      <p:sp>
        <p:nvSpPr>
          <p:cNvPr id="2969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B7B92B47-1EBC-4682-B313-54F878997168}" type="slidenum">
              <a:rPr lang="en-US" sz="2600" b="1">
                <a:solidFill>
                  <a:schemeClr val="bg1"/>
                </a:solidFill>
              </a:rPr>
              <a:pPr/>
              <a:t>12</a:t>
            </a:fld>
            <a:endParaRPr lang="en-US" sz="2600" b="1">
              <a:solidFill>
                <a:schemeClr val="bg1"/>
              </a:solidFill>
            </a:endParaRPr>
          </a:p>
        </p:txBody>
      </p:sp>
      <p:sp>
        <p:nvSpPr>
          <p:cNvPr id="29700" name="AutoShape 2"/>
          <p:cNvSpPr>
            <a:spLocks noGrp="1" noChangeArrowheads="1"/>
          </p:cNvSpPr>
          <p:nvPr>
            <p:ph type="title"/>
          </p:nvPr>
        </p:nvSpPr>
        <p:spPr>
          <a:xfrm>
            <a:off x="762000" y="762000"/>
            <a:ext cx="8153400" cy="1143000"/>
          </a:xfrm>
        </p:spPr>
        <p:txBody>
          <a:bodyPr/>
          <a:lstStyle/>
          <a:p>
            <a:pPr eaLnBrk="1" hangingPunct="1"/>
            <a:r>
              <a:rPr lang="en-US" smtClean="0"/>
              <a:t>Implementing Solutions</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r>
              <a:rPr lang="en-US" dirty="0" smtClean="0">
                <a:ea typeface="+mn-ea"/>
                <a:cs typeface="+mn-cs"/>
              </a:rPr>
              <a:t>The following steps illustrate how to troubleshoot the problem and find a solution.</a:t>
            </a:r>
          </a:p>
          <a:p>
            <a:pPr marL="400050" lvl="1" indent="0" eaLnBrk="1" hangingPunct="1">
              <a:buFontTx/>
              <a:buNone/>
              <a:defRPr/>
            </a:pPr>
            <a:r>
              <a:rPr lang="en-US" dirty="0" smtClean="0"/>
              <a:t>1.	Identify the problem.</a:t>
            </a:r>
          </a:p>
          <a:p>
            <a:pPr marL="1314450" lvl="2" indent="-457200" eaLnBrk="1" hangingPunct="1">
              <a:buFont typeface="Wingdings" pitchFamily="2" charset="2"/>
              <a:buChar char="l"/>
              <a:defRPr/>
            </a:pPr>
            <a:r>
              <a:rPr lang="en-US" sz="2400" dirty="0" smtClean="0"/>
              <a:t>The printer is not working</a:t>
            </a:r>
          </a:p>
          <a:p>
            <a:pPr marL="457200" lvl="1" indent="0" eaLnBrk="1" hangingPunct="1">
              <a:buFontTx/>
              <a:buNone/>
              <a:defRPr/>
            </a:pPr>
            <a:r>
              <a:rPr lang="en-US" dirty="0" smtClean="0"/>
              <a:t>2.	Investigate and analyze the problem.</a:t>
            </a:r>
          </a:p>
          <a:p>
            <a:pPr marL="1314450" lvl="2" indent="-457200" eaLnBrk="1" hangingPunct="1">
              <a:buFont typeface="Wingdings" pitchFamily="2" charset="2"/>
              <a:buChar char="l"/>
              <a:defRPr/>
            </a:pPr>
            <a:r>
              <a:rPr lang="en-US" sz="2400" dirty="0" smtClean="0"/>
              <a:t>Collect data.</a:t>
            </a:r>
          </a:p>
          <a:p>
            <a:pPr marL="1314450" lvl="2" indent="-457200" eaLnBrk="1" hangingPunct="1">
              <a:buFont typeface="Wingdings" pitchFamily="2" charset="2"/>
              <a:buChar char="l"/>
              <a:defRPr/>
            </a:pPr>
            <a:r>
              <a:rPr lang="en-US" sz="2400" dirty="0" smtClean="0"/>
              <a:t>Review the manual provided for the printer.</a:t>
            </a:r>
          </a:p>
          <a:p>
            <a:pPr marL="1314450" lvl="2" indent="-457200" eaLnBrk="1" hangingPunct="1">
              <a:buFont typeface="Wingdings" pitchFamily="2" charset="2"/>
              <a:buChar char="l"/>
              <a:defRPr/>
            </a:pPr>
            <a:r>
              <a:rPr lang="en-US" sz="2400" dirty="0" smtClean="0"/>
              <a:t>Check the Web site of the printer’s manufacturer.</a:t>
            </a:r>
          </a:p>
          <a:p>
            <a:pPr marL="514350" indent="-514350" eaLnBrk="1" hangingPunct="1">
              <a:buFont typeface="+mj-lt"/>
              <a:buAutoNum type="arabicPeriod"/>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13"/>
          <p:cNvSpPr>
            <a:spLocks noGrp="1" noChangeArrowheads="1"/>
          </p:cNvSpPr>
          <p:nvPr>
            <p:ph type="sldNum" sz="quarter" idx="10"/>
          </p:nvPr>
        </p:nvSpPr>
        <p:spPr>
          <a:noFill/>
        </p:spPr>
        <p:txBody>
          <a:bodyPr/>
          <a:lstStyle/>
          <a:p>
            <a:fld id="{3B3507B2-1C00-499D-9873-9CB3EBBFA101}" type="slidenum">
              <a:rPr lang="en-US" smtClean="0">
                <a:ea typeface="ＭＳ Ｐゴシック" charset="-128"/>
                <a:cs typeface="ＭＳ Ｐゴシック" charset="-128"/>
              </a:rPr>
              <a:pPr/>
              <a:t>13</a:t>
            </a:fld>
            <a:endParaRPr lang="en-US" smtClean="0">
              <a:ea typeface="ＭＳ Ｐゴシック" charset="-128"/>
              <a:cs typeface="ＭＳ Ｐゴシック" charset="-128"/>
            </a:endParaRPr>
          </a:p>
        </p:txBody>
      </p:sp>
      <p:sp>
        <p:nvSpPr>
          <p:cNvPr id="3072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25CE69E-67ED-4CD5-9FD4-C3C585FC16AC}" type="slidenum">
              <a:rPr lang="en-US" sz="2600" b="1">
                <a:solidFill>
                  <a:schemeClr val="bg1"/>
                </a:solidFill>
              </a:rPr>
              <a:pPr/>
              <a:t>13</a:t>
            </a:fld>
            <a:endParaRPr lang="en-US" sz="2600" b="1">
              <a:solidFill>
                <a:schemeClr val="bg1"/>
              </a:solidFill>
            </a:endParaRPr>
          </a:p>
        </p:txBody>
      </p:sp>
      <p:sp>
        <p:nvSpPr>
          <p:cNvPr id="3072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A694285-6FC9-4F5C-838F-1A601B36DB82}" type="slidenum">
              <a:rPr lang="en-US" sz="2600" b="1">
                <a:solidFill>
                  <a:schemeClr val="bg1"/>
                </a:solidFill>
              </a:rPr>
              <a:pPr/>
              <a:t>13</a:t>
            </a:fld>
            <a:endParaRPr lang="en-US" sz="2600" b="1">
              <a:solidFill>
                <a:schemeClr val="bg1"/>
              </a:solidFill>
            </a:endParaRPr>
          </a:p>
        </p:txBody>
      </p:sp>
      <p:sp>
        <p:nvSpPr>
          <p:cNvPr id="30724" name="AutoShape 2"/>
          <p:cNvSpPr>
            <a:spLocks noGrp="1" noChangeArrowheads="1"/>
          </p:cNvSpPr>
          <p:nvPr>
            <p:ph type="title"/>
          </p:nvPr>
        </p:nvSpPr>
        <p:spPr>
          <a:xfrm>
            <a:off x="762000" y="762000"/>
            <a:ext cx="8153400" cy="1143000"/>
          </a:xfrm>
        </p:spPr>
        <p:txBody>
          <a:bodyPr/>
          <a:lstStyle/>
          <a:p>
            <a:pPr eaLnBrk="1" hangingPunct="1"/>
            <a:r>
              <a:rPr lang="en-US" smtClean="0"/>
              <a:t>Implementing Solutions (continued)</a:t>
            </a:r>
          </a:p>
        </p:txBody>
      </p:sp>
      <p:sp>
        <p:nvSpPr>
          <p:cNvPr id="26629" name="Rectangle 3"/>
          <p:cNvSpPr>
            <a:spLocks noGrp="1" noChangeArrowheads="1"/>
          </p:cNvSpPr>
          <p:nvPr>
            <p:ph type="body" idx="1"/>
          </p:nvPr>
        </p:nvSpPr>
        <p:spPr>
          <a:xfrm>
            <a:off x="838200" y="2362200"/>
            <a:ext cx="7693025" cy="3962400"/>
          </a:xfrm>
        </p:spPr>
        <p:txBody>
          <a:bodyPr/>
          <a:lstStyle/>
          <a:p>
            <a:pPr marL="457200" lvl="1" indent="0" eaLnBrk="1" hangingPunct="1">
              <a:buFontTx/>
              <a:buNone/>
              <a:defRPr/>
            </a:pPr>
            <a:r>
              <a:rPr lang="en-US" dirty="0" smtClean="0"/>
              <a:t>3.	Identify possible solutions.</a:t>
            </a:r>
          </a:p>
          <a:p>
            <a:pPr marL="1371600" lvl="2" indent="-514350" eaLnBrk="1" hangingPunct="1">
              <a:buFont typeface="Wingdings" pitchFamily="2" charset="2"/>
              <a:buChar char="l"/>
              <a:defRPr/>
            </a:pPr>
            <a:r>
              <a:rPr lang="en-US" sz="2400" dirty="0" smtClean="0"/>
              <a:t>Ask questions to identify likely solutions. Is the printer plugged in? Is it turned on? Is it beeping? Is it jammed?</a:t>
            </a:r>
          </a:p>
          <a:p>
            <a:pPr marL="457200" lvl="1" indent="0" eaLnBrk="1" hangingPunct="1">
              <a:buFontTx/>
              <a:buNone/>
              <a:defRPr/>
            </a:pPr>
            <a:r>
              <a:rPr lang="en-US" dirty="0" smtClean="0"/>
              <a:t>4.	Select and implement a solution.</a:t>
            </a:r>
          </a:p>
          <a:p>
            <a:pPr marL="1314450" lvl="2" indent="-457200" eaLnBrk="1" hangingPunct="1">
              <a:buFont typeface="Wingdings" pitchFamily="2" charset="2"/>
              <a:buChar char="l"/>
              <a:defRPr/>
            </a:pPr>
            <a:r>
              <a:rPr lang="en-US" sz="2400" dirty="0" smtClean="0"/>
              <a:t>Test possible solutions until you find one that is likely to work, then implement the solution.</a:t>
            </a:r>
          </a:p>
          <a:p>
            <a:pPr marL="457200" lvl="1" indent="0" eaLnBrk="1" hangingPunct="1">
              <a:buFontTx/>
              <a:buNone/>
              <a:defRPr/>
            </a:pPr>
            <a:r>
              <a:rPr lang="en-US" dirty="0" smtClean="0"/>
              <a:t>5. Confirm the solution.</a:t>
            </a:r>
          </a:p>
          <a:p>
            <a:pPr lvl="2" eaLnBrk="1" hangingPunct="1">
              <a:buFont typeface="Wingdings" pitchFamily="2" charset="2"/>
              <a:buChar char="l"/>
              <a:defRPr/>
            </a:pPr>
            <a:r>
              <a:rPr lang="en-US" sz="2400" dirty="0" smtClean="0"/>
              <a:t>Turn off the computer and printer, turn them back on, and then test again.</a:t>
            </a:r>
          </a:p>
          <a:p>
            <a:pPr marL="514350" indent="-514350" eaLnBrk="1" hangingPunct="1">
              <a:buFont typeface="+mj-lt"/>
              <a:buAutoNum type="arabicPeriod"/>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13"/>
          <p:cNvSpPr>
            <a:spLocks noGrp="1" noChangeArrowheads="1"/>
          </p:cNvSpPr>
          <p:nvPr>
            <p:ph type="sldNum" sz="quarter" idx="10"/>
          </p:nvPr>
        </p:nvSpPr>
        <p:spPr>
          <a:noFill/>
        </p:spPr>
        <p:txBody>
          <a:bodyPr/>
          <a:lstStyle/>
          <a:p>
            <a:fld id="{AEFD53C4-A333-4A39-8C6A-D9EDEE131956}" type="slidenum">
              <a:rPr lang="en-US" smtClean="0">
                <a:ea typeface="ＭＳ Ｐゴシック" charset="-128"/>
                <a:cs typeface="ＭＳ Ｐゴシック" charset="-128"/>
              </a:rPr>
              <a:pPr/>
              <a:t>14</a:t>
            </a:fld>
            <a:endParaRPr lang="en-US" smtClean="0">
              <a:ea typeface="ＭＳ Ｐゴシック" charset="-128"/>
              <a:cs typeface="ＭＳ Ｐゴシック" charset="-128"/>
            </a:endParaRPr>
          </a:p>
        </p:txBody>
      </p:sp>
      <p:sp>
        <p:nvSpPr>
          <p:cNvPr id="3174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899ED30-D02B-4872-B01E-8693BF0FF3E2}" type="slidenum">
              <a:rPr lang="en-US" sz="2600" b="1">
                <a:solidFill>
                  <a:schemeClr val="bg1"/>
                </a:solidFill>
              </a:rPr>
              <a:pPr/>
              <a:t>14</a:t>
            </a:fld>
            <a:endParaRPr lang="en-US" sz="2600" b="1">
              <a:solidFill>
                <a:schemeClr val="bg1"/>
              </a:solidFill>
            </a:endParaRPr>
          </a:p>
        </p:txBody>
      </p:sp>
      <p:sp>
        <p:nvSpPr>
          <p:cNvPr id="3174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0F49538-813D-4372-8702-3BD95DC81003}" type="slidenum">
              <a:rPr lang="en-US" sz="2600" b="1">
                <a:solidFill>
                  <a:schemeClr val="bg1"/>
                </a:solidFill>
              </a:rPr>
              <a:pPr/>
              <a:t>14</a:t>
            </a:fld>
            <a:endParaRPr lang="en-US" sz="2600" b="1">
              <a:solidFill>
                <a:schemeClr val="bg1"/>
              </a:solidFill>
            </a:endParaRPr>
          </a:p>
        </p:txBody>
      </p:sp>
      <p:sp>
        <p:nvSpPr>
          <p:cNvPr id="31748" name="AutoShape 2"/>
          <p:cNvSpPr>
            <a:spLocks noGrp="1" noChangeArrowheads="1"/>
          </p:cNvSpPr>
          <p:nvPr>
            <p:ph type="title"/>
          </p:nvPr>
        </p:nvSpPr>
        <p:spPr>
          <a:xfrm>
            <a:off x="762000" y="762000"/>
            <a:ext cx="8153400" cy="1143000"/>
          </a:xfrm>
        </p:spPr>
        <p:txBody>
          <a:bodyPr/>
          <a:lstStyle/>
          <a:p>
            <a:pPr eaLnBrk="1" hangingPunct="1"/>
            <a:r>
              <a:rPr lang="en-US" smtClean="0"/>
              <a:t>Implementing Solutions (continued)</a:t>
            </a:r>
          </a:p>
        </p:txBody>
      </p:sp>
      <p:sp>
        <p:nvSpPr>
          <p:cNvPr id="26629" name="Rectangle 3"/>
          <p:cNvSpPr>
            <a:spLocks noGrp="1" noChangeArrowheads="1"/>
          </p:cNvSpPr>
          <p:nvPr>
            <p:ph type="body" idx="1"/>
          </p:nvPr>
        </p:nvSpPr>
        <p:spPr>
          <a:xfrm>
            <a:off x="838200" y="2362200"/>
            <a:ext cx="7693025" cy="3962400"/>
          </a:xfrm>
        </p:spPr>
        <p:txBody>
          <a:bodyPr/>
          <a:lstStyle/>
          <a:p>
            <a:pPr marL="457200" lvl="1" indent="0" eaLnBrk="1" hangingPunct="1">
              <a:buFontTx/>
              <a:buNone/>
              <a:defRPr/>
            </a:pPr>
            <a:r>
              <a:rPr lang="en-US" sz="2800" dirty="0" smtClean="0"/>
              <a:t>6.	</a:t>
            </a:r>
            <a:r>
              <a:rPr lang="en-US" dirty="0" smtClean="0"/>
              <a:t>Document the problem and the solution.</a:t>
            </a:r>
          </a:p>
          <a:p>
            <a:pPr marL="1371600" lvl="2" indent="-514350" eaLnBrk="1" hangingPunct="1">
              <a:buFont typeface="Wingdings" pitchFamily="2" charset="2"/>
              <a:buChar char="l"/>
              <a:defRPr/>
            </a:pPr>
            <a:r>
              <a:rPr lang="en-US" sz="2400" dirty="0" smtClean="0"/>
              <a:t>Describe the symptoms and write down the steps required to resolve the problem. </a:t>
            </a:r>
          </a:p>
          <a:p>
            <a:pPr marL="1371600" lvl="2" indent="-514350" eaLnBrk="1" hangingPunct="1">
              <a:buFont typeface="Wingdings" pitchFamily="2" charset="2"/>
              <a:buChar char="l"/>
              <a:defRPr/>
            </a:pPr>
            <a:r>
              <a:rPr lang="en-US" sz="2400" dirty="0" smtClean="0"/>
              <a:t>Save the document and print a copy.</a:t>
            </a:r>
          </a:p>
          <a:p>
            <a:pPr marL="1371600" lvl="2" indent="-514350" eaLnBrk="1" hangingPunct="1">
              <a:buFont typeface="Wingdings" pitchFamily="2" charset="2"/>
              <a:buChar char="l"/>
              <a:defRPr/>
            </a:pPr>
            <a:r>
              <a:rPr lang="en-US" sz="2400" dirty="0" smtClean="0"/>
              <a:t>File the copy or keep it in a notebook.</a:t>
            </a:r>
          </a:p>
          <a:p>
            <a:pPr marL="1371600" lvl="2" indent="-514350" eaLnBrk="1" hangingPunct="1">
              <a:buFont typeface="Wingdings" pitchFamily="2" charset="2"/>
              <a:buAutoNum type="arabicPeriod" startAt="6"/>
              <a:defRPr/>
            </a:pPr>
            <a:endParaRPr lang="en-US" sz="2400" dirty="0" smtClean="0"/>
          </a:p>
          <a:p>
            <a:pPr marL="514350" indent="-514350" eaLnBrk="1" hangingPunct="1">
              <a:buFont typeface="+mj-lt"/>
              <a:buAutoNum type="arabicPeriod"/>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13"/>
          <p:cNvSpPr>
            <a:spLocks noGrp="1" noChangeArrowheads="1"/>
          </p:cNvSpPr>
          <p:nvPr>
            <p:ph type="sldNum" sz="quarter" idx="10"/>
          </p:nvPr>
        </p:nvSpPr>
        <p:spPr>
          <a:noFill/>
        </p:spPr>
        <p:txBody>
          <a:bodyPr/>
          <a:lstStyle/>
          <a:p>
            <a:fld id="{801E38CA-8016-489A-BAFE-02A756AD59B3}" type="slidenum">
              <a:rPr lang="en-US" smtClean="0">
                <a:ea typeface="ＭＳ Ｐゴシック" charset="-128"/>
                <a:cs typeface="ＭＳ Ｐゴシック" charset="-128"/>
              </a:rPr>
              <a:pPr/>
              <a:t>15</a:t>
            </a:fld>
            <a:endParaRPr lang="en-US" smtClean="0">
              <a:ea typeface="ＭＳ Ｐゴシック" charset="-128"/>
              <a:cs typeface="ＭＳ Ｐゴシック" charset="-128"/>
            </a:endParaRPr>
          </a:p>
        </p:txBody>
      </p:sp>
      <p:sp>
        <p:nvSpPr>
          <p:cNvPr id="3277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DA39309-2842-439F-BA5A-5952CF431A3A}" type="slidenum">
              <a:rPr lang="en-US" sz="2600" b="1">
                <a:solidFill>
                  <a:schemeClr val="bg1"/>
                </a:solidFill>
              </a:rPr>
              <a:pPr/>
              <a:t>15</a:t>
            </a:fld>
            <a:endParaRPr lang="en-US" sz="2600" b="1">
              <a:solidFill>
                <a:schemeClr val="bg1"/>
              </a:solidFill>
            </a:endParaRPr>
          </a:p>
        </p:txBody>
      </p:sp>
      <p:sp>
        <p:nvSpPr>
          <p:cNvPr id="3277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91B7AEA-9A79-4979-9EA8-A20120CE4410}" type="slidenum">
              <a:rPr lang="en-US" sz="2600" b="1">
                <a:solidFill>
                  <a:schemeClr val="bg1"/>
                </a:solidFill>
              </a:rPr>
              <a:pPr/>
              <a:t>15</a:t>
            </a:fld>
            <a:endParaRPr lang="en-US" sz="2600" b="1">
              <a:solidFill>
                <a:schemeClr val="bg1"/>
              </a:solidFill>
            </a:endParaRPr>
          </a:p>
        </p:txBody>
      </p:sp>
      <p:sp>
        <p:nvSpPr>
          <p:cNvPr id="32772" name="AutoShape 2"/>
          <p:cNvSpPr>
            <a:spLocks noGrp="1" noChangeArrowheads="1"/>
          </p:cNvSpPr>
          <p:nvPr>
            <p:ph type="title"/>
          </p:nvPr>
        </p:nvSpPr>
        <p:spPr>
          <a:xfrm>
            <a:off x="762000" y="762000"/>
            <a:ext cx="8153400" cy="1143000"/>
          </a:xfrm>
        </p:spPr>
        <p:txBody>
          <a:bodyPr/>
          <a:lstStyle/>
          <a:p>
            <a:pPr eaLnBrk="1" hangingPunct="1"/>
            <a:r>
              <a:rPr lang="en-US" smtClean="0"/>
              <a:t>Identifying Computer Issues for Consumers</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r>
              <a:rPr lang="en-US" sz="2400" dirty="0" smtClean="0">
                <a:ea typeface="+mn-ea"/>
                <a:cs typeface="+mn-cs"/>
              </a:rPr>
              <a:t>Purchasing, maintaining, and repairing a computer requires considerable research and focused decision making.</a:t>
            </a:r>
          </a:p>
          <a:p>
            <a:pPr eaLnBrk="1" hangingPunct="1">
              <a:buFont typeface="Wingdings" pitchFamily="2" charset="2"/>
              <a:buChar char="l"/>
              <a:defRPr/>
            </a:pPr>
            <a:r>
              <a:rPr lang="en-US" sz="2400" b="1" dirty="0" smtClean="0">
                <a:ea typeface="+mn-ea"/>
                <a:cs typeface="+mn-cs"/>
              </a:rPr>
              <a:t>Purchasing a Computer</a:t>
            </a:r>
          </a:p>
          <a:p>
            <a:pPr eaLnBrk="1" hangingPunct="1">
              <a:buFont typeface="Wingdings" pitchFamily="2" charset="2"/>
              <a:buChar char="l"/>
              <a:defRPr/>
            </a:pPr>
            <a:r>
              <a:rPr lang="en-US" sz="2400" dirty="0" smtClean="0">
                <a:ea typeface="+mn-ea"/>
                <a:cs typeface="+mn-cs"/>
              </a:rPr>
              <a:t>Identify the purpose and tasks for which the computer will be used.</a:t>
            </a:r>
          </a:p>
          <a:p>
            <a:pPr eaLnBrk="1" hangingPunct="1">
              <a:buFont typeface="Wingdings" pitchFamily="2" charset="2"/>
              <a:buChar char="l"/>
              <a:defRPr/>
            </a:pPr>
            <a:r>
              <a:rPr lang="en-US" sz="2400" dirty="0" smtClean="0">
                <a:ea typeface="+mn-ea"/>
                <a:cs typeface="+mn-cs"/>
              </a:rPr>
              <a:t>To guide purchasing decisions, most organizations have a list of approved computer models and standard software packages.</a:t>
            </a:r>
          </a:p>
          <a:p>
            <a:pPr marL="0" indent="0" eaLnBrk="1" hangingPunct="1">
              <a:buFont typeface="Wingdings" pitchFamily="2" charset="2"/>
              <a:buNone/>
              <a:defRPr/>
            </a:pPr>
            <a:endParaRPr lang="en-US" sz="2400" dirty="0" smtClean="0">
              <a:ea typeface="+mn-ea"/>
              <a:cs typeface="+mn-cs"/>
            </a:endParaRP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13"/>
          <p:cNvSpPr>
            <a:spLocks noGrp="1" noChangeArrowheads="1"/>
          </p:cNvSpPr>
          <p:nvPr>
            <p:ph type="sldNum" sz="quarter" idx="10"/>
          </p:nvPr>
        </p:nvSpPr>
        <p:spPr>
          <a:noFill/>
        </p:spPr>
        <p:txBody>
          <a:bodyPr/>
          <a:lstStyle/>
          <a:p>
            <a:fld id="{FBF6D365-296D-4480-86C1-08904E7EF760}" type="slidenum">
              <a:rPr lang="en-US" smtClean="0">
                <a:ea typeface="ＭＳ Ｐゴシック" charset="-128"/>
                <a:cs typeface="ＭＳ Ｐゴシック" charset="-128"/>
              </a:rPr>
              <a:pPr/>
              <a:t>16</a:t>
            </a:fld>
            <a:endParaRPr lang="en-US" smtClean="0">
              <a:ea typeface="ＭＳ Ｐゴシック" charset="-128"/>
              <a:cs typeface="ＭＳ Ｐゴシック" charset="-128"/>
            </a:endParaRPr>
          </a:p>
        </p:txBody>
      </p:sp>
      <p:sp>
        <p:nvSpPr>
          <p:cNvPr id="3379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3348BAC-A262-4EFF-9DC2-5BE42F57FCB8}" type="slidenum">
              <a:rPr lang="en-US" sz="2600" b="1">
                <a:solidFill>
                  <a:schemeClr val="bg1"/>
                </a:solidFill>
              </a:rPr>
              <a:pPr/>
              <a:t>16</a:t>
            </a:fld>
            <a:endParaRPr lang="en-US" sz="2600" b="1">
              <a:solidFill>
                <a:schemeClr val="bg1"/>
              </a:solidFill>
            </a:endParaRPr>
          </a:p>
        </p:txBody>
      </p:sp>
      <p:sp>
        <p:nvSpPr>
          <p:cNvPr id="3379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E4DC819-0BA9-4BD5-B631-C97DC47C2488}" type="slidenum">
              <a:rPr lang="en-US" sz="2600" b="1">
                <a:solidFill>
                  <a:schemeClr val="bg1"/>
                </a:solidFill>
              </a:rPr>
              <a:pPr/>
              <a:t>16</a:t>
            </a:fld>
            <a:endParaRPr lang="en-US" sz="2600" b="1">
              <a:solidFill>
                <a:schemeClr val="bg1"/>
              </a:solidFill>
            </a:endParaRPr>
          </a:p>
        </p:txBody>
      </p:sp>
      <p:sp>
        <p:nvSpPr>
          <p:cNvPr id="33796" name="AutoShape 2"/>
          <p:cNvSpPr>
            <a:spLocks noGrp="1" noChangeArrowheads="1"/>
          </p:cNvSpPr>
          <p:nvPr>
            <p:ph type="title"/>
          </p:nvPr>
        </p:nvSpPr>
        <p:spPr>
          <a:xfrm>
            <a:off x="762000" y="762000"/>
            <a:ext cx="8153400" cy="1143000"/>
          </a:xfrm>
        </p:spPr>
        <p:txBody>
          <a:bodyPr/>
          <a:lstStyle/>
          <a:p>
            <a:pPr eaLnBrk="1" hangingPunct="1"/>
            <a:r>
              <a:rPr lang="en-US" smtClean="0"/>
              <a:t>Identifying Computer Issues for Consumers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lnSpc>
                <a:spcPct val="90000"/>
              </a:lnSpc>
            </a:pPr>
            <a:r>
              <a:rPr lang="en-US" sz="2400" b="1" smtClean="0"/>
              <a:t>Purchasing a Computer (continued):</a:t>
            </a:r>
          </a:p>
          <a:p>
            <a:pPr eaLnBrk="1" hangingPunct="1">
              <a:lnSpc>
                <a:spcPct val="90000"/>
              </a:lnSpc>
            </a:pPr>
            <a:r>
              <a:rPr lang="en-US" sz="2400" smtClean="0"/>
              <a:t>Purchasing a computer for personal use most often means selecting one that runs the latest version of the Windows or Macintosh operating system. </a:t>
            </a:r>
          </a:p>
          <a:p>
            <a:pPr eaLnBrk="1" hangingPunct="1">
              <a:lnSpc>
                <a:spcPct val="90000"/>
              </a:lnSpc>
            </a:pPr>
            <a:r>
              <a:rPr lang="en-US" sz="2400" smtClean="0"/>
              <a:t>Personal computers are typically used for writing papers or letters, tracking personal finances, playing games, and connecting to the Internet.</a:t>
            </a:r>
          </a:p>
          <a:p>
            <a:pPr eaLnBrk="1" hangingPunct="1">
              <a:lnSpc>
                <a:spcPct val="90000"/>
              </a:lnSpc>
            </a:pPr>
            <a:r>
              <a:rPr lang="en-US" sz="2400" smtClean="0"/>
              <a:t>A Linux PC is a standard personal computer that runs the Linux operating system. </a:t>
            </a:r>
          </a:p>
          <a:p>
            <a:pPr eaLnBrk="1" hangingPunct="1">
              <a:lnSpc>
                <a:spcPct val="90000"/>
              </a:lnSpc>
            </a:pPr>
            <a:r>
              <a:rPr lang="en-US" sz="2400" smtClean="0"/>
              <a:t>All primary applications are available for Linux.</a:t>
            </a:r>
          </a:p>
          <a:p>
            <a:pPr eaLnBrk="1" hangingPunct="1">
              <a:lnSpc>
                <a:spcPct val="90000"/>
              </a:lnSpc>
            </a:pPr>
            <a:endParaRPr lang="en-US" sz="2400" smtClean="0"/>
          </a:p>
          <a:p>
            <a:pPr eaLnBrk="1" hangingPunct="1">
              <a:lnSpc>
                <a:spcPct val="90000"/>
              </a:lnSpc>
              <a:buFont typeface="Wingdings" charset="2"/>
              <a:buNone/>
            </a:pPr>
            <a:endParaRPr lang="en-US" sz="2400" smtClean="0"/>
          </a:p>
          <a:p>
            <a:pPr eaLnBrk="1" hangingPunct="1">
              <a:lnSpc>
                <a:spcPct val="90000"/>
              </a:lnSpc>
            </a:pPr>
            <a:endParaRPr lang="en-US" smtClean="0"/>
          </a:p>
          <a:p>
            <a:pPr eaLnBrk="1" hangingPunct="1">
              <a:lnSpc>
                <a:spcPct val="90000"/>
              </a:lnSpc>
              <a:buFont typeface="Wingdings" charset="2"/>
              <a:buNone/>
            </a:pPr>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13"/>
          <p:cNvSpPr>
            <a:spLocks noGrp="1" noChangeArrowheads="1"/>
          </p:cNvSpPr>
          <p:nvPr>
            <p:ph type="sldNum" sz="quarter" idx="10"/>
          </p:nvPr>
        </p:nvSpPr>
        <p:spPr>
          <a:noFill/>
        </p:spPr>
        <p:txBody>
          <a:bodyPr/>
          <a:lstStyle/>
          <a:p>
            <a:fld id="{D6293AD3-478D-4C0B-BE28-090D060D52FA}" type="slidenum">
              <a:rPr lang="en-US" smtClean="0">
                <a:ea typeface="ＭＳ Ｐゴシック" charset="-128"/>
                <a:cs typeface="ＭＳ Ｐゴシック" charset="-128"/>
              </a:rPr>
              <a:pPr/>
              <a:t>17</a:t>
            </a:fld>
            <a:endParaRPr lang="en-US" smtClean="0">
              <a:ea typeface="ＭＳ Ｐゴシック" charset="-128"/>
              <a:cs typeface="ＭＳ Ｐゴシック" charset="-128"/>
            </a:endParaRPr>
          </a:p>
        </p:txBody>
      </p:sp>
      <p:sp>
        <p:nvSpPr>
          <p:cNvPr id="3481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9FCEE1F-F3B9-4651-B7CE-7E4AFC49C0C5}" type="slidenum">
              <a:rPr lang="en-US" sz="2600" b="1">
                <a:solidFill>
                  <a:schemeClr val="bg1"/>
                </a:solidFill>
              </a:rPr>
              <a:pPr/>
              <a:t>17</a:t>
            </a:fld>
            <a:endParaRPr lang="en-US" sz="2600" b="1">
              <a:solidFill>
                <a:schemeClr val="bg1"/>
              </a:solidFill>
            </a:endParaRPr>
          </a:p>
        </p:txBody>
      </p:sp>
      <p:sp>
        <p:nvSpPr>
          <p:cNvPr id="3481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6C0C7AC-99B4-41FE-A435-ECC2328FC3D5}" type="slidenum">
              <a:rPr lang="en-US" sz="2600" b="1">
                <a:solidFill>
                  <a:schemeClr val="bg1"/>
                </a:solidFill>
              </a:rPr>
              <a:pPr/>
              <a:t>17</a:t>
            </a:fld>
            <a:endParaRPr lang="en-US" sz="2600" b="1">
              <a:solidFill>
                <a:schemeClr val="bg1"/>
              </a:solidFill>
            </a:endParaRPr>
          </a:p>
        </p:txBody>
      </p:sp>
      <p:sp>
        <p:nvSpPr>
          <p:cNvPr id="34820" name="AutoShape 2"/>
          <p:cNvSpPr>
            <a:spLocks noGrp="1" noChangeArrowheads="1"/>
          </p:cNvSpPr>
          <p:nvPr>
            <p:ph type="title"/>
          </p:nvPr>
        </p:nvSpPr>
        <p:spPr>
          <a:xfrm>
            <a:off x="762000" y="762000"/>
            <a:ext cx="8153400" cy="1143000"/>
          </a:xfrm>
        </p:spPr>
        <p:txBody>
          <a:bodyPr/>
          <a:lstStyle/>
          <a:p>
            <a:pPr eaLnBrk="1" hangingPunct="1"/>
            <a:r>
              <a:rPr lang="en-US" smtClean="0"/>
              <a:t>Identifying Computer Issues for Consumers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r>
              <a:rPr lang="en-US" sz="2400" b="1" dirty="0" smtClean="0">
                <a:ea typeface="+mn-ea"/>
                <a:cs typeface="+mn-cs"/>
              </a:rPr>
              <a:t>Maintaining a Computer:</a:t>
            </a:r>
          </a:p>
          <a:p>
            <a:pPr eaLnBrk="1" hangingPunct="1">
              <a:buFont typeface="Wingdings" pitchFamily="2" charset="2"/>
              <a:buChar char="l"/>
              <a:defRPr/>
            </a:pPr>
            <a:r>
              <a:rPr lang="en-US" sz="2400" dirty="0" smtClean="0">
                <a:ea typeface="+mn-ea"/>
                <a:cs typeface="+mn-cs"/>
              </a:rPr>
              <a:t>Computers require maintenance on a regular schedule.</a:t>
            </a:r>
          </a:p>
          <a:p>
            <a:pPr eaLnBrk="1" hangingPunct="1">
              <a:buFont typeface="Wingdings" pitchFamily="2" charset="2"/>
              <a:buChar char="l"/>
              <a:defRPr/>
            </a:pPr>
            <a:r>
              <a:rPr lang="en-US" sz="2400" dirty="0" smtClean="0">
                <a:ea typeface="+mn-ea"/>
                <a:cs typeface="+mn-cs"/>
              </a:rPr>
              <a:t>Generally, routine maintenance can be performed by the average computer user.</a:t>
            </a:r>
          </a:p>
          <a:p>
            <a:pPr eaLnBrk="1" hangingPunct="1">
              <a:buFont typeface="Wingdings" pitchFamily="2" charset="2"/>
              <a:buChar char="l"/>
              <a:defRPr/>
            </a:pPr>
            <a:r>
              <a:rPr lang="en-US" sz="2400" dirty="0" smtClean="0">
                <a:ea typeface="+mn-ea"/>
                <a:cs typeface="+mn-cs"/>
              </a:rPr>
              <a:t>Post-sale service and support is critical.</a:t>
            </a:r>
          </a:p>
          <a:p>
            <a:pPr eaLnBrk="1" hangingPunct="1">
              <a:buFont typeface="Wingdings" pitchFamily="2" charset="2"/>
              <a:buChar char="l"/>
              <a:defRPr/>
            </a:pPr>
            <a:r>
              <a:rPr lang="en-US" sz="2400" dirty="0" smtClean="0">
                <a:ea typeface="+mn-ea"/>
                <a:cs typeface="+mn-cs"/>
              </a:rPr>
              <a:t>Most companies purchase a computer that comes with a parts-and-labor limited warranty that covers the hardware for one to three years.</a:t>
            </a:r>
          </a:p>
          <a:p>
            <a:pPr eaLnBrk="1" hangingPunct="1">
              <a:buFont typeface="Wingdings" pitchFamily="2" charset="2"/>
              <a:buChar char="l"/>
              <a:defRPr/>
            </a:pPr>
            <a:endParaRPr lang="en-US" sz="2400" dirty="0" smtClean="0">
              <a:ea typeface="+mn-ea"/>
              <a:cs typeface="+mn-cs"/>
            </a:endParaRPr>
          </a:p>
          <a:p>
            <a:pPr marL="0" indent="0" eaLnBrk="1" hangingPunct="1">
              <a:buFont typeface="Wingdings" pitchFamily="2" charset="2"/>
              <a:buNone/>
              <a:defRPr/>
            </a:pPr>
            <a:endParaRPr lang="en-US" sz="2400" dirty="0" smtClean="0">
              <a:ea typeface="+mn-ea"/>
              <a:cs typeface="+mn-cs"/>
            </a:endParaRP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13"/>
          <p:cNvSpPr>
            <a:spLocks noGrp="1" noChangeArrowheads="1"/>
          </p:cNvSpPr>
          <p:nvPr>
            <p:ph type="sldNum" sz="quarter" idx="10"/>
          </p:nvPr>
        </p:nvSpPr>
        <p:spPr>
          <a:noFill/>
        </p:spPr>
        <p:txBody>
          <a:bodyPr/>
          <a:lstStyle/>
          <a:p>
            <a:fld id="{4BE35240-0024-4E77-B37D-821A70662B78}" type="slidenum">
              <a:rPr lang="en-US" smtClean="0">
                <a:ea typeface="ＭＳ Ｐゴシック" charset="-128"/>
                <a:cs typeface="ＭＳ Ｐゴシック" charset="-128"/>
              </a:rPr>
              <a:pPr/>
              <a:t>18</a:t>
            </a:fld>
            <a:endParaRPr lang="en-US" smtClean="0">
              <a:ea typeface="ＭＳ Ｐゴシック" charset="-128"/>
              <a:cs typeface="ＭＳ Ｐゴシック" charset="-128"/>
            </a:endParaRPr>
          </a:p>
        </p:txBody>
      </p:sp>
      <p:sp>
        <p:nvSpPr>
          <p:cNvPr id="3584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5227C33-A651-4998-924A-BDAB40709806}" type="slidenum">
              <a:rPr lang="en-US" sz="2600" b="1">
                <a:solidFill>
                  <a:schemeClr val="bg1"/>
                </a:solidFill>
              </a:rPr>
              <a:pPr/>
              <a:t>18</a:t>
            </a:fld>
            <a:endParaRPr lang="en-US" sz="2600" b="1">
              <a:solidFill>
                <a:schemeClr val="bg1"/>
              </a:solidFill>
            </a:endParaRPr>
          </a:p>
        </p:txBody>
      </p:sp>
      <p:sp>
        <p:nvSpPr>
          <p:cNvPr id="3584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8C431EC-13BE-4A98-92C7-D2C411F5DD13}" type="slidenum">
              <a:rPr lang="en-US" sz="2600" b="1">
                <a:solidFill>
                  <a:schemeClr val="bg1"/>
                </a:solidFill>
              </a:rPr>
              <a:pPr/>
              <a:t>18</a:t>
            </a:fld>
            <a:endParaRPr lang="en-US" sz="2600" b="1">
              <a:solidFill>
                <a:schemeClr val="bg1"/>
              </a:solidFill>
            </a:endParaRPr>
          </a:p>
        </p:txBody>
      </p:sp>
      <p:sp>
        <p:nvSpPr>
          <p:cNvPr id="35844" name="AutoShape 2"/>
          <p:cNvSpPr>
            <a:spLocks noGrp="1" noChangeArrowheads="1"/>
          </p:cNvSpPr>
          <p:nvPr>
            <p:ph type="title"/>
          </p:nvPr>
        </p:nvSpPr>
        <p:spPr>
          <a:xfrm>
            <a:off x="762000" y="762000"/>
            <a:ext cx="8153400" cy="1143000"/>
          </a:xfrm>
        </p:spPr>
        <p:txBody>
          <a:bodyPr/>
          <a:lstStyle/>
          <a:p>
            <a:pPr eaLnBrk="1" hangingPunct="1"/>
            <a:r>
              <a:rPr lang="en-US" smtClean="0"/>
              <a:t>Identifying Computer Issues for Consumers (continued)</a:t>
            </a:r>
          </a:p>
        </p:txBody>
      </p:sp>
      <p:sp>
        <p:nvSpPr>
          <p:cNvPr id="26629" name="Rectangle 3"/>
          <p:cNvSpPr>
            <a:spLocks noGrp="1" noChangeArrowheads="1"/>
          </p:cNvSpPr>
          <p:nvPr>
            <p:ph type="body" idx="1"/>
          </p:nvPr>
        </p:nvSpPr>
        <p:spPr>
          <a:xfrm>
            <a:off x="838200" y="2362200"/>
            <a:ext cx="4724400" cy="3962400"/>
          </a:xfrm>
        </p:spPr>
        <p:txBody>
          <a:bodyPr/>
          <a:lstStyle/>
          <a:p>
            <a:pPr eaLnBrk="1" hangingPunct="1">
              <a:buFont typeface="Wingdings" pitchFamily="2" charset="2"/>
              <a:buChar char="l"/>
              <a:defRPr/>
            </a:pPr>
            <a:r>
              <a:rPr lang="en-US" sz="2400" b="1" dirty="0" smtClean="0">
                <a:ea typeface="+mn-ea"/>
                <a:cs typeface="+mn-cs"/>
              </a:rPr>
              <a:t>Maintaining a Computer (continued):</a:t>
            </a:r>
          </a:p>
          <a:p>
            <a:pPr eaLnBrk="1" hangingPunct="1">
              <a:buFont typeface="Wingdings" pitchFamily="2" charset="2"/>
              <a:buChar char="l"/>
              <a:defRPr/>
            </a:pPr>
            <a:r>
              <a:rPr lang="en-US" sz="2200" dirty="0" smtClean="0">
                <a:ea typeface="+mn-ea"/>
                <a:cs typeface="+mn-cs"/>
              </a:rPr>
              <a:t>Warranties:</a:t>
            </a:r>
          </a:p>
          <a:p>
            <a:pPr eaLnBrk="1" hangingPunct="1">
              <a:buFont typeface="Wingdings" pitchFamily="2" charset="2"/>
              <a:buChar char="l"/>
              <a:defRPr/>
            </a:pPr>
            <a:r>
              <a:rPr lang="en-US" sz="2200" dirty="0" smtClean="0">
                <a:ea typeface="+mn-ea"/>
                <a:cs typeface="+mn-cs"/>
              </a:rPr>
              <a:t>A warranty is a written guarantee that a product or service meets certain specifications.</a:t>
            </a:r>
          </a:p>
          <a:p>
            <a:pPr eaLnBrk="1" hangingPunct="1">
              <a:buFont typeface="Wingdings" pitchFamily="2" charset="2"/>
              <a:buChar char="l"/>
              <a:defRPr/>
            </a:pPr>
            <a:r>
              <a:rPr lang="en-US" sz="2200" dirty="0" smtClean="0">
                <a:ea typeface="+mn-ea"/>
                <a:cs typeface="+mn-cs"/>
              </a:rPr>
              <a:t>It usually explains that if the product or service doesn’t meet the specifications, the manufacturer will repair or replace it.</a:t>
            </a:r>
          </a:p>
          <a:p>
            <a:pPr eaLnBrk="1" hangingPunct="1">
              <a:buFont typeface="Wingdings" pitchFamily="2" charset="2"/>
              <a:buChar char="l"/>
              <a:defRPr/>
            </a:pPr>
            <a:endParaRPr lang="en-US" sz="2400" dirty="0" smtClean="0">
              <a:ea typeface="+mn-ea"/>
              <a:cs typeface="+mn-cs"/>
            </a:endParaRPr>
          </a:p>
          <a:p>
            <a:pPr marL="0" indent="0" eaLnBrk="1" hangingPunct="1">
              <a:buFont typeface="Wingdings" pitchFamily="2" charset="2"/>
              <a:buNone/>
              <a:defRPr/>
            </a:pPr>
            <a:endParaRPr lang="en-US" sz="2400" dirty="0" smtClean="0">
              <a:ea typeface="+mn-ea"/>
              <a:cs typeface="+mn-cs"/>
            </a:endParaRP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pic>
        <p:nvPicPr>
          <p:cNvPr id="35846" name="Picture 2"/>
          <p:cNvPicPr>
            <a:picLocks noChangeAspect="1" noChangeArrowheads="1"/>
          </p:cNvPicPr>
          <p:nvPr/>
        </p:nvPicPr>
        <p:blipFill>
          <a:blip r:embed="rId2"/>
          <a:srcRect/>
          <a:stretch>
            <a:fillRect/>
          </a:stretch>
        </p:blipFill>
        <p:spPr bwMode="auto">
          <a:xfrm>
            <a:off x="5638800" y="2476500"/>
            <a:ext cx="2638425" cy="2111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3"/>
          <p:cNvSpPr>
            <a:spLocks noGrp="1" noChangeArrowheads="1"/>
          </p:cNvSpPr>
          <p:nvPr>
            <p:ph type="sldNum" sz="quarter" idx="10"/>
          </p:nvPr>
        </p:nvSpPr>
        <p:spPr>
          <a:noFill/>
        </p:spPr>
        <p:txBody>
          <a:bodyPr/>
          <a:lstStyle/>
          <a:p>
            <a:fld id="{163C2E63-B185-47CE-8CA6-E2D965EE720C}" type="slidenum">
              <a:rPr lang="en-US" smtClean="0">
                <a:ea typeface="ＭＳ Ｐゴシック" charset="-128"/>
                <a:cs typeface="ＭＳ Ｐゴシック" charset="-128"/>
              </a:rPr>
              <a:pPr/>
              <a:t>19</a:t>
            </a:fld>
            <a:endParaRPr lang="en-US" smtClean="0">
              <a:ea typeface="ＭＳ Ｐゴシック" charset="-128"/>
              <a:cs typeface="ＭＳ Ｐゴシック" charset="-128"/>
            </a:endParaRPr>
          </a:p>
        </p:txBody>
      </p:sp>
      <p:sp>
        <p:nvSpPr>
          <p:cNvPr id="3686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A173555-7AE6-4760-8744-5B8600F8FDD9}" type="slidenum">
              <a:rPr lang="en-US" sz="2600" b="1">
                <a:solidFill>
                  <a:schemeClr val="bg1"/>
                </a:solidFill>
              </a:rPr>
              <a:pPr/>
              <a:t>19</a:t>
            </a:fld>
            <a:endParaRPr lang="en-US" sz="2600" b="1">
              <a:solidFill>
                <a:schemeClr val="bg1"/>
              </a:solidFill>
            </a:endParaRPr>
          </a:p>
        </p:txBody>
      </p:sp>
      <p:sp>
        <p:nvSpPr>
          <p:cNvPr id="3686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BAB2966-C012-4D6D-9908-C802CC45F4C8}" type="slidenum">
              <a:rPr lang="en-US" sz="2600" b="1">
                <a:solidFill>
                  <a:schemeClr val="bg1"/>
                </a:solidFill>
              </a:rPr>
              <a:pPr/>
              <a:t>19</a:t>
            </a:fld>
            <a:endParaRPr lang="en-US" sz="2600" b="1">
              <a:solidFill>
                <a:schemeClr val="bg1"/>
              </a:solidFill>
            </a:endParaRPr>
          </a:p>
        </p:txBody>
      </p:sp>
      <p:sp>
        <p:nvSpPr>
          <p:cNvPr id="36868" name="AutoShape 2"/>
          <p:cNvSpPr>
            <a:spLocks noGrp="1" noChangeArrowheads="1"/>
          </p:cNvSpPr>
          <p:nvPr>
            <p:ph type="title"/>
          </p:nvPr>
        </p:nvSpPr>
        <p:spPr>
          <a:xfrm>
            <a:off x="762000" y="762000"/>
            <a:ext cx="8153400" cy="1143000"/>
          </a:xfrm>
        </p:spPr>
        <p:txBody>
          <a:bodyPr/>
          <a:lstStyle/>
          <a:p>
            <a:pPr eaLnBrk="1" hangingPunct="1"/>
            <a:r>
              <a:rPr lang="en-US" smtClean="0"/>
              <a:t>Identifying Computer Issues for Consumers (continued)</a:t>
            </a:r>
          </a:p>
        </p:txBody>
      </p:sp>
      <p:sp>
        <p:nvSpPr>
          <p:cNvPr id="26629" name="Rectangle 3"/>
          <p:cNvSpPr>
            <a:spLocks noGrp="1" noChangeArrowheads="1"/>
          </p:cNvSpPr>
          <p:nvPr>
            <p:ph type="body" idx="1"/>
          </p:nvPr>
        </p:nvSpPr>
        <p:spPr>
          <a:xfrm>
            <a:off x="838200" y="2362200"/>
            <a:ext cx="7772400" cy="3962400"/>
          </a:xfrm>
        </p:spPr>
        <p:txBody>
          <a:bodyPr/>
          <a:lstStyle/>
          <a:p>
            <a:pPr eaLnBrk="1" hangingPunct="1">
              <a:buFont typeface="Wingdings" pitchFamily="2" charset="2"/>
              <a:buChar char="l"/>
              <a:defRPr/>
            </a:pPr>
            <a:r>
              <a:rPr lang="en-US" sz="2400" b="1" dirty="0" smtClean="0">
                <a:ea typeface="+mn-ea"/>
                <a:cs typeface="+mn-cs"/>
              </a:rPr>
              <a:t>Maintaining a Computer (continued):</a:t>
            </a:r>
          </a:p>
          <a:p>
            <a:pPr eaLnBrk="1" hangingPunct="1">
              <a:buFont typeface="Wingdings" pitchFamily="2" charset="2"/>
              <a:buChar char="l"/>
              <a:defRPr/>
            </a:pPr>
            <a:r>
              <a:rPr lang="en-US" sz="2400" dirty="0" smtClean="0">
                <a:ea typeface="+mn-ea"/>
                <a:cs typeface="+mn-cs"/>
              </a:rPr>
              <a:t>Look for the following in a computer warranty:</a:t>
            </a:r>
          </a:p>
          <a:p>
            <a:pPr lvl="1" eaLnBrk="1" hangingPunct="1">
              <a:defRPr/>
            </a:pPr>
            <a:r>
              <a:rPr lang="en-US" sz="2000" dirty="0" smtClean="0"/>
              <a:t>Determine if it includes software coverage.</a:t>
            </a:r>
          </a:p>
          <a:p>
            <a:pPr lvl="1" eaLnBrk="1" hangingPunct="1">
              <a:defRPr/>
            </a:pPr>
            <a:r>
              <a:rPr lang="en-US" sz="2000" dirty="0" smtClean="0"/>
              <a:t>Check for on-site repair and the length of time it is in force.</a:t>
            </a:r>
          </a:p>
          <a:p>
            <a:pPr lvl="1" eaLnBrk="1" hangingPunct="1">
              <a:defRPr/>
            </a:pPr>
            <a:r>
              <a:rPr lang="en-US" sz="2000" dirty="0" smtClean="0"/>
              <a:t>Check the period of free telephone support; look for a minimum of 90 days with no limitations.</a:t>
            </a:r>
          </a:p>
          <a:p>
            <a:pPr lvl="1" eaLnBrk="1" hangingPunct="1">
              <a:defRPr/>
            </a:pPr>
            <a:r>
              <a:rPr lang="en-US" sz="2000" dirty="0" smtClean="0"/>
              <a:t>Confirm that technical support is available 24 hours a day, seven days a week.</a:t>
            </a:r>
          </a:p>
          <a:p>
            <a:pPr lvl="1" eaLnBrk="1" hangingPunct="1">
              <a:defRPr/>
            </a:pPr>
            <a:r>
              <a:rPr lang="en-US" sz="2000" dirty="0" smtClean="0"/>
              <a:t>Determine if a toll-free number or Web site is provided.</a:t>
            </a:r>
          </a:p>
          <a:p>
            <a:pPr lvl="1" eaLnBrk="1" hangingPunct="1">
              <a:defRPr/>
            </a:pPr>
            <a:r>
              <a:rPr lang="en-US" sz="2000" dirty="0" smtClean="0"/>
              <a:t>Check if the warranty still applies if the computer is used outside the country.</a:t>
            </a:r>
          </a:p>
          <a:p>
            <a:pPr marL="0" indent="0" eaLnBrk="1" hangingPunct="1">
              <a:buFont typeface="Wingdings" pitchFamily="2" charset="2"/>
              <a:buNone/>
              <a:defRPr/>
            </a:pPr>
            <a:r>
              <a:rPr lang="en-US" sz="2200" dirty="0">
                <a:ea typeface="+mn-ea"/>
                <a:cs typeface="+mn-cs"/>
              </a:rPr>
              <a:t>	</a:t>
            </a:r>
            <a:endParaRPr lang="en-US" sz="2200" dirty="0" smtClean="0">
              <a:ea typeface="+mn-ea"/>
              <a:cs typeface="+mn-cs"/>
            </a:endParaRPr>
          </a:p>
          <a:p>
            <a:pPr eaLnBrk="1" hangingPunct="1">
              <a:buFont typeface="Wingdings" pitchFamily="2" charset="2"/>
              <a:buChar char="l"/>
              <a:defRPr/>
            </a:pPr>
            <a:endParaRPr lang="en-US" sz="2400" dirty="0" smtClean="0">
              <a:ea typeface="+mn-ea"/>
              <a:cs typeface="+mn-cs"/>
            </a:endParaRPr>
          </a:p>
          <a:p>
            <a:pPr marL="0" indent="0" eaLnBrk="1" hangingPunct="1">
              <a:buFont typeface="Wingdings" pitchFamily="2" charset="2"/>
              <a:buNone/>
              <a:defRPr/>
            </a:pPr>
            <a:endParaRPr lang="en-US" sz="2400" dirty="0" smtClean="0">
              <a:ea typeface="+mn-ea"/>
              <a:cs typeface="+mn-cs"/>
            </a:endParaRP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BED66E8C-352D-4E9E-BA39-0B9BC6A7BBF3}"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B40410A3-5250-4E6A-A10C-E23E89E4B929}" type="slidenum">
              <a:rPr lang="en-US" sz="2600" b="1">
                <a:solidFill>
                  <a:schemeClr val="bg1"/>
                </a:solidFill>
              </a:rPr>
              <a:pPr/>
              <a:t>2</a:t>
            </a:fld>
            <a:endParaRPr lang="en-US" sz="2600" b="1">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63BAA5D-0B2F-4CB8-90F0-FC67CCA9FDEE}" type="slidenum">
              <a:rPr lang="en-US" sz="2600" b="1">
                <a:solidFill>
                  <a:schemeClr val="bg1"/>
                </a:solidFill>
              </a:rPr>
              <a:pPr/>
              <a:t>2</a:t>
            </a:fld>
            <a:endParaRPr lang="en-US" sz="2600" b="1">
              <a:solidFill>
                <a:schemeClr val="bg1"/>
              </a:solidFill>
            </a:endParaRPr>
          </a:p>
        </p:txBody>
      </p:sp>
      <p:sp>
        <p:nvSpPr>
          <p:cNvPr id="18436" name="AutoShape 2"/>
          <p:cNvSpPr>
            <a:spLocks noGrp="1" noChangeArrowheads="1"/>
          </p:cNvSpPr>
          <p:nvPr>
            <p:ph type="title"/>
          </p:nvPr>
        </p:nvSpPr>
        <p:spPr/>
        <p:txBody>
          <a:bodyPr/>
          <a:lstStyle/>
          <a:p>
            <a:pPr eaLnBrk="1" hangingPunct="1"/>
            <a:r>
              <a:rPr lang="en-US" smtClean="0"/>
              <a:t>Objectives</a:t>
            </a:r>
          </a:p>
        </p:txBody>
      </p:sp>
      <p:sp>
        <p:nvSpPr>
          <p:cNvPr id="18437" name="Rectangle 3"/>
          <p:cNvSpPr>
            <a:spLocks noGrp="1" noChangeArrowheads="1"/>
          </p:cNvSpPr>
          <p:nvPr>
            <p:ph type="body" idx="1"/>
          </p:nvPr>
        </p:nvSpPr>
        <p:spPr>
          <a:xfrm>
            <a:off x="838200" y="2438400"/>
            <a:ext cx="7693025" cy="3724275"/>
          </a:xfrm>
        </p:spPr>
        <p:txBody>
          <a:bodyPr/>
          <a:lstStyle/>
          <a:p>
            <a:r>
              <a:rPr lang="en-US" sz="2600" smtClean="0"/>
              <a:t>Follow the problem-solving process.</a:t>
            </a:r>
          </a:p>
          <a:p>
            <a:r>
              <a:rPr lang="en-US" sz="2600" smtClean="0"/>
              <a:t>Implement solutions.</a:t>
            </a:r>
          </a:p>
          <a:p>
            <a:r>
              <a:rPr lang="en-US" sz="2600" smtClean="0"/>
              <a:t>Identify computer issues for consumers.</a:t>
            </a:r>
          </a:p>
          <a:p>
            <a:r>
              <a:rPr lang="en-US" sz="2600" smtClean="0"/>
              <a:t>Discard equipment responsibly.</a:t>
            </a:r>
          </a:p>
          <a:p>
            <a:endParaRPr lang="en-US" smtClean="0"/>
          </a:p>
          <a:p>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13"/>
          <p:cNvSpPr>
            <a:spLocks noGrp="1" noChangeArrowheads="1"/>
          </p:cNvSpPr>
          <p:nvPr>
            <p:ph type="sldNum" sz="quarter" idx="10"/>
          </p:nvPr>
        </p:nvSpPr>
        <p:spPr>
          <a:noFill/>
        </p:spPr>
        <p:txBody>
          <a:bodyPr/>
          <a:lstStyle/>
          <a:p>
            <a:fld id="{F3CA70DA-150C-413C-8430-914F28285DEC}" type="slidenum">
              <a:rPr lang="en-US" smtClean="0">
                <a:ea typeface="ＭＳ Ｐゴシック" charset="-128"/>
                <a:cs typeface="ＭＳ Ｐゴシック" charset="-128"/>
              </a:rPr>
              <a:pPr/>
              <a:t>20</a:t>
            </a:fld>
            <a:endParaRPr lang="en-US" smtClean="0">
              <a:ea typeface="ＭＳ Ｐゴシック" charset="-128"/>
              <a:cs typeface="ＭＳ Ｐゴシック" charset="-128"/>
            </a:endParaRPr>
          </a:p>
        </p:txBody>
      </p:sp>
      <p:sp>
        <p:nvSpPr>
          <p:cNvPr id="3789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176E189-C879-4C75-8DEA-2FFFFC42AA6A}" type="slidenum">
              <a:rPr lang="en-US" sz="2600" b="1">
                <a:solidFill>
                  <a:schemeClr val="bg1"/>
                </a:solidFill>
              </a:rPr>
              <a:pPr/>
              <a:t>20</a:t>
            </a:fld>
            <a:endParaRPr lang="en-US" sz="2600" b="1">
              <a:solidFill>
                <a:schemeClr val="bg1"/>
              </a:solidFill>
            </a:endParaRPr>
          </a:p>
        </p:txBody>
      </p:sp>
      <p:sp>
        <p:nvSpPr>
          <p:cNvPr id="3789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6D76746-6B9C-42DB-9119-493337DEAC8A}" type="slidenum">
              <a:rPr lang="en-US" sz="2600" b="1">
                <a:solidFill>
                  <a:schemeClr val="bg1"/>
                </a:solidFill>
              </a:rPr>
              <a:pPr/>
              <a:t>20</a:t>
            </a:fld>
            <a:endParaRPr lang="en-US" sz="2600" b="1">
              <a:solidFill>
                <a:schemeClr val="bg1"/>
              </a:solidFill>
            </a:endParaRPr>
          </a:p>
        </p:txBody>
      </p:sp>
      <p:sp>
        <p:nvSpPr>
          <p:cNvPr id="37892" name="AutoShape 2"/>
          <p:cNvSpPr>
            <a:spLocks noGrp="1" noChangeArrowheads="1"/>
          </p:cNvSpPr>
          <p:nvPr>
            <p:ph type="title"/>
          </p:nvPr>
        </p:nvSpPr>
        <p:spPr>
          <a:xfrm>
            <a:off x="762000" y="762000"/>
            <a:ext cx="8153400" cy="1143000"/>
          </a:xfrm>
        </p:spPr>
        <p:txBody>
          <a:bodyPr/>
          <a:lstStyle/>
          <a:p>
            <a:pPr eaLnBrk="1" hangingPunct="1"/>
            <a:r>
              <a:rPr lang="en-US" smtClean="0"/>
              <a:t>Identifying Computer Issues for Consumers (continued)</a:t>
            </a:r>
          </a:p>
        </p:txBody>
      </p:sp>
      <p:sp>
        <p:nvSpPr>
          <p:cNvPr id="26629" name="Rectangle 3"/>
          <p:cNvSpPr>
            <a:spLocks noGrp="1" noChangeArrowheads="1"/>
          </p:cNvSpPr>
          <p:nvPr>
            <p:ph type="body" idx="1"/>
          </p:nvPr>
        </p:nvSpPr>
        <p:spPr>
          <a:xfrm>
            <a:off x="838200" y="2362200"/>
            <a:ext cx="7772400" cy="3962400"/>
          </a:xfrm>
        </p:spPr>
        <p:txBody>
          <a:bodyPr/>
          <a:lstStyle/>
          <a:p>
            <a:pPr eaLnBrk="1" hangingPunct="1">
              <a:buFont typeface="Wingdings" pitchFamily="2" charset="2"/>
              <a:buChar char="l"/>
              <a:defRPr/>
            </a:pPr>
            <a:r>
              <a:rPr lang="en-US" sz="2400" b="1" dirty="0" smtClean="0">
                <a:ea typeface="+mn-ea"/>
                <a:cs typeface="+mn-cs"/>
              </a:rPr>
              <a:t>Maintaining a Computer (continued):</a:t>
            </a:r>
          </a:p>
          <a:p>
            <a:pPr eaLnBrk="1" hangingPunct="1">
              <a:buFont typeface="Wingdings" pitchFamily="2" charset="2"/>
              <a:buChar char="l"/>
              <a:defRPr/>
            </a:pPr>
            <a:r>
              <a:rPr lang="en-US" sz="2400" dirty="0" smtClean="0">
                <a:ea typeface="+mn-ea"/>
                <a:cs typeface="+mn-cs"/>
              </a:rPr>
              <a:t>Support Agreements:</a:t>
            </a:r>
          </a:p>
          <a:p>
            <a:pPr eaLnBrk="1" hangingPunct="1">
              <a:buFont typeface="Wingdings" pitchFamily="2" charset="2"/>
              <a:buChar char="l"/>
              <a:defRPr/>
            </a:pPr>
            <a:r>
              <a:rPr lang="en-US" sz="2400" dirty="0" smtClean="0">
                <a:ea typeface="+mn-ea"/>
                <a:cs typeface="+mn-cs"/>
              </a:rPr>
              <a:t>A support agreement is a list of services specifically designed to provide assistance to an organization.</a:t>
            </a:r>
          </a:p>
          <a:p>
            <a:pPr eaLnBrk="1" hangingPunct="1">
              <a:buFont typeface="Wingdings" pitchFamily="2" charset="2"/>
              <a:buChar char="l"/>
              <a:defRPr/>
            </a:pPr>
            <a:r>
              <a:rPr lang="en-US" sz="2400" dirty="0" smtClean="0">
                <a:ea typeface="+mn-ea"/>
                <a:cs typeface="+mn-cs"/>
              </a:rPr>
              <a:t>This allows a company or user to budget for support just like they would for rent or insurance.</a:t>
            </a:r>
          </a:p>
          <a:p>
            <a:pPr eaLnBrk="1" hangingPunct="1">
              <a:buFont typeface="Wingdings" pitchFamily="2" charset="2"/>
              <a:buChar char="l"/>
              <a:defRPr/>
            </a:pPr>
            <a:r>
              <a:rPr lang="en-US" sz="2400" dirty="0" smtClean="0">
                <a:ea typeface="+mn-ea"/>
                <a:cs typeface="+mn-cs"/>
              </a:rPr>
              <a:t>A support agreement can apply to a variety of services, depending on the type of equipment.</a:t>
            </a:r>
          </a:p>
          <a:p>
            <a:pPr eaLnBrk="1" hangingPunct="1">
              <a:buFont typeface="Wingdings" pitchFamily="2" charset="2"/>
              <a:buChar char="l"/>
              <a:defRPr/>
            </a:pPr>
            <a:endParaRPr lang="en-US" sz="2400" dirty="0" smtClean="0">
              <a:ea typeface="+mn-ea"/>
              <a:cs typeface="+mn-cs"/>
            </a:endParaRPr>
          </a:p>
          <a:p>
            <a:pPr marL="0" indent="0" eaLnBrk="1" hangingPunct="1">
              <a:buFont typeface="Wingdings" pitchFamily="2" charset="2"/>
              <a:buNone/>
              <a:defRPr/>
            </a:pPr>
            <a:endParaRPr lang="en-US" sz="2400" dirty="0" smtClean="0">
              <a:ea typeface="+mn-ea"/>
              <a:cs typeface="+mn-cs"/>
            </a:endParaRP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13"/>
          <p:cNvSpPr>
            <a:spLocks noGrp="1" noChangeArrowheads="1"/>
          </p:cNvSpPr>
          <p:nvPr>
            <p:ph type="sldNum" sz="quarter" idx="10"/>
          </p:nvPr>
        </p:nvSpPr>
        <p:spPr>
          <a:noFill/>
        </p:spPr>
        <p:txBody>
          <a:bodyPr/>
          <a:lstStyle/>
          <a:p>
            <a:fld id="{CB55A394-1BEF-4C30-B9B6-DC8122B5087C}" type="slidenum">
              <a:rPr lang="en-US" smtClean="0">
                <a:ea typeface="ＭＳ Ｐゴシック" charset="-128"/>
                <a:cs typeface="ＭＳ Ｐゴシック" charset="-128"/>
              </a:rPr>
              <a:pPr/>
              <a:t>21</a:t>
            </a:fld>
            <a:endParaRPr lang="en-US" smtClean="0">
              <a:ea typeface="ＭＳ Ｐゴシック" charset="-128"/>
              <a:cs typeface="ＭＳ Ｐゴシック" charset="-128"/>
            </a:endParaRPr>
          </a:p>
        </p:txBody>
      </p:sp>
      <p:sp>
        <p:nvSpPr>
          <p:cNvPr id="3891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D34CA2A-3CA7-448F-B797-BAD945B664C2}" type="slidenum">
              <a:rPr lang="en-US" sz="2600" b="1">
                <a:solidFill>
                  <a:schemeClr val="bg1"/>
                </a:solidFill>
              </a:rPr>
              <a:pPr/>
              <a:t>21</a:t>
            </a:fld>
            <a:endParaRPr lang="en-US" sz="2600" b="1">
              <a:solidFill>
                <a:schemeClr val="bg1"/>
              </a:solidFill>
            </a:endParaRPr>
          </a:p>
        </p:txBody>
      </p:sp>
      <p:sp>
        <p:nvSpPr>
          <p:cNvPr id="3891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7EC3B1E-DD84-4766-9B3A-22E915042B82}" type="slidenum">
              <a:rPr lang="en-US" sz="2600" b="1">
                <a:solidFill>
                  <a:schemeClr val="bg1"/>
                </a:solidFill>
              </a:rPr>
              <a:pPr/>
              <a:t>21</a:t>
            </a:fld>
            <a:endParaRPr lang="en-US" sz="2600" b="1">
              <a:solidFill>
                <a:schemeClr val="bg1"/>
              </a:solidFill>
            </a:endParaRPr>
          </a:p>
        </p:txBody>
      </p:sp>
      <p:sp>
        <p:nvSpPr>
          <p:cNvPr id="38916" name="AutoShape 2"/>
          <p:cNvSpPr>
            <a:spLocks noGrp="1" noChangeArrowheads="1"/>
          </p:cNvSpPr>
          <p:nvPr>
            <p:ph type="title"/>
          </p:nvPr>
        </p:nvSpPr>
        <p:spPr>
          <a:xfrm>
            <a:off x="762000" y="762000"/>
            <a:ext cx="8153400" cy="1143000"/>
          </a:xfrm>
        </p:spPr>
        <p:txBody>
          <a:bodyPr/>
          <a:lstStyle/>
          <a:p>
            <a:pPr eaLnBrk="1" hangingPunct="1"/>
            <a:r>
              <a:rPr lang="en-US" smtClean="0"/>
              <a:t>Identifying Computer Issues for Consumers (continued)</a:t>
            </a:r>
          </a:p>
        </p:txBody>
      </p:sp>
      <p:sp>
        <p:nvSpPr>
          <p:cNvPr id="26629" name="Rectangle 3"/>
          <p:cNvSpPr>
            <a:spLocks noGrp="1" noChangeArrowheads="1"/>
          </p:cNvSpPr>
          <p:nvPr>
            <p:ph type="body" idx="1"/>
          </p:nvPr>
        </p:nvSpPr>
        <p:spPr>
          <a:xfrm>
            <a:off x="838200" y="2362200"/>
            <a:ext cx="7772400" cy="3962400"/>
          </a:xfrm>
        </p:spPr>
        <p:txBody>
          <a:bodyPr/>
          <a:lstStyle/>
          <a:p>
            <a:pPr eaLnBrk="1" hangingPunct="1">
              <a:buFont typeface="Wingdings" pitchFamily="2" charset="2"/>
              <a:buChar char="l"/>
              <a:defRPr/>
            </a:pPr>
            <a:r>
              <a:rPr lang="en-US" sz="2400" b="1" dirty="0" smtClean="0">
                <a:ea typeface="+mn-ea"/>
                <a:cs typeface="+mn-cs"/>
              </a:rPr>
              <a:t>Useful Life:</a:t>
            </a:r>
          </a:p>
          <a:p>
            <a:pPr eaLnBrk="1" hangingPunct="1">
              <a:buFont typeface="Wingdings" pitchFamily="2" charset="2"/>
              <a:buChar char="l"/>
              <a:defRPr/>
            </a:pPr>
            <a:r>
              <a:rPr lang="en-US" sz="2400" dirty="0" smtClean="0">
                <a:ea typeface="+mn-ea"/>
                <a:cs typeface="+mn-cs"/>
              </a:rPr>
              <a:t>Useful life is defined as the estimated time period that an asset, such as computer equipment, will be of use to the owner.</a:t>
            </a:r>
          </a:p>
          <a:p>
            <a:pPr eaLnBrk="1" hangingPunct="1">
              <a:buFont typeface="Wingdings" pitchFamily="2" charset="2"/>
              <a:buChar char="l"/>
              <a:defRPr/>
            </a:pPr>
            <a:r>
              <a:rPr lang="en-US" sz="2400" dirty="0" smtClean="0">
                <a:ea typeface="+mn-ea"/>
                <a:cs typeface="+mn-cs"/>
              </a:rPr>
              <a:t>Depending of the type of company, the time period can vary from one year to five years.</a:t>
            </a:r>
          </a:p>
          <a:p>
            <a:pPr eaLnBrk="1" hangingPunct="1">
              <a:buFont typeface="Wingdings" pitchFamily="2" charset="2"/>
              <a:buChar char="l"/>
              <a:defRPr/>
            </a:pPr>
            <a:r>
              <a:rPr lang="en-US" sz="2400" dirty="0" smtClean="0">
                <a:ea typeface="+mn-ea"/>
                <a:cs typeface="+mn-cs"/>
              </a:rPr>
              <a:t>Depending on the value and condition of the computer, some companies may extend the life of a computer by adding components or upgrading parts.</a:t>
            </a:r>
          </a:p>
          <a:p>
            <a:pPr marL="0" indent="0" eaLnBrk="1" hangingPunct="1">
              <a:buFont typeface="Wingdings" pitchFamily="2" charset="2"/>
              <a:buNone/>
              <a:defRPr/>
            </a:pPr>
            <a:endParaRPr lang="en-US" sz="2400" dirty="0" smtClean="0">
              <a:ea typeface="+mn-ea"/>
              <a:cs typeface="+mn-cs"/>
            </a:endParaRP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13"/>
          <p:cNvSpPr>
            <a:spLocks noGrp="1" noChangeArrowheads="1"/>
          </p:cNvSpPr>
          <p:nvPr>
            <p:ph type="sldNum" sz="quarter" idx="10"/>
          </p:nvPr>
        </p:nvSpPr>
        <p:spPr>
          <a:noFill/>
        </p:spPr>
        <p:txBody>
          <a:bodyPr/>
          <a:lstStyle/>
          <a:p>
            <a:fld id="{9B204A7F-8CC6-4BE1-8CC8-7131B26DDDBF}" type="slidenum">
              <a:rPr lang="en-US" smtClean="0">
                <a:ea typeface="ＭＳ Ｐゴシック" charset="-128"/>
                <a:cs typeface="ＭＳ Ｐゴシック" charset="-128"/>
              </a:rPr>
              <a:pPr/>
              <a:t>22</a:t>
            </a:fld>
            <a:endParaRPr lang="en-US" smtClean="0">
              <a:ea typeface="ＭＳ Ｐゴシック" charset="-128"/>
              <a:cs typeface="ＭＳ Ｐゴシック" charset="-128"/>
            </a:endParaRPr>
          </a:p>
        </p:txBody>
      </p:sp>
      <p:sp>
        <p:nvSpPr>
          <p:cNvPr id="3993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B0313378-C765-4FAA-8C20-83BB9E7784C3}" type="slidenum">
              <a:rPr lang="en-US" sz="2600" b="1">
                <a:solidFill>
                  <a:schemeClr val="bg1"/>
                </a:solidFill>
              </a:rPr>
              <a:pPr/>
              <a:t>22</a:t>
            </a:fld>
            <a:endParaRPr lang="en-US" sz="2600" b="1">
              <a:solidFill>
                <a:schemeClr val="bg1"/>
              </a:solidFill>
            </a:endParaRPr>
          </a:p>
        </p:txBody>
      </p:sp>
      <p:sp>
        <p:nvSpPr>
          <p:cNvPr id="3993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BABE5C79-F9C7-460D-BD17-5A4DBBE84DAF}" type="slidenum">
              <a:rPr lang="en-US" sz="2600" b="1">
                <a:solidFill>
                  <a:schemeClr val="bg1"/>
                </a:solidFill>
              </a:rPr>
              <a:pPr/>
              <a:t>22</a:t>
            </a:fld>
            <a:endParaRPr lang="en-US" sz="2600" b="1">
              <a:solidFill>
                <a:schemeClr val="bg1"/>
              </a:solidFill>
            </a:endParaRPr>
          </a:p>
        </p:txBody>
      </p:sp>
      <p:sp>
        <p:nvSpPr>
          <p:cNvPr id="39940" name="AutoShape 2"/>
          <p:cNvSpPr>
            <a:spLocks noGrp="1" noChangeArrowheads="1"/>
          </p:cNvSpPr>
          <p:nvPr>
            <p:ph type="title"/>
          </p:nvPr>
        </p:nvSpPr>
        <p:spPr>
          <a:xfrm>
            <a:off x="762000" y="762000"/>
            <a:ext cx="8153400" cy="1143000"/>
          </a:xfrm>
        </p:spPr>
        <p:txBody>
          <a:bodyPr/>
          <a:lstStyle/>
          <a:p>
            <a:pPr eaLnBrk="1" hangingPunct="1"/>
            <a:r>
              <a:rPr lang="en-US" smtClean="0"/>
              <a:t>Discarding Equipment Responsibly</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lnSpc>
                <a:spcPct val="90000"/>
              </a:lnSpc>
            </a:pPr>
            <a:r>
              <a:rPr lang="en-US" sz="2400" smtClean="0"/>
              <a:t>At some point, you need to dispose of or discard computer equipment. </a:t>
            </a:r>
          </a:p>
          <a:p>
            <a:pPr eaLnBrk="1" hangingPunct="1">
              <a:lnSpc>
                <a:spcPct val="90000"/>
              </a:lnSpc>
            </a:pPr>
            <a:r>
              <a:rPr lang="en-US" sz="2400" smtClean="0"/>
              <a:t>The U.S. Environmental Protection Agency (EPA) has a Web site containing basic information on the disposal of electronics </a:t>
            </a:r>
            <a:r>
              <a:rPr lang="en-US" sz="2100" smtClean="0"/>
              <a:t>(</a:t>
            </a:r>
            <a:r>
              <a:rPr lang="en-US" sz="2100" i="1" smtClean="0">
                <a:hlinkClick r:id="rId2"/>
              </a:rPr>
              <a:t>www.epa.gov/osw/conserve/materials/ecycling/basic.htm</a:t>
            </a:r>
            <a:r>
              <a:rPr lang="en-US" sz="2100" smtClean="0"/>
              <a:t>).</a:t>
            </a:r>
            <a:endParaRPr lang="en-US" sz="2400" smtClean="0"/>
          </a:p>
          <a:p>
            <a:pPr eaLnBrk="1" hangingPunct="1">
              <a:lnSpc>
                <a:spcPct val="90000"/>
              </a:lnSpc>
            </a:pPr>
            <a:r>
              <a:rPr lang="en-US" sz="2400" smtClean="0"/>
              <a:t>If equipment is still usable, donate it to agencies such as schools, nonprofit organizations, and lower-income families.</a:t>
            </a:r>
          </a:p>
          <a:p>
            <a:pPr eaLnBrk="1" hangingPunct="1">
              <a:lnSpc>
                <a:spcPct val="90000"/>
              </a:lnSpc>
              <a:buFont typeface="Wingdings" charset="2"/>
              <a:buNone/>
            </a:pPr>
            <a:r>
              <a:rPr lang="en-US" smtClean="0"/>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13"/>
          <p:cNvSpPr>
            <a:spLocks noGrp="1" noChangeArrowheads="1"/>
          </p:cNvSpPr>
          <p:nvPr>
            <p:ph type="sldNum" sz="quarter" idx="10"/>
          </p:nvPr>
        </p:nvSpPr>
        <p:spPr>
          <a:noFill/>
        </p:spPr>
        <p:txBody>
          <a:bodyPr/>
          <a:lstStyle/>
          <a:p>
            <a:fld id="{3B493593-7A09-45A2-81D3-A60ADD6DB9E7}"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
        <p:nvSpPr>
          <p:cNvPr id="4096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CC60B3E-F39B-4F0A-871E-B4C493A30B0B}" type="slidenum">
              <a:rPr lang="en-US" sz="2600" b="1">
                <a:solidFill>
                  <a:schemeClr val="bg1"/>
                </a:solidFill>
              </a:rPr>
              <a:pPr/>
              <a:t>23</a:t>
            </a:fld>
            <a:endParaRPr lang="en-US" sz="2600" b="1">
              <a:solidFill>
                <a:schemeClr val="bg1"/>
              </a:solidFill>
            </a:endParaRPr>
          </a:p>
        </p:txBody>
      </p:sp>
      <p:sp>
        <p:nvSpPr>
          <p:cNvPr id="4096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1A95187-AD87-47C1-BB53-5E190B3D90D0}" type="slidenum">
              <a:rPr lang="en-US" sz="2600" b="1">
                <a:solidFill>
                  <a:schemeClr val="bg1"/>
                </a:solidFill>
              </a:rPr>
              <a:pPr/>
              <a:t>23</a:t>
            </a:fld>
            <a:endParaRPr lang="en-US" sz="2600" b="1">
              <a:solidFill>
                <a:schemeClr val="bg1"/>
              </a:solidFill>
            </a:endParaRPr>
          </a:p>
        </p:txBody>
      </p:sp>
      <p:sp>
        <p:nvSpPr>
          <p:cNvPr id="40964" name="AutoShape 2"/>
          <p:cNvSpPr>
            <a:spLocks noGrp="1" noChangeArrowheads="1"/>
          </p:cNvSpPr>
          <p:nvPr>
            <p:ph type="title"/>
          </p:nvPr>
        </p:nvSpPr>
        <p:spPr>
          <a:xfrm>
            <a:off x="762000" y="762000"/>
            <a:ext cx="8153400" cy="1143000"/>
          </a:xfrm>
        </p:spPr>
        <p:txBody>
          <a:bodyPr/>
          <a:lstStyle/>
          <a:p>
            <a:pPr eaLnBrk="1" hangingPunct="1"/>
            <a:r>
              <a:rPr lang="en-US" smtClean="0"/>
              <a:t>Discarding Equipment Responsibly (continued)</a:t>
            </a:r>
          </a:p>
        </p:txBody>
      </p:sp>
      <p:sp>
        <p:nvSpPr>
          <p:cNvPr id="26629" name="Rectangle 3"/>
          <p:cNvSpPr>
            <a:spLocks noGrp="1" noChangeArrowheads="1"/>
          </p:cNvSpPr>
          <p:nvPr>
            <p:ph type="body" idx="1"/>
          </p:nvPr>
        </p:nvSpPr>
        <p:spPr>
          <a:xfrm>
            <a:off x="838200" y="2362200"/>
            <a:ext cx="3657600" cy="3962400"/>
          </a:xfrm>
        </p:spPr>
        <p:txBody>
          <a:bodyPr/>
          <a:lstStyle/>
          <a:p>
            <a:pPr eaLnBrk="1" hangingPunct="1">
              <a:buFont typeface="Wingdings" pitchFamily="2" charset="2"/>
              <a:buChar char="l"/>
              <a:defRPr/>
            </a:pPr>
            <a:r>
              <a:rPr lang="en-US" sz="2400" dirty="0" smtClean="0">
                <a:ea typeface="+mn-ea"/>
                <a:cs typeface="+mn-cs"/>
              </a:rPr>
              <a:t>If donating is not an option, consider recycling.</a:t>
            </a:r>
          </a:p>
          <a:p>
            <a:pPr eaLnBrk="1" hangingPunct="1">
              <a:buFont typeface="Wingdings" pitchFamily="2" charset="2"/>
              <a:buChar char="l"/>
              <a:defRPr/>
            </a:pPr>
            <a:r>
              <a:rPr lang="en-US" sz="2400" dirty="0" smtClean="0">
                <a:ea typeface="+mn-ea"/>
                <a:cs typeface="+mn-cs"/>
              </a:rPr>
              <a:t>Many cities and communities provide recycling centers.</a:t>
            </a:r>
          </a:p>
          <a:p>
            <a:pPr marL="0" indent="0" eaLnBrk="1" hangingPunct="1">
              <a:buFont typeface="Wingdings" pitchFamily="2" charset="2"/>
              <a:buNone/>
              <a:defRPr/>
            </a:pPr>
            <a:r>
              <a:rPr lang="en-US" dirty="0" smtClean="0">
                <a:ea typeface="+mn-ea"/>
                <a:cs typeface="+mn-cs"/>
              </a:rPr>
              <a:t>	</a:t>
            </a:r>
          </a:p>
        </p:txBody>
      </p:sp>
      <p:pic>
        <p:nvPicPr>
          <p:cNvPr id="40966" name="Picture 2"/>
          <p:cNvPicPr>
            <a:picLocks noChangeAspect="1" noChangeArrowheads="1"/>
          </p:cNvPicPr>
          <p:nvPr/>
        </p:nvPicPr>
        <p:blipFill>
          <a:blip r:embed="rId2"/>
          <a:srcRect/>
          <a:stretch>
            <a:fillRect/>
          </a:stretch>
        </p:blipFill>
        <p:spPr bwMode="auto">
          <a:xfrm>
            <a:off x="4784725" y="2438400"/>
            <a:ext cx="3408363"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13"/>
          <p:cNvSpPr>
            <a:spLocks noGrp="1" noChangeArrowheads="1"/>
          </p:cNvSpPr>
          <p:nvPr>
            <p:ph type="sldNum" sz="quarter" idx="10"/>
          </p:nvPr>
        </p:nvSpPr>
        <p:spPr>
          <a:noFill/>
        </p:spPr>
        <p:txBody>
          <a:bodyPr/>
          <a:lstStyle/>
          <a:p>
            <a:fld id="{03F82FC8-8B0A-46FE-A08A-80A7F4614139}" type="slidenum">
              <a:rPr lang="en-US" smtClean="0">
                <a:ea typeface="ＭＳ Ｐゴシック" charset="-128"/>
                <a:cs typeface="ＭＳ Ｐゴシック" charset="-128"/>
              </a:rPr>
              <a:pPr/>
              <a:t>24</a:t>
            </a:fld>
            <a:endParaRPr lang="en-US" smtClean="0">
              <a:ea typeface="ＭＳ Ｐゴシック" charset="-128"/>
              <a:cs typeface="ＭＳ Ｐゴシック" charset="-128"/>
            </a:endParaRPr>
          </a:p>
        </p:txBody>
      </p:sp>
      <p:sp>
        <p:nvSpPr>
          <p:cNvPr id="4198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00C29EC-28C4-49E6-8FB3-9FF7A03CE4C3}" type="slidenum">
              <a:rPr lang="en-US" sz="2600" b="1">
                <a:solidFill>
                  <a:schemeClr val="bg1"/>
                </a:solidFill>
              </a:rPr>
              <a:pPr/>
              <a:t>24</a:t>
            </a:fld>
            <a:endParaRPr lang="en-US" sz="2600" b="1">
              <a:solidFill>
                <a:schemeClr val="bg1"/>
              </a:solidFill>
            </a:endParaRPr>
          </a:p>
        </p:txBody>
      </p:sp>
      <p:sp>
        <p:nvSpPr>
          <p:cNvPr id="41987" name="Title 1"/>
          <p:cNvSpPr>
            <a:spLocks noGrp="1"/>
          </p:cNvSpPr>
          <p:nvPr>
            <p:ph type="title"/>
          </p:nvPr>
        </p:nvSpPr>
        <p:spPr/>
        <p:txBody>
          <a:bodyPr/>
          <a:lstStyle/>
          <a:p>
            <a:pPr eaLnBrk="1" hangingPunct="1"/>
            <a:r>
              <a:rPr lang="en-US" smtClean="0"/>
              <a:t>Summary</a:t>
            </a:r>
          </a:p>
        </p:txBody>
      </p:sp>
      <p:sp>
        <p:nvSpPr>
          <p:cNvPr id="41988" name="Content Placeholder 2"/>
          <p:cNvSpPr>
            <a:spLocks noGrp="1"/>
          </p:cNvSpPr>
          <p:nvPr>
            <p:ph idx="1"/>
          </p:nvPr>
        </p:nvSpPr>
        <p:spPr>
          <a:xfrm>
            <a:off x="838200" y="2362200"/>
            <a:ext cx="7162800" cy="3724275"/>
          </a:xfrm>
        </p:spPr>
        <p:txBody>
          <a:bodyPr/>
          <a:lstStyle/>
          <a:p>
            <a:pPr eaLnBrk="1" hangingPunct="1">
              <a:buFont typeface="Wingdings" charset="2"/>
              <a:buNone/>
            </a:pPr>
            <a:r>
              <a:rPr lang="en-US" sz="2400" smtClean="0"/>
              <a:t>In this lesson, you learned:</a:t>
            </a:r>
          </a:p>
          <a:p>
            <a:r>
              <a:rPr lang="en-US" sz="2400" smtClean="0"/>
              <a:t>Problem solving involves defining a problem and finding a solution.</a:t>
            </a:r>
          </a:p>
          <a:p>
            <a:r>
              <a:rPr lang="en-US" sz="2400" smtClean="0"/>
              <a:t>The sequence of problem-solving tasks is as follows: defining the problem, investigating and analyzing the problem, identifying possible solutions, selecting and implementing the best solution, evaluating the chosen solution, and then documenting the problem and solution.</a:t>
            </a:r>
          </a:p>
        </p:txBody>
      </p:sp>
      <p:sp>
        <p:nvSpPr>
          <p:cNvPr id="4198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995CD9A-1F7D-48DA-8A91-2D55A7894FAF}" type="slidenum">
              <a:rPr lang="en-US" sz="2600" b="1">
                <a:solidFill>
                  <a:schemeClr val="bg1"/>
                </a:solidFill>
              </a:rPr>
              <a:pPr/>
              <a:t>24</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13"/>
          <p:cNvSpPr>
            <a:spLocks noGrp="1" noChangeArrowheads="1"/>
          </p:cNvSpPr>
          <p:nvPr>
            <p:ph type="sldNum" sz="quarter" idx="10"/>
          </p:nvPr>
        </p:nvSpPr>
        <p:spPr>
          <a:noFill/>
        </p:spPr>
        <p:txBody>
          <a:bodyPr/>
          <a:lstStyle/>
          <a:p>
            <a:fld id="{73C59314-AE70-484C-9694-9B732868D281}" type="slidenum">
              <a:rPr lang="en-US" smtClean="0">
                <a:ea typeface="ＭＳ Ｐゴシック" charset="-128"/>
                <a:cs typeface="ＭＳ Ｐゴシック" charset="-128"/>
              </a:rPr>
              <a:pPr/>
              <a:t>25</a:t>
            </a:fld>
            <a:endParaRPr lang="en-US" smtClean="0">
              <a:ea typeface="ＭＳ Ｐゴシック" charset="-128"/>
              <a:cs typeface="ＭＳ Ｐゴシック" charset="-128"/>
            </a:endParaRPr>
          </a:p>
        </p:txBody>
      </p:sp>
      <p:sp>
        <p:nvSpPr>
          <p:cNvPr id="4301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178F3CB-8CB9-4E03-A4A0-4D2E7FF1BD11}" type="slidenum">
              <a:rPr lang="en-US" sz="2600" b="1">
                <a:solidFill>
                  <a:schemeClr val="bg1"/>
                </a:solidFill>
              </a:rPr>
              <a:pPr/>
              <a:t>25</a:t>
            </a:fld>
            <a:endParaRPr lang="en-US" sz="2600" b="1">
              <a:solidFill>
                <a:schemeClr val="bg1"/>
              </a:solidFill>
            </a:endParaRPr>
          </a:p>
        </p:txBody>
      </p:sp>
      <p:sp>
        <p:nvSpPr>
          <p:cNvPr id="43011" name="Title 1"/>
          <p:cNvSpPr>
            <a:spLocks noGrp="1"/>
          </p:cNvSpPr>
          <p:nvPr>
            <p:ph type="title"/>
          </p:nvPr>
        </p:nvSpPr>
        <p:spPr/>
        <p:txBody>
          <a:bodyPr/>
          <a:lstStyle/>
          <a:p>
            <a:pPr eaLnBrk="1" hangingPunct="1"/>
            <a:r>
              <a:rPr lang="en-US" smtClean="0"/>
              <a:t>Summary (continued)</a:t>
            </a:r>
          </a:p>
        </p:txBody>
      </p:sp>
      <p:sp>
        <p:nvSpPr>
          <p:cNvPr id="43012" name="Content Placeholder 2"/>
          <p:cNvSpPr>
            <a:spLocks noGrp="1"/>
          </p:cNvSpPr>
          <p:nvPr>
            <p:ph idx="1"/>
          </p:nvPr>
        </p:nvSpPr>
        <p:spPr>
          <a:xfrm>
            <a:off x="838200" y="2362200"/>
            <a:ext cx="7391400" cy="3724275"/>
          </a:xfrm>
        </p:spPr>
        <p:txBody>
          <a:bodyPr/>
          <a:lstStyle/>
          <a:p>
            <a:r>
              <a:rPr lang="en-US" sz="2400" smtClean="0"/>
              <a:t>When purchasing a computer for yourself or for an organization, identify the purpose of the computer and the tasks you or others will perform on it.</a:t>
            </a:r>
          </a:p>
          <a:p>
            <a:r>
              <a:rPr lang="en-US" sz="2400" smtClean="0"/>
              <a:t>Purchasing a computer for personal use most often means selecting one that runs the latest version of the Windows or Macintosh operating system. Computers running the Linux operating system primarily are popular with knowledgeable IT professionals and home users with limited funds.</a:t>
            </a:r>
          </a:p>
        </p:txBody>
      </p:sp>
      <p:sp>
        <p:nvSpPr>
          <p:cNvPr id="4301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134F40A-33B6-45AC-A4BB-169A75082A64}" type="slidenum">
              <a:rPr lang="en-US" sz="2600" b="1">
                <a:solidFill>
                  <a:schemeClr val="bg1"/>
                </a:solidFill>
              </a:rPr>
              <a:pPr/>
              <a:t>25</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E068892D-9327-479D-B834-AFF9D455484E}" type="slidenum">
              <a:rPr lang="en-US" smtClean="0">
                <a:ea typeface="ＭＳ Ｐゴシック" charset="-128"/>
                <a:cs typeface="ＭＳ Ｐゴシック" charset="-128"/>
              </a:rPr>
              <a:pPr/>
              <a:t>26</a:t>
            </a:fld>
            <a:endParaRPr lang="en-US" smtClean="0">
              <a:ea typeface="ＭＳ Ｐゴシック" charset="-128"/>
              <a:cs typeface="ＭＳ Ｐゴシック" charset="-128"/>
            </a:endParaRPr>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9394F95-976F-4FCE-879F-FA4450C43579}" type="slidenum">
              <a:rPr lang="en-US" sz="2600" b="1">
                <a:solidFill>
                  <a:schemeClr val="bg1"/>
                </a:solidFill>
              </a:rPr>
              <a:pPr/>
              <a:t>26</a:t>
            </a:fld>
            <a:endParaRPr lang="en-US" sz="2600" b="1">
              <a:solidFill>
                <a:schemeClr val="bg1"/>
              </a:solidFill>
            </a:endParaRPr>
          </a:p>
        </p:txBody>
      </p:sp>
      <p:sp>
        <p:nvSpPr>
          <p:cNvPr id="44035" name="Title 1"/>
          <p:cNvSpPr>
            <a:spLocks noGrp="1"/>
          </p:cNvSpPr>
          <p:nvPr>
            <p:ph type="title"/>
          </p:nvPr>
        </p:nvSpPr>
        <p:spPr/>
        <p:txBody>
          <a:bodyPr/>
          <a:lstStyle/>
          <a:p>
            <a:pPr eaLnBrk="1" hangingPunct="1"/>
            <a:r>
              <a:rPr lang="en-US" smtClean="0"/>
              <a:t>Summary (continued)</a:t>
            </a:r>
          </a:p>
        </p:txBody>
      </p:sp>
      <p:sp>
        <p:nvSpPr>
          <p:cNvPr id="44036" name="Content Placeholder 2"/>
          <p:cNvSpPr>
            <a:spLocks noGrp="1"/>
          </p:cNvSpPr>
          <p:nvPr>
            <p:ph idx="1"/>
          </p:nvPr>
        </p:nvSpPr>
        <p:spPr>
          <a:xfrm>
            <a:off x="838200" y="2362200"/>
            <a:ext cx="6858000" cy="3724275"/>
          </a:xfrm>
        </p:spPr>
        <p:txBody>
          <a:bodyPr/>
          <a:lstStyle/>
          <a:p>
            <a:r>
              <a:rPr lang="en-US" sz="2400"/>
              <a:t>Warranties and support agreements help you maintain computer equipment. If a computer fails to perform according to guidelines the manufacturer specifies, the warranty might provide for the repair or replacement of the computer. A computer manufacturer might offer its customers a support agreement, which is a list of services specifically designed to provide assistance to a company or organization.</a:t>
            </a: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65E2DCE-278A-47B7-95F7-0F04389E98D7}" type="slidenum">
              <a:rPr lang="en-US" sz="2600" b="1">
                <a:solidFill>
                  <a:schemeClr val="bg1"/>
                </a:solidFill>
              </a:rPr>
              <a:pPr/>
              <a:t>26</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13"/>
          <p:cNvSpPr>
            <a:spLocks noGrp="1" noChangeArrowheads="1"/>
          </p:cNvSpPr>
          <p:nvPr>
            <p:ph type="sldNum" sz="quarter" idx="10"/>
          </p:nvPr>
        </p:nvSpPr>
        <p:spPr>
          <a:noFill/>
        </p:spPr>
        <p:txBody>
          <a:bodyPr/>
          <a:lstStyle/>
          <a:p>
            <a:fld id="{8041725B-1EBB-47CB-81BE-2C6E5CE62163}" type="slidenum">
              <a:rPr lang="en-US" smtClean="0">
                <a:ea typeface="ＭＳ Ｐゴシック" charset="-128"/>
                <a:cs typeface="ＭＳ Ｐゴシック" charset="-128"/>
              </a:rPr>
              <a:pPr/>
              <a:t>27</a:t>
            </a:fld>
            <a:endParaRPr lang="en-US" smtClean="0">
              <a:ea typeface="ＭＳ Ｐゴシック" charset="-128"/>
              <a:cs typeface="ＭＳ Ｐゴシック" charset="-128"/>
            </a:endParaRPr>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F5B46A0-CF14-4F45-A152-D5479CA24FCA}" type="slidenum">
              <a:rPr lang="en-US" sz="2600" b="1">
                <a:solidFill>
                  <a:schemeClr val="bg1"/>
                </a:solidFill>
              </a:rPr>
              <a:pPr/>
              <a:t>27</a:t>
            </a:fld>
            <a:endParaRPr lang="en-US" sz="2600" b="1">
              <a:solidFill>
                <a:schemeClr val="bg1"/>
              </a:solidFill>
            </a:endParaRPr>
          </a:p>
        </p:txBody>
      </p:sp>
      <p:sp>
        <p:nvSpPr>
          <p:cNvPr id="45059" name="Title 1"/>
          <p:cNvSpPr>
            <a:spLocks noGrp="1"/>
          </p:cNvSpPr>
          <p:nvPr>
            <p:ph type="title"/>
          </p:nvPr>
        </p:nvSpPr>
        <p:spPr/>
        <p:txBody>
          <a:bodyPr/>
          <a:lstStyle/>
          <a:p>
            <a:pPr eaLnBrk="1" hangingPunct="1"/>
            <a:r>
              <a:rPr lang="en-US" smtClean="0"/>
              <a:t>Summary (continued)</a:t>
            </a:r>
          </a:p>
        </p:txBody>
      </p:sp>
      <p:sp>
        <p:nvSpPr>
          <p:cNvPr id="45060" name="Content Placeholder 2"/>
          <p:cNvSpPr>
            <a:spLocks noGrp="1"/>
          </p:cNvSpPr>
          <p:nvPr>
            <p:ph idx="1"/>
          </p:nvPr>
        </p:nvSpPr>
        <p:spPr>
          <a:xfrm>
            <a:off x="838200" y="2362200"/>
            <a:ext cx="6858000" cy="3724275"/>
          </a:xfrm>
        </p:spPr>
        <p:txBody>
          <a:bodyPr/>
          <a:lstStyle/>
          <a:p>
            <a:r>
              <a:rPr lang="en-US" sz="2400"/>
              <a:t>When you purchase computer equipment, be aware of its useful life, which is the estimated time period the computer equipment will be of use to you.</a:t>
            </a:r>
          </a:p>
          <a:p>
            <a:r>
              <a:rPr lang="en-US" sz="2400"/>
              <a:t>To dispose of computer equipment properly, refer to the guidelines on the EPA Web site and consider donating or recycling the equipment.</a:t>
            </a: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DF6B5FB-0DE7-43D4-AE33-20138548992F}" type="slidenum">
              <a:rPr lang="en-US" sz="2600" b="1">
                <a:solidFill>
                  <a:schemeClr val="bg1"/>
                </a:solidFill>
              </a:rPr>
              <a:pPr/>
              <a:t>27</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19223AEC-1942-4196-8104-8F695D12B596}" type="slidenum">
              <a:rPr lang="en-US" smtClean="0">
                <a:ea typeface="ＭＳ Ｐゴシック" charset="-128"/>
                <a:cs typeface="ＭＳ Ｐゴシック" charset="-128"/>
              </a:rPr>
              <a:pPr/>
              <a:t>3</a:t>
            </a:fld>
            <a:endParaRPr lang="en-US" smtClean="0">
              <a:ea typeface="ＭＳ Ｐゴシック" charset="-128"/>
              <a:cs typeface="ＭＳ Ｐゴシック" charset="-128"/>
            </a:endParaRPr>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02E89D5-524A-49EE-A317-CFA91267B298}" type="slidenum">
              <a:rPr lang="en-US" sz="2600" b="1">
                <a:solidFill>
                  <a:schemeClr val="bg1"/>
                </a:solidFill>
              </a:rPr>
              <a:pPr/>
              <a:t>3</a:t>
            </a:fld>
            <a:endParaRPr lang="en-US" sz="2600" b="1">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71238B5-C6B3-4E47-AB74-F537DA601797}" type="slidenum">
              <a:rPr lang="en-US" sz="2600" b="1">
                <a:solidFill>
                  <a:schemeClr val="bg1"/>
                </a:solidFill>
              </a:rPr>
              <a:pPr/>
              <a:t>3</a:t>
            </a:fld>
            <a:endParaRPr lang="en-US" sz="2600" b="1">
              <a:solidFill>
                <a:schemeClr val="bg1"/>
              </a:solidFill>
            </a:endParaRPr>
          </a:p>
        </p:txBody>
      </p:sp>
      <p:sp>
        <p:nvSpPr>
          <p:cNvPr id="20484" name="AutoShape 2"/>
          <p:cNvSpPr>
            <a:spLocks noGrp="1" noChangeArrowheads="1"/>
          </p:cNvSpPr>
          <p:nvPr>
            <p:ph type="title"/>
          </p:nvPr>
        </p:nvSpPr>
        <p:spPr/>
        <p:txBody>
          <a:bodyPr/>
          <a:lstStyle/>
          <a:p>
            <a:pPr eaLnBrk="1" hangingPunct="1"/>
            <a:r>
              <a:rPr lang="en-US" smtClean="0"/>
              <a:t>Vocabulary</a:t>
            </a:r>
          </a:p>
        </p:txBody>
      </p:sp>
      <p:sp>
        <p:nvSpPr>
          <p:cNvPr id="20485" name="Rectangle 3"/>
          <p:cNvSpPr>
            <a:spLocks noGrp="1" noChangeArrowheads="1"/>
          </p:cNvSpPr>
          <p:nvPr>
            <p:ph type="body" sz="half" idx="1"/>
          </p:nvPr>
        </p:nvSpPr>
        <p:spPr/>
        <p:txBody>
          <a:bodyPr/>
          <a:lstStyle/>
          <a:p>
            <a:pPr>
              <a:lnSpc>
                <a:spcPct val="90000"/>
              </a:lnSpc>
            </a:pPr>
            <a:r>
              <a:rPr lang="en-US" smtClean="0"/>
              <a:t>Linux PC</a:t>
            </a:r>
          </a:p>
          <a:p>
            <a:pPr>
              <a:lnSpc>
                <a:spcPct val="90000"/>
              </a:lnSpc>
            </a:pPr>
            <a:r>
              <a:rPr lang="en-US" smtClean="0"/>
              <a:t>problem solving</a:t>
            </a:r>
          </a:p>
          <a:p>
            <a:pPr>
              <a:lnSpc>
                <a:spcPct val="90000"/>
              </a:lnSpc>
            </a:pPr>
            <a:r>
              <a:rPr lang="en-US" smtClean="0"/>
              <a:t>support agreement</a:t>
            </a:r>
          </a:p>
          <a:p>
            <a:pPr>
              <a:lnSpc>
                <a:spcPct val="90000"/>
              </a:lnSpc>
            </a:pPr>
            <a:r>
              <a:rPr lang="en-US" smtClean="0"/>
              <a:t>troubleshooting</a:t>
            </a:r>
          </a:p>
          <a:p>
            <a:pPr>
              <a:lnSpc>
                <a:spcPct val="90000"/>
              </a:lnSpc>
            </a:pPr>
            <a:r>
              <a:rPr lang="en-US" smtClean="0"/>
              <a:t>useful life</a:t>
            </a:r>
          </a:p>
          <a:p>
            <a:pPr>
              <a:lnSpc>
                <a:spcPct val="90000"/>
              </a:lnSpc>
            </a:pPr>
            <a:r>
              <a:rPr lang="en-US" smtClean="0"/>
              <a:t>warranty</a:t>
            </a:r>
          </a:p>
          <a:p>
            <a:pPr>
              <a:lnSpc>
                <a:spcPct val="90000"/>
              </a:lnSpc>
            </a:pPr>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C9CFF60B-28E6-4FBF-8530-8AC27CB1B8CA}" type="slidenum">
              <a:rPr lang="en-US" smtClean="0">
                <a:ea typeface="ＭＳ Ｐゴシック" charset="-128"/>
                <a:cs typeface="ＭＳ Ｐゴシック" charset="-128"/>
              </a:rPr>
              <a:pPr/>
              <a:t>4</a:t>
            </a:fld>
            <a:endParaRPr lang="en-US" smtClean="0">
              <a:ea typeface="ＭＳ Ｐゴシック" charset="-128"/>
              <a:cs typeface="ＭＳ Ｐゴシック" charset="-128"/>
            </a:endParaRPr>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0BE8235-6AE3-4820-AA30-2FD478449618}" type="slidenum">
              <a:rPr lang="en-US" sz="2600" b="1">
                <a:solidFill>
                  <a:schemeClr val="bg1"/>
                </a:solidFill>
              </a:rPr>
              <a:pPr/>
              <a:t>4</a:t>
            </a:fld>
            <a:endParaRPr lang="en-US" sz="2600" b="1">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B7E6D0AA-895E-4ADC-A4B4-152080A97AEF}" type="slidenum">
              <a:rPr lang="en-US" sz="2600" b="1">
                <a:solidFill>
                  <a:schemeClr val="bg1"/>
                </a:solidFill>
              </a:rPr>
              <a:pPr/>
              <a:t>4</a:t>
            </a:fld>
            <a:endParaRPr lang="en-US" sz="2600" b="1">
              <a:solidFill>
                <a:schemeClr val="bg1"/>
              </a:solidFill>
            </a:endParaRPr>
          </a:p>
        </p:txBody>
      </p:sp>
      <p:sp>
        <p:nvSpPr>
          <p:cNvPr id="21508" name="AutoShape 2"/>
          <p:cNvSpPr>
            <a:spLocks noGrp="1" noChangeArrowheads="1"/>
          </p:cNvSpPr>
          <p:nvPr>
            <p:ph type="title"/>
          </p:nvPr>
        </p:nvSpPr>
        <p:spPr>
          <a:xfrm>
            <a:off x="762000" y="762000"/>
            <a:ext cx="8153400" cy="1143000"/>
          </a:xfrm>
        </p:spPr>
        <p:txBody>
          <a:bodyPr/>
          <a:lstStyle/>
          <a:p>
            <a:pPr eaLnBrk="1" hangingPunct="1"/>
            <a:r>
              <a:rPr lang="en-US" smtClean="0"/>
              <a:t>Following the Problem-Solving Process</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r>
              <a:rPr lang="en-US" sz="2400" smtClean="0"/>
              <a:t>The following steps outline the process you should take to solve problems:</a:t>
            </a:r>
          </a:p>
          <a:p>
            <a:pPr marL="914400" lvl="1" indent="-457200" eaLnBrk="1" hangingPunct="1">
              <a:buFontTx/>
              <a:buAutoNum type="arabicPeriod"/>
            </a:pPr>
            <a:r>
              <a:rPr lang="en-US" smtClean="0"/>
              <a:t>Define the problem.</a:t>
            </a:r>
          </a:p>
          <a:p>
            <a:pPr marL="914400" lvl="1" indent="-457200" eaLnBrk="1" hangingPunct="1">
              <a:buFontTx/>
              <a:buAutoNum type="arabicPeriod"/>
            </a:pPr>
            <a:r>
              <a:rPr lang="en-US" smtClean="0"/>
              <a:t>Investigate and analyze the problem.</a:t>
            </a:r>
          </a:p>
          <a:p>
            <a:pPr marL="914400" lvl="1" indent="-457200" eaLnBrk="1" hangingPunct="1">
              <a:buFontTx/>
              <a:buAutoNum type="arabicPeriod"/>
            </a:pPr>
            <a:r>
              <a:rPr lang="en-US" smtClean="0"/>
              <a:t>Identify possible solutions.</a:t>
            </a:r>
          </a:p>
          <a:p>
            <a:pPr marL="914400" lvl="1" indent="-457200" eaLnBrk="1" hangingPunct="1">
              <a:buFontTx/>
              <a:buAutoNum type="arabicPeriod"/>
            </a:pPr>
            <a:r>
              <a:rPr lang="en-US" smtClean="0"/>
              <a:t>Select and implement a solution.</a:t>
            </a:r>
          </a:p>
          <a:p>
            <a:pPr marL="914400" lvl="1" indent="-457200" eaLnBrk="1" hangingPunct="1">
              <a:buFontTx/>
              <a:buAutoNum type="arabicPeriod"/>
            </a:pPr>
            <a:r>
              <a:rPr lang="en-US" smtClean="0"/>
              <a:t>Evaluate solutions.</a:t>
            </a:r>
          </a:p>
          <a:p>
            <a:pPr eaLnBrk="1" hangingPunct="1"/>
            <a:r>
              <a:rPr lang="en-US" sz="2400" smtClean="0"/>
              <a:t>Each step is important in the problem-solving process, also called troubleshooting.</a:t>
            </a:r>
          </a:p>
          <a:p>
            <a:pPr eaLnBrk="1" hangingPunct="1"/>
            <a:endParaRPr lang="en-US" smtClean="0"/>
          </a:p>
          <a:p>
            <a:pPr eaLnBrk="1" hangingPunct="1">
              <a:buFont typeface="Wingdings" charset="2"/>
              <a:buNone/>
            </a:pPr>
            <a:endParaRPr 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13"/>
          <p:cNvSpPr>
            <a:spLocks noGrp="1" noChangeArrowheads="1"/>
          </p:cNvSpPr>
          <p:nvPr>
            <p:ph type="sldNum" sz="quarter" idx="10"/>
          </p:nvPr>
        </p:nvSpPr>
        <p:spPr>
          <a:noFill/>
        </p:spPr>
        <p:txBody>
          <a:bodyPr/>
          <a:lstStyle/>
          <a:p>
            <a:fld id="{B14EF945-B67F-4212-A34F-1A70320825EB}"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
        <p:nvSpPr>
          <p:cNvPr id="2253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CEC3A31-BDF2-45CE-8012-D4AD2112A99B}" type="slidenum">
              <a:rPr lang="en-US" sz="2600" b="1">
                <a:solidFill>
                  <a:schemeClr val="bg1"/>
                </a:solidFill>
              </a:rPr>
              <a:pPr/>
              <a:t>5</a:t>
            </a:fld>
            <a:endParaRPr lang="en-US" sz="2600" b="1">
              <a:solidFill>
                <a:schemeClr val="bg1"/>
              </a:solidFill>
            </a:endParaRPr>
          </a:p>
        </p:txBody>
      </p:sp>
      <p:sp>
        <p:nvSpPr>
          <p:cNvPr id="2253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1205300-3A94-42AE-8C47-FEE2D1AC9E1B}" type="slidenum">
              <a:rPr lang="en-US" sz="2600" b="1">
                <a:solidFill>
                  <a:schemeClr val="bg1"/>
                </a:solidFill>
              </a:rPr>
              <a:pPr/>
              <a:t>5</a:t>
            </a:fld>
            <a:endParaRPr lang="en-US" sz="2600" b="1">
              <a:solidFill>
                <a:schemeClr val="bg1"/>
              </a:solidFill>
            </a:endParaRPr>
          </a:p>
        </p:txBody>
      </p:sp>
      <p:sp>
        <p:nvSpPr>
          <p:cNvPr id="22532" name="AutoShape 2"/>
          <p:cNvSpPr>
            <a:spLocks noGrp="1" noChangeArrowheads="1"/>
          </p:cNvSpPr>
          <p:nvPr>
            <p:ph type="title"/>
          </p:nvPr>
        </p:nvSpPr>
        <p:spPr>
          <a:xfrm>
            <a:off x="762000" y="762000"/>
            <a:ext cx="8153400" cy="1143000"/>
          </a:xfrm>
        </p:spPr>
        <p:txBody>
          <a:bodyPr/>
          <a:lstStyle/>
          <a:p>
            <a:pPr eaLnBrk="1" hangingPunct="1"/>
            <a:r>
              <a:rPr lang="en-US" smtClean="0"/>
              <a:t>Following the Problem-Solving Process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r>
              <a:rPr lang="en-US" sz="2400" b="1" dirty="0" smtClean="0">
                <a:ea typeface="+mn-ea"/>
                <a:cs typeface="+mn-cs"/>
              </a:rPr>
              <a:t>Define the Problem:</a:t>
            </a:r>
          </a:p>
          <a:p>
            <a:pPr eaLnBrk="1" hangingPunct="1">
              <a:buFont typeface="Wingdings" pitchFamily="2" charset="2"/>
              <a:buChar char="l"/>
              <a:defRPr/>
            </a:pPr>
            <a:r>
              <a:rPr lang="en-US" sz="2400" dirty="0" smtClean="0">
                <a:ea typeface="+mn-ea"/>
                <a:cs typeface="+mn-cs"/>
              </a:rPr>
              <a:t>Make sure you actually have a problem and identify what it is.</a:t>
            </a:r>
          </a:p>
          <a:p>
            <a:pPr eaLnBrk="1" hangingPunct="1">
              <a:buFont typeface="Wingdings" pitchFamily="2" charset="2"/>
              <a:buChar char="l"/>
              <a:defRPr/>
            </a:pPr>
            <a:r>
              <a:rPr lang="en-US" sz="2400" dirty="0" smtClean="0">
                <a:ea typeface="+mn-ea"/>
                <a:cs typeface="+mn-cs"/>
              </a:rPr>
              <a:t>Start with the most obvious or simplest possibilities, and continue troubleshooting from there.</a:t>
            </a:r>
          </a:p>
          <a:p>
            <a:pPr eaLnBrk="1" hangingPunct="1">
              <a:buFont typeface="Wingdings" pitchFamily="2" charset="2"/>
              <a:buChar char="l"/>
              <a:defRPr/>
            </a:pPr>
            <a:r>
              <a:rPr lang="en-US" sz="2400" dirty="0" smtClean="0">
                <a:ea typeface="+mn-ea"/>
                <a:cs typeface="+mn-cs"/>
              </a:rPr>
              <a:t>Ask questions, use what-if statements, eliminate some facts, include others, clarify the current situation, and identify what the situation should be or what you want it to be.</a:t>
            </a:r>
          </a:p>
          <a:p>
            <a:pPr eaLnBrk="1" hangingPunct="1">
              <a:buFont typeface="Wingdings" pitchFamily="2" charset="2"/>
              <a:buChar char="l"/>
              <a:defRPr/>
            </a:pPr>
            <a:r>
              <a:rPr lang="en-US" sz="2400" dirty="0" smtClean="0">
                <a:ea typeface="+mn-ea"/>
                <a:cs typeface="+mn-cs"/>
              </a:rPr>
              <a:t>Collect as much information as possible.</a:t>
            </a: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B5DB1212-51DC-495B-944F-10433198A231}" type="slidenum">
              <a:rPr lang="en-US" smtClean="0">
                <a:ea typeface="ＭＳ Ｐゴシック" charset="-128"/>
                <a:cs typeface="ＭＳ Ｐゴシック" charset="-128"/>
              </a:rPr>
              <a:pPr/>
              <a:t>6</a:t>
            </a:fld>
            <a:endParaRPr lang="en-US" smtClean="0">
              <a:ea typeface="ＭＳ Ｐゴシック" charset="-128"/>
              <a:cs typeface="ＭＳ Ｐゴシック" charset="-128"/>
            </a:endParaRPr>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69572DE-676C-4C41-8F48-A3AEA88CBF94}" type="slidenum">
              <a:rPr lang="en-US" sz="2600" b="1">
                <a:solidFill>
                  <a:schemeClr val="bg1"/>
                </a:solidFill>
              </a:rPr>
              <a:pPr/>
              <a:t>6</a:t>
            </a:fld>
            <a:endParaRPr lang="en-US" sz="2600" b="1">
              <a:solidFill>
                <a:schemeClr val="bg1"/>
              </a:solidFill>
            </a:endParaRPr>
          </a:p>
        </p:txBody>
      </p:sp>
      <p:sp>
        <p:nvSpPr>
          <p:cNvPr id="2355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0AAF8A8-B8C8-4384-85C0-CE6D3C58FE96}" type="slidenum">
              <a:rPr lang="en-US" sz="2600" b="1">
                <a:solidFill>
                  <a:schemeClr val="bg1"/>
                </a:solidFill>
              </a:rPr>
              <a:pPr/>
              <a:t>6</a:t>
            </a:fld>
            <a:endParaRPr lang="en-US" sz="2600" b="1">
              <a:solidFill>
                <a:schemeClr val="bg1"/>
              </a:solidFill>
            </a:endParaRPr>
          </a:p>
        </p:txBody>
      </p:sp>
      <p:sp>
        <p:nvSpPr>
          <p:cNvPr id="23556" name="AutoShape 2"/>
          <p:cNvSpPr>
            <a:spLocks noGrp="1" noChangeArrowheads="1"/>
          </p:cNvSpPr>
          <p:nvPr>
            <p:ph type="title"/>
          </p:nvPr>
        </p:nvSpPr>
        <p:spPr>
          <a:xfrm>
            <a:off x="762000" y="762000"/>
            <a:ext cx="8153400" cy="1143000"/>
          </a:xfrm>
        </p:spPr>
        <p:txBody>
          <a:bodyPr/>
          <a:lstStyle/>
          <a:p>
            <a:pPr eaLnBrk="1" hangingPunct="1"/>
            <a:r>
              <a:rPr lang="en-US" smtClean="0"/>
              <a:t>Following the Problem-Solving Process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r>
              <a:rPr lang="en-US" sz="2400" b="1" dirty="0" smtClean="0">
                <a:ea typeface="+mn-ea"/>
                <a:cs typeface="+mn-cs"/>
              </a:rPr>
              <a:t>Investigate and Analyze the Problem:</a:t>
            </a:r>
          </a:p>
          <a:p>
            <a:pPr eaLnBrk="1" hangingPunct="1">
              <a:buFont typeface="Wingdings" pitchFamily="2" charset="2"/>
              <a:buChar char="l"/>
              <a:defRPr/>
            </a:pPr>
            <a:r>
              <a:rPr lang="en-US" sz="2400" dirty="0" smtClean="0">
                <a:ea typeface="+mn-ea"/>
                <a:cs typeface="+mn-cs"/>
              </a:rPr>
              <a:t>Collect all available data about the problem.</a:t>
            </a:r>
          </a:p>
          <a:p>
            <a:pPr eaLnBrk="1" hangingPunct="1">
              <a:buFont typeface="Wingdings" pitchFamily="2" charset="2"/>
              <a:buChar char="l"/>
              <a:defRPr/>
            </a:pPr>
            <a:r>
              <a:rPr lang="en-US" sz="2400" dirty="0" smtClean="0">
                <a:ea typeface="+mn-ea"/>
                <a:cs typeface="+mn-cs"/>
              </a:rPr>
              <a:t>Determine why the problem exists and its possible causes.</a:t>
            </a:r>
          </a:p>
          <a:p>
            <a:pPr eaLnBrk="1" hangingPunct="1">
              <a:buFont typeface="Wingdings" pitchFamily="2" charset="2"/>
              <a:buChar char="l"/>
              <a:defRPr/>
            </a:pPr>
            <a:r>
              <a:rPr lang="en-US" sz="2400" dirty="0" smtClean="0">
                <a:ea typeface="+mn-ea"/>
                <a:cs typeface="+mn-cs"/>
              </a:rPr>
              <a:t>Attempt to reproduce the problem, noting what actions you take to do so.</a:t>
            </a:r>
          </a:p>
          <a:p>
            <a:pPr eaLnBrk="1" hangingPunct="1">
              <a:buFont typeface="Wingdings" pitchFamily="2" charset="2"/>
              <a:buChar char="l"/>
              <a:defRPr/>
            </a:pPr>
            <a:r>
              <a:rPr lang="en-US" sz="2400" dirty="0" smtClean="0">
                <a:ea typeface="+mn-ea"/>
                <a:cs typeface="+mn-cs"/>
              </a:rPr>
              <a:t>The investigation and analysis step provides information you need to make an accurate decision.</a:t>
            </a: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13"/>
          <p:cNvSpPr>
            <a:spLocks noGrp="1" noChangeArrowheads="1"/>
          </p:cNvSpPr>
          <p:nvPr>
            <p:ph type="sldNum" sz="quarter" idx="10"/>
          </p:nvPr>
        </p:nvSpPr>
        <p:spPr>
          <a:noFill/>
        </p:spPr>
        <p:txBody>
          <a:bodyPr/>
          <a:lstStyle/>
          <a:p>
            <a:fld id="{47FDC495-86C3-4B6E-B1F7-583BFF41FF3B}" type="slidenum">
              <a:rPr lang="en-US" smtClean="0">
                <a:ea typeface="ＭＳ Ｐゴシック" charset="-128"/>
                <a:cs typeface="ＭＳ Ｐゴシック" charset="-128"/>
              </a:rPr>
              <a:pPr/>
              <a:t>7</a:t>
            </a:fld>
            <a:endParaRPr lang="en-US" smtClean="0">
              <a:ea typeface="ＭＳ Ｐゴシック" charset="-128"/>
              <a:cs typeface="ＭＳ Ｐゴシック" charset="-128"/>
            </a:endParaRPr>
          </a:p>
        </p:txBody>
      </p:sp>
      <p:sp>
        <p:nvSpPr>
          <p:cNvPr id="245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FE20721-116D-4E7A-8ABD-3E52A5E0E222}" type="slidenum">
              <a:rPr lang="en-US" sz="2600" b="1">
                <a:solidFill>
                  <a:schemeClr val="bg1"/>
                </a:solidFill>
              </a:rPr>
              <a:pPr/>
              <a:t>7</a:t>
            </a:fld>
            <a:endParaRPr lang="en-US" sz="2600" b="1">
              <a:solidFill>
                <a:schemeClr val="bg1"/>
              </a:solidFill>
            </a:endParaRPr>
          </a:p>
        </p:txBody>
      </p:sp>
      <p:sp>
        <p:nvSpPr>
          <p:cNvPr id="2457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0CCB068-D3B7-472B-ADF0-17B8727D7F28}" type="slidenum">
              <a:rPr lang="en-US" sz="2600" b="1">
                <a:solidFill>
                  <a:schemeClr val="bg1"/>
                </a:solidFill>
              </a:rPr>
              <a:pPr/>
              <a:t>7</a:t>
            </a:fld>
            <a:endParaRPr lang="en-US" sz="2600" b="1">
              <a:solidFill>
                <a:schemeClr val="bg1"/>
              </a:solidFill>
            </a:endParaRPr>
          </a:p>
        </p:txBody>
      </p:sp>
      <p:sp>
        <p:nvSpPr>
          <p:cNvPr id="24580" name="AutoShape 2"/>
          <p:cNvSpPr>
            <a:spLocks noGrp="1" noChangeArrowheads="1"/>
          </p:cNvSpPr>
          <p:nvPr>
            <p:ph type="title"/>
          </p:nvPr>
        </p:nvSpPr>
        <p:spPr>
          <a:xfrm>
            <a:off x="762000" y="762000"/>
            <a:ext cx="8153400" cy="1143000"/>
          </a:xfrm>
        </p:spPr>
        <p:txBody>
          <a:bodyPr/>
          <a:lstStyle/>
          <a:p>
            <a:pPr eaLnBrk="1" hangingPunct="1"/>
            <a:r>
              <a:rPr lang="en-US" smtClean="0"/>
              <a:t>Following the Problem-Solving Process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r>
              <a:rPr lang="en-US" sz="2400" b="1" dirty="0" smtClean="0">
                <a:ea typeface="+mn-ea"/>
                <a:cs typeface="+mn-cs"/>
              </a:rPr>
              <a:t>Identify Possible Solutions:</a:t>
            </a:r>
          </a:p>
          <a:p>
            <a:pPr eaLnBrk="1" hangingPunct="1">
              <a:buFont typeface="Wingdings" pitchFamily="2" charset="2"/>
              <a:buChar char="l"/>
              <a:defRPr/>
            </a:pPr>
            <a:r>
              <a:rPr lang="en-US" sz="2400" dirty="0" smtClean="0">
                <a:ea typeface="+mn-ea"/>
                <a:cs typeface="+mn-cs"/>
              </a:rPr>
              <a:t>After diagnosing the problem, identify possible solutions.</a:t>
            </a:r>
          </a:p>
          <a:p>
            <a:pPr eaLnBrk="1" hangingPunct="1">
              <a:buFont typeface="Wingdings" pitchFamily="2" charset="2"/>
              <a:buChar char="l"/>
              <a:defRPr/>
            </a:pPr>
            <a:r>
              <a:rPr lang="en-US" sz="2400" dirty="0" smtClean="0">
                <a:ea typeface="+mn-ea"/>
                <a:cs typeface="+mn-cs"/>
              </a:rPr>
              <a:t>In exploring possible answers, you may identify more than one solution.</a:t>
            </a:r>
          </a:p>
          <a:p>
            <a:pPr eaLnBrk="1" hangingPunct="1">
              <a:buFont typeface="Wingdings" pitchFamily="2" charset="2"/>
              <a:buChar char="l"/>
              <a:defRPr/>
            </a:pPr>
            <a:r>
              <a:rPr lang="en-US" sz="2400" dirty="0" smtClean="0">
                <a:ea typeface="+mn-ea"/>
                <a:cs typeface="+mn-cs"/>
              </a:rPr>
              <a:t>Start with the most basic possible solutions or those that are the easiest to try.</a:t>
            </a: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2A9E619A-EE4A-444E-8722-13D5350B4371}" type="slidenum">
              <a:rPr lang="en-US" smtClean="0">
                <a:ea typeface="ＭＳ Ｐゴシック" charset="-128"/>
                <a:cs typeface="ＭＳ Ｐゴシック" charset="-128"/>
              </a:rPr>
              <a:pPr/>
              <a:t>8</a:t>
            </a:fld>
            <a:endParaRPr lang="en-US"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AC8F2B6-389D-42AC-8485-22C8DE89379E}" type="slidenum">
              <a:rPr lang="en-US" sz="2600" b="1">
                <a:solidFill>
                  <a:schemeClr val="bg1"/>
                </a:solidFill>
              </a:rPr>
              <a:pPr/>
              <a:t>8</a:t>
            </a:fld>
            <a:endParaRPr lang="en-US" sz="2600" b="1">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EB10E09-EBEB-4E6D-9BD0-F29C026A354B}" type="slidenum">
              <a:rPr lang="en-US" sz="2600" b="1">
                <a:solidFill>
                  <a:schemeClr val="bg1"/>
                </a:solidFill>
              </a:rPr>
              <a:pPr/>
              <a:t>8</a:t>
            </a:fld>
            <a:endParaRPr lang="en-US" sz="2600" b="1">
              <a:solidFill>
                <a:schemeClr val="bg1"/>
              </a:solidFill>
            </a:endParaRPr>
          </a:p>
        </p:txBody>
      </p:sp>
      <p:sp>
        <p:nvSpPr>
          <p:cNvPr id="25604" name="AutoShape 2"/>
          <p:cNvSpPr>
            <a:spLocks noGrp="1" noChangeArrowheads="1"/>
          </p:cNvSpPr>
          <p:nvPr>
            <p:ph type="title"/>
          </p:nvPr>
        </p:nvSpPr>
        <p:spPr>
          <a:xfrm>
            <a:off x="762000" y="762000"/>
            <a:ext cx="8153400" cy="1143000"/>
          </a:xfrm>
        </p:spPr>
        <p:txBody>
          <a:bodyPr/>
          <a:lstStyle/>
          <a:p>
            <a:pPr eaLnBrk="1" hangingPunct="1"/>
            <a:r>
              <a:rPr lang="en-US" smtClean="0"/>
              <a:t>Following the Problem-Solving Process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r>
              <a:rPr lang="en-US" sz="2400" b="1" dirty="0" smtClean="0">
                <a:ea typeface="+mn-ea"/>
                <a:cs typeface="+mn-cs"/>
              </a:rPr>
              <a:t>Select and Implement a Solution:</a:t>
            </a:r>
          </a:p>
          <a:p>
            <a:pPr eaLnBrk="1" hangingPunct="1">
              <a:buFont typeface="Wingdings" pitchFamily="2" charset="2"/>
              <a:buChar char="l"/>
              <a:defRPr/>
            </a:pPr>
            <a:r>
              <a:rPr lang="en-US" sz="2400" dirty="0" smtClean="0">
                <a:ea typeface="+mn-ea"/>
                <a:cs typeface="+mn-cs"/>
              </a:rPr>
              <a:t>If you identify more than one possible solution, critique and test one solution at a time to determine its likely outcome. </a:t>
            </a:r>
          </a:p>
          <a:p>
            <a:pPr eaLnBrk="1" hangingPunct="1">
              <a:buFont typeface="Wingdings" pitchFamily="2" charset="2"/>
              <a:buChar char="l"/>
              <a:defRPr/>
            </a:pPr>
            <a:r>
              <a:rPr lang="en-US" sz="2400" dirty="0" smtClean="0">
                <a:ea typeface="+mn-ea"/>
                <a:cs typeface="+mn-cs"/>
              </a:rPr>
              <a:t>Choose the solution that provides the best outcome.</a:t>
            </a:r>
          </a:p>
          <a:p>
            <a:pPr eaLnBrk="1" hangingPunct="1">
              <a:buFont typeface="Wingdings" pitchFamily="2" charset="2"/>
              <a:buChar char="l"/>
              <a:defRPr/>
            </a:pPr>
            <a:r>
              <a:rPr lang="en-US" sz="2400" dirty="0" smtClean="0">
                <a:ea typeface="+mn-ea"/>
                <a:cs typeface="+mn-cs"/>
              </a:rPr>
              <a:t>Avoid combining solutions, because you might not know which one solved the problem.</a:t>
            </a:r>
          </a:p>
          <a:p>
            <a:pPr eaLnBrk="1" hangingPunct="1">
              <a:buFont typeface="Wingdings" pitchFamily="2" charset="2"/>
              <a:buChar char="l"/>
              <a:defRPr/>
            </a:pPr>
            <a:r>
              <a:rPr lang="en-US" sz="2400" dirty="0" smtClean="0">
                <a:ea typeface="+mn-ea"/>
                <a:cs typeface="+mn-cs"/>
              </a:rPr>
              <a:t>If you are not sure about the consequences of your actions, look for help and advice from an expert source.</a:t>
            </a: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3"/>
          <p:cNvSpPr>
            <a:spLocks noGrp="1" noChangeArrowheads="1"/>
          </p:cNvSpPr>
          <p:nvPr>
            <p:ph type="sldNum" sz="quarter" idx="10"/>
          </p:nvPr>
        </p:nvSpPr>
        <p:spPr>
          <a:noFill/>
        </p:spPr>
        <p:txBody>
          <a:bodyPr/>
          <a:lstStyle/>
          <a:p>
            <a:fld id="{259C2023-77B1-4960-A4A1-8170AE03254D}" type="slidenum">
              <a:rPr lang="en-US" smtClean="0">
                <a:ea typeface="ＭＳ Ｐゴシック" charset="-128"/>
                <a:cs typeface="ＭＳ Ｐゴシック" charset="-128"/>
              </a:rPr>
              <a:pPr/>
              <a:t>9</a:t>
            </a:fld>
            <a:endParaRPr lang="en-US" smtClean="0">
              <a:ea typeface="ＭＳ Ｐゴシック" charset="-128"/>
              <a:cs typeface="ＭＳ Ｐゴシック" charset="-128"/>
            </a:endParaRPr>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7B574B2-D048-463E-B734-661DA8B48B2B}" type="slidenum">
              <a:rPr lang="en-US" sz="2600" b="1">
                <a:solidFill>
                  <a:schemeClr val="bg1"/>
                </a:solidFill>
              </a:rPr>
              <a:pPr/>
              <a:t>9</a:t>
            </a:fld>
            <a:endParaRPr lang="en-US" sz="2600" b="1">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AEF99CD-FA7B-4CFA-A167-4369C9EF100E}" type="slidenum">
              <a:rPr lang="en-US" sz="2600" b="1">
                <a:solidFill>
                  <a:schemeClr val="bg1"/>
                </a:solidFill>
              </a:rPr>
              <a:pPr/>
              <a:t>9</a:t>
            </a:fld>
            <a:endParaRPr lang="en-US" sz="2600" b="1">
              <a:solidFill>
                <a:schemeClr val="bg1"/>
              </a:solidFill>
            </a:endParaRPr>
          </a:p>
        </p:txBody>
      </p:sp>
      <p:sp>
        <p:nvSpPr>
          <p:cNvPr id="26628" name="AutoShape 2"/>
          <p:cNvSpPr>
            <a:spLocks noGrp="1" noChangeArrowheads="1"/>
          </p:cNvSpPr>
          <p:nvPr>
            <p:ph type="title"/>
          </p:nvPr>
        </p:nvSpPr>
        <p:spPr>
          <a:xfrm>
            <a:off x="762000" y="762000"/>
            <a:ext cx="8153400" cy="1143000"/>
          </a:xfrm>
        </p:spPr>
        <p:txBody>
          <a:bodyPr/>
          <a:lstStyle/>
          <a:p>
            <a:pPr eaLnBrk="1" hangingPunct="1"/>
            <a:r>
              <a:rPr lang="en-US" smtClean="0"/>
              <a:t>Following the Problem-Solving Process (continued)</a:t>
            </a:r>
          </a:p>
        </p:txBody>
      </p:sp>
      <p:sp>
        <p:nvSpPr>
          <p:cNvPr id="26629" name="Rectangle 3"/>
          <p:cNvSpPr>
            <a:spLocks noGrp="1" noChangeArrowheads="1"/>
          </p:cNvSpPr>
          <p:nvPr>
            <p:ph type="body" idx="1"/>
          </p:nvPr>
        </p:nvSpPr>
        <p:spPr>
          <a:xfrm>
            <a:off x="838200" y="2362200"/>
            <a:ext cx="7693025" cy="3962400"/>
          </a:xfrm>
        </p:spPr>
        <p:txBody>
          <a:bodyPr/>
          <a:lstStyle/>
          <a:p>
            <a:pPr eaLnBrk="1" hangingPunct="1">
              <a:buFont typeface="Wingdings" pitchFamily="2" charset="2"/>
              <a:buChar char="l"/>
              <a:defRPr/>
            </a:pPr>
            <a:r>
              <a:rPr lang="en-US" sz="2400" b="1" dirty="0" smtClean="0">
                <a:ea typeface="+mn-ea"/>
                <a:cs typeface="+mn-cs"/>
              </a:rPr>
              <a:t>Confirm the Solution:</a:t>
            </a:r>
          </a:p>
          <a:p>
            <a:pPr eaLnBrk="1" hangingPunct="1">
              <a:buFont typeface="Wingdings" pitchFamily="2" charset="2"/>
              <a:buChar char="l"/>
              <a:defRPr/>
            </a:pPr>
            <a:r>
              <a:rPr lang="en-US" sz="2400" dirty="0" smtClean="0">
                <a:ea typeface="+mn-ea"/>
                <a:cs typeface="+mn-cs"/>
              </a:rPr>
              <a:t>After putting the selected solution into place, you need to evaluate its performance.</a:t>
            </a:r>
          </a:p>
          <a:p>
            <a:pPr eaLnBrk="1" hangingPunct="1">
              <a:buFont typeface="Wingdings" pitchFamily="2" charset="2"/>
              <a:buChar char="l"/>
              <a:defRPr/>
            </a:pPr>
            <a:r>
              <a:rPr lang="en-US" sz="2400" dirty="0" smtClean="0">
                <a:ea typeface="+mn-ea"/>
                <a:cs typeface="+mn-cs"/>
              </a:rPr>
              <a:t>If your solution did not eliminate the problem, you need to try a different solution.</a:t>
            </a:r>
          </a:p>
          <a:p>
            <a:pPr eaLnBrk="1" hangingPunct="1">
              <a:buFont typeface="Wingdings" pitchFamily="2" charset="2"/>
              <a:buChar char="l"/>
              <a:defRPr/>
            </a:pPr>
            <a:r>
              <a:rPr lang="en-US" sz="2400" dirty="0" smtClean="0">
                <a:ea typeface="+mn-ea"/>
                <a:cs typeface="+mn-cs"/>
              </a:rPr>
              <a:t>If the solution did not work at all, return to the first step, work through your original questions, and determine if you missed a problem or symptom before testing new solutions.</a:t>
            </a:r>
          </a:p>
          <a:p>
            <a:pPr eaLnBrk="1" hangingPunct="1">
              <a:buFont typeface="Wingdings" pitchFamily="2" charset="2"/>
              <a:buChar char="l"/>
              <a:defRPr/>
            </a:pPr>
            <a:endParaRPr lang="en-US" dirty="0" smtClean="0">
              <a:ea typeface="+mn-ea"/>
              <a:cs typeface="+mn-cs"/>
            </a:endParaRPr>
          </a:p>
          <a:p>
            <a:pPr marL="0" indent="0" eaLnBrk="1" hangingPunct="1">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18430</TotalTime>
  <Words>1387</Words>
  <Application>Microsoft Office PowerPoint</Application>
  <PresentationFormat>On-screen Show (4:3)</PresentationFormat>
  <Paragraphs>237</Paragraphs>
  <Slides>27</Slides>
  <Notes>2</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27</vt:i4>
      </vt:variant>
    </vt:vector>
  </HeadingPairs>
  <TitlesOfParts>
    <vt:vector size="32" baseType="lpstr">
      <vt:lpstr>Arial</vt:lpstr>
      <vt:lpstr>ＭＳ Ｐゴシック</vt:lpstr>
      <vt:lpstr>Wingdings</vt:lpstr>
      <vt:lpstr>Times New Roman</vt:lpstr>
      <vt:lpstr>Capsules</vt:lpstr>
      <vt:lpstr>Lesson 5 Computer-Related Issues</vt:lpstr>
      <vt:lpstr>Objectives</vt:lpstr>
      <vt:lpstr>Vocabulary</vt:lpstr>
      <vt:lpstr>Following the Problem-Solving Process</vt:lpstr>
      <vt:lpstr>Following the Problem-Solving Process (continued)</vt:lpstr>
      <vt:lpstr>Following the Problem-Solving Process (continued)</vt:lpstr>
      <vt:lpstr>Following the Problem-Solving Process (continued)</vt:lpstr>
      <vt:lpstr>Following the Problem-Solving Process (continued)</vt:lpstr>
      <vt:lpstr>Following the Problem-Solving Process (continued)</vt:lpstr>
      <vt:lpstr>Following the Problem-Solving Process (continued)</vt:lpstr>
      <vt:lpstr>Following the Problem-Solving Process (continued)</vt:lpstr>
      <vt:lpstr>Implementing Solutions</vt:lpstr>
      <vt:lpstr>Implementing Solutions (continued)</vt:lpstr>
      <vt:lpstr>Implementing Solutions (continued)</vt:lpstr>
      <vt:lpstr>Identifying Computer Issues for Consumers</vt:lpstr>
      <vt:lpstr>Identifying Computer Issues for Consumers (continued)</vt:lpstr>
      <vt:lpstr>Identifying Computer Issues for Consumers (continued)</vt:lpstr>
      <vt:lpstr>Identifying Computer Issues for Consumers (continued)</vt:lpstr>
      <vt:lpstr>Identifying Computer Issues for Consumers (continued)</vt:lpstr>
      <vt:lpstr>Identifying Computer Issues for Consumers (continued)</vt:lpstr>
      <vt:lpstr>Identifying Computer Issues for Consumers (continued)</vt:lpstr>
      <vt:lpstr>Discarding Equipment Responsibly</vt:lpstr>
      <vt:lpstr>Discarding Equipment Responsibly (continued)</vt:lpstr>
      <vt:lpstr>Summary</vt:lpstr>
      <vt:lpstr>Summary (continued)</vt:lpstr>
      <vt:lpstr>Summary (continued)</vt:lpstr>
      <vt:lpstr>Summary (continued)</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Computer-Related Issues</dc:title>
  <dc:creator>Dawna</dc:creator>
  <cp:lastModifiedBy>Bobby Mort</cp:lastModifiedBy>
  <cp:revision>377</cp:revision>
  <dcterms:created xsi:type="dcterms:W3CDTF">2001-06-11T01:47:29Z</dcterms:created>
  <dcterms:modified xsi:type="dcterms:W3CDTF">2012-01-22T06:06:35Z</dcterms:modified>
</cp:coreProperties>
</file>