
<file path=[Content_Types].xml><?xml version="1.0" encoding="utf-8"?>
<Types xmlns="http://schemas.openxmlformats.org/package/2006/content-types">
  <Override PartName="/ppt/slides/slide44.xml" ContentType="application/vnd.openxmlformats-officedocument.presentationml.slide+xml"/>
  <Override PartName="/ppt/tableStyles.xml" ContentType="application/vnd.openxmlformats-officedocument.presentationml.tableStyles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Override PartName="/ppt/slides/slide46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3.xml" ContentType="application/vnd.openxmlformats-officedocument.presentationml.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s/slide47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42.xml" ContentType="application/vnd.openxmlformats-officedocument.presentationml.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Override PartName="/ppt/slides/slide25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9" r:id="rId1"/>
  </p:sldMasterIdLst>
  <p:notesMasterIdLst>
    <p:notesMasterId r:id="rId49"/>
  </p:notesMasterIdLst>
  <p:handoutMasterIdLst>
    <p:handoutMasterId r:id="rId50"/>
  </p:handoutMasterIdLst>
  <p:sldIdLst>
    <p:sldId id="299" r:id="rId2"/>
    <p:sldId id="325" r:id="rId3"/>
    <p:sldId id="495" r:id="rId4"/>
    <p:sldId id="300" r:id="rId5"/>
    <p:sldId id="496" r:id="rId6"/>
    <p:sldId id="266" r:id="rId7"/>
    <p:sldId id="497" r:id="rId8"/>
    <p:sldId id="501" r:id="rId9"/>
    <p:sldId id="503" r:id="rId10"/>
    <p:sldId id="504" r:id="rId11"/>
    <p:sldId id="505" r:id="rId12"/>
    <p:sldId id="506" r:id="rId13"/>
    <p:sldId id="478" r:id="rId14"/>
    <p:sldId id="507" r:id="rId15"/>
    <p:sldId id="508" r:id="rId16"/>
    <p:sldId id="509" r:id="rId17"/>
    <p:sldId id="511" r:id="rId18"/>
    <p:sldId id="513" r:id="rId19"/>
    <p:sldId id="479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480" r:id="rId28"/>
    <p:sldId id="521" r:id="rId29"/>
    <p:sldId id="522" r:id="rId30"/>
    <p:sldId id="523" r:id="rId31"/>
    <p:sldId id="524" r:id="rId32"/>
    <p:sldId id="525" r:id="rId33"/>
    <p:sldId id="526" r:id="rId34"/>
    <p:sldId id="527" r:id="rId35"/>
    <p:sldId id="528" r:id="rId36"/>
    <p:sldId id="529" r:id="rId37"/>
    <p:sldId id="481" r:id="rId38"/>
    <p:sldId id="530" r:id="rId39"/>
    <p:sldId id="531" r:id="rId40"/>
    <p:sldId id="482" r:id="rId41"/>
    <p:sldId id="532" r:id="rId42"/>
    <p:sldId id="483" r:id="rId43"/>
    <p:sldId id="533" r:id="rId44"/>
    <p:sldId id="321" r:id="rId45"/>
    <p:sldId id="339" r:id="rId46"/>
    <p:sldId id="445" r:id="rId47"/>
    <p:sldId id="492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preferSingleView="1">
    <p:restoredLeft sz="19082" autoAdjust="0"/>
    <p:restoredTop sz="94484" autoAdjust="0"/>
  </p:normalViewPr>
  <p:slideViewPr>
    <p:cSldViewPr>
      <p:cViewPr>
        <p:scale>
          <a:sx n="100" d="100"/>
          <a:sy n="100" d="100"/>
        </p:scale>
        <p:origin x="-29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63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702AD3-780D-492A-AA9F-0594B43E1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5EC13E7-5AAB-4512-A103-B11140A67D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BAC24-742A-4C8D-81BF-719F572C1CF1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6765D-6208-4DDC-A1D5-5AF751DDF318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2830D-91AB-4DE9-B91B-B05FD4BDAACE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951EF07F-A36B-4662-B2FD-299F03CF7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7A8C5-79DB-4C1E-91D6-2D0BB7B34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468BB-9206-40C2-9861-25B0C5899F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121C-D7B4-4589-9E21-974B40649A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49013-201A-45A9-BB80-1A76D2F7C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84837-3DCF-4E10-99BF-AC9684DA9F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7EAA-AB4A-4482-9C9F-81CAEFA1A3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6843E-32D9-4E8E-BB34-CCA97826F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BB3A9-B568-4FE9-9FE4-2088930BB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-3175" y="3276600"/>
            <a:ext cx="49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Lesson 1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676400" y="6230938"/>
            <a:ext cx="71643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CLB: MS Office 2007 Companion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14400" y="6400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Campbell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47AC-DD09-414E-88D6-CE72EE84E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76252-5CB0-476B-AB22-883579C75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597BF-484C-4FBF-96E6-B938CABF95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-6350" y="2743200"/>
            <a:ext cx="800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/>
            </a:r>
            <a:br>
              <a:rPr lang="en-US" sz="2000" b="1" dirty="0">
                <a:ea typeface="+mn-ea"/>
                <a:cs typeface="+mn-cs"/>
              </a:rPr>
            </a:br>
            <a:r>
              <a:rPr lang="en-US" sz="2000" b="1">
                <a:ea typeface="+mn-ea"/>
                <a:cs typeface="+mn-cs"/>
              </a:rPr>
              <a:t>Lesson </a:t>
            </a:r>
            <a:r>
              <a:rPr lang="en-US" sz="2000" b="1" dirty="0">
                <a:ea typeface="+mn-ea"/>
                <a:cs typeface="+mn-cs"/>
              </a:rPr>
              <a:t>7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838200" y="63246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Morrison / Wells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4724400" y="63246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CLB: A Comp Guide to IC</a:t>
            </a:r>
            <a:r>
              <a:rPr lang="en-US" sz="2000" b="1" baseline="30000" dirty="0">
                <a:ea typeface="+mn-ea"/>
                <a:cs typeface="+mn-cs"/>
              </a:rPr>
              <a:t>3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>
                <a:ea typeface="+mn-ea"/>
                <a:cs typeface="+mn-cs"/>
              </a:rPr>
              <a:t>4E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210611B-6332-4F28-9ECB-37FEC3192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83" r:id="rId7"/>
    <p:sldLayoutId id="2147483676" r:id="rId8"/>
    <p:sldLayoutId id="2147483675" r:id="rId9"/>
    <p:sldLayoutId id="2147483674" r:id="rId10"/>
    <p:sldLayoutId id="2147483673" r:id="rId11"/>
    <p:sldLayoutId id="2147483672" r:id="rId1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A6AEDD-B8AA-4EE4-ADF1-1A8485FC5432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Lesson 7</a:t>
            </a:r>
            <a:br>
              <a:rPr lang="en-US" sz="3200" smtClean="0"/>
            </a:br>
            <a:r>
              <a:rPr lang="en-US" sz="3200" smtClean="0"/>
              <a:t>Software Fundamentals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241800" cy="182245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b="1" smtClean="0"/>
              <a:t>Computer Literacy BASICS: A Comprehensive Guide to IC</a:t>
            </a:r>
            <a:r>
              <a:rPr lang="en-US" b="1" baseline="30000" smtClean="0"/>
              <a:t>3</a:t>
            </a:r>
            <a:r>
              <a:rPr lang="en-US" b="1" smtClean="0"/>
              <a:t>, 4</a:t>
            </a:r>
            <a:r>
              <a:rPr lang="en-US" b="1" baseline="30000" smtClean="0"/>
              <a:t>th</a:t>
            </a:r>
            <a:r>
              <a:rPr lang="en-US" b="1" smtClean="0"/>
              <a:t> Edition</a:t>
            </a:r>
            <a:endParaRPr lang="en-US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Morrison / Wells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2EF288-1676-45D3-BD4E-3B6E829AA141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BC28EA8-45E0-4322-8996-1FDD0AD342D6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867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C5C66CC4-0EF0-41BF-862F-70F9DEBB92A6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867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Word-Processing Software (continued)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/>
            <a:r>
              <a:rPr lang="en-US" sz="2400" smtClean="0"/>
              <a:t>Additional features of advanced word-processing programs include the following:</a:t>
            </a:r>
          </a:p>
          <a:p>
            <a:pPr lvl="1"/>
            <a:r>
              <a:rPr lang="en-US" sz="2000" smtClean="0"/>
              <a:t>Blogs: Publish blogs directly from the word-processing program.</a:t>
            </a:r>
          </a:p>
          <a:p>
            <a:pPr lvl="1"/>
            <a:r>
              <a:rPr lang="en-US" sz="2000" smtClean="0"/>
              <a:t>Footnotes: Automate the numbering and placement of footnotes.</a:t>
            </a:r>
          </a:p>
          <a:p>
            <a:pPr lvl="1"/>
            <a:r>
              <a:rPr lang="en-US" sz="2000" smtClean="0"/>
              <a:t>Headers and footers: Specify custom text and graphics at the top and bottom of a page.</a:t>
            </a:r>
          </a:p>
          <a:p>
            <a:pPr lvl="1"/>
            <a:r>
              <a:rPr lang="en-US" sz="2000" smtClean="0"/>
              <a:t>Macros: Save a series of keystrokes that represent a series of commands.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83CD83-C619-406E-AF35-912C104C40B5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69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32CFF65-D2BB-4889-AA16-9ECF9C2B9E43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969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003DC042-4C06-4FED-898A-A3633EEBE561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970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Word-Processing Software (continued)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/>
            <a:r>
              <a:rPr lang="en-US" sz="2400" smtClean="0"/>
              <a:t>Additional features of advanced word-processing programs include the following (continued):</a:t>
            </a:r>
          </a:p>
          <a:p>
            <a:pPr lvl="1"/>
            <a:r>
              <a:rPr lang="en-US" sz="2000" smtClean="0"/>
              <a:t>Merge: Merge text from one file into another.</a:t>
            </a:r>
          </a:p>
          <a:p>
            <a:pPr lvl="1"/>
            <a:r>
              <a:rPr lang="en-US" sz="2000" smtClean="0"/>
              <a:t>Page numbering: Number pages in the format and position you specify.</a:t>
            </a:r>
          </a:p>
          <a:p>
            <a:pPr lvl="1"/>
            <a:r>
              <a:rPr lang="en-US" sz="2000" smtClean="0"/>
              <a:t>Reference tools: Access reference tools such as a spell checker, dictionary, thesaurus, and language translator.</a:t>
            </a:r>
          </a:p>
          <a:p>
            <a:pPr lvl="1"/>
            <a:r>
              <a:rPr lang="en-US" sz="2000" smtClean="0"/>
              <a:t>Windows: Display and edit two or more documents on the same screen.</a:t>
            </a:r>
          </a:p>
          <a:p>
            <a:pPr lvl="1"/>
            <a:r>
              <a:rPr lang="en-US" sz="2000" smtClean="0"/>
              <a:t>WYSIWYG: Work with the document on the screen as it will look when printed—“what you see is what you get”.</a:t>
            </a:r>
            <a:endParaRPr lang="en-US" sz="5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E046D01-AD19-4B6B-8954-BB0381089496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2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182ECA3-9D05-4560-9243-61E41D3DDA34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0723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C0C3339F-E1FC-46A2-8386-AA316E677DE4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072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Word-Processing Software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2971800" cy="387985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Microsoft Word provides other options you can adjust and configure to suit your working style.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5600" dirty="0">
              <a:ea typeface="+mn-ea"/>
              <a:cs typeface="+mn-cs"/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438400"/>
            <a:ext cx="5249863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441857-CF48-4411-9972-3A8D58D13ABA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191C5318-0F55-4D90-9CB6-8BE7FADFD813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174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0F80FC2E-4DAE-4B43-A6DD-3BF90FC5B834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174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with Spreadsheet Software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 spreadsheet is a row-and-column arrangement of data.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You use spreadsheet software such as Microsoft Excel to evaluate, calculate, manipulate, analyze, and present numeric data.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 spreadsheet is a grid with columns and rows that contain text, formulas, and numbers (values).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grid in Excel is referred to as a worksheet.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Each new workbook comes with three worksheets.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D27BC8-1DF4-4D06-8D34-E12F57A15C79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BEB5709C-583C-4571-91A2-2D4687315D86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2771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83422EB-6B1C-4350-8EF5-0CE4FD061D80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277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with Spreadsheet Software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b="1" dirty="0" smtClean="0">
                <a:ea typeface="+mn-ea"/>
                <a:cs typeface="+mn-cs"/>
              </a:rPr>
              <a:t>The Excel window 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895600"/>
            <a:ext cx="57277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AD5F98E-E9D3-4C57-89D2-439D9CC04138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0EA52313-2C12-46D1-A7CD-9EF8E5328181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379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E418A104-5E39-45BB-9EF9-3D9CB7EFE83B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379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with Spreadsheet Software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Columns are identified by letters and rows are identified by numbers.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The point at which a column and row intersect is called a cell.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Each cell has a name, called the cell reference, which is represented by the column letter and row number, such as A1.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E33709-9214-4259-8739-AF0C0B41F76F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EFCFE103-1249-44EB-BD1D-808CC8899A47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481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5E9CEAFE-88D6-4A56-ADE9-81B9E1813639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482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with Spreadsheet Software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Basic features of spreadsheet programs:</a:t>
            </a:r>
            <a:endParaRPr lang="en-US" sz="2400" dirty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/>
              <a:t>Accessibility </a:t>
            </a:r>
          </a:p>
          <a:p>
            <a:pPr lvl="1">
              <a:defRPr/>
            </a:pPr>
            <a:r>
              <a:rPr lang="en-US" dirty="0" smtClean="0"/>
              <a:t>Copy </a:t>
            </a:r>
            <a:r>
              <a:rPr lang="en-US" dirty="0"/>
              <a:t>and </a:t>
            </a:r>
            <a:r>
              <a:rPr lang="en-US" dirty="0" smtClean="0"/>
              <a:t>paste </a:t>
            </a:r>
          </a:p>
          <a:p>
            <a:pPr lvl="1">
              <a:defRPr/>
            </a:pPr>
            <a:r>
              <a:rPr lang="en-US" dirty="0" smtClean="0"/>
              <a:t>Cut </a:t>
            </a:r>
            <a:r>
              <a:rPr lang="en-US" dirty="0"/>
              <a:t>and </a:t>
            </a:r>
            <a:r>
              <a:rPr lang="en-US" dirty="0" smtClean="0"/>
              <a:t>paste </a:t>
            </a:r>
          </a:p>
          <a:p>
            <a:pPr lvl="1">
              <a:defRPr/>
            </a:pPr>
            <a:r>
              <a:rPr lang="en-US" dirty="0" smtClean="0"/>
              <a:t>Data filtering </a:t>
            </a:r>
          </a:p>
          <a:p>
            <a:pPr lvl="1">
              <a:defRPr/>
            </a:pPr>
            <a:r>
              <a:rPr lang="en-US" dirty="0" smtClean="0"/>
              <a:t>Delete </a:t>
            </a:r>
            <a:endParaRPr lang="en-US" dirty="0"/>
          </a:p>
          <a:p>
            <a:pPr lvl="1">
              <a:defRPr/>
            </a:pPr>
            <a:r>
              <a:rPr lang="en-US" dirty="0"/>
              <a:t>File </a:t>
            </a:r>
            <a:r>
              <a:rPr lang="en-US" dirty="0" smtClean="0"/>
              <a:t>management</a:t>
            </a:r>
            <a:endParaRPr lang="en-US" dirty="0"/>
          </a:p>
          <a:p>
            <a:pPr lvl="1">
              <a:defRPr/>
            </a:pPr>
            <a:r>
              <a:rPr lang="en-US" dirty="0"/>
              <a:t>Font </a:t>
            </a:r>
            <a:r>
              <a:rPr lang="en-US" dirty="0" smtClean="0"/>
              <a:t>selection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Formulas</a:t>
            </a:r>
            <a:endParaRPr lang="en-US" dirty="0"/>
          </a:p>
          <a:p>
            <a:pPr lvl="1">
              <a:defRPr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4189A1E-092A-4989-9080-76A018BEC286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A7BDBEB0-56F7-417F-9573-05F25CC58F76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5843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716AF80-1870-473F-8B09-64CFE87D384F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584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with Spreadsheet Software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Basic features of spreadsheet programs (continued):</a:t>
            </a:r>
            <a:endParaRPr lang="en-US" sz="2400" dirty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/>
              <a:t>Graphics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Headers </a:t>
            </a:r>
            <a:r>
              <a:rPr lang="en-US" dirty="0"/>
              <a:t>and </a:t>
            </a:r>
            <a:r>
              <a:rPr lang="en-US" dirty="0" smtClean="0"/>
              <a:t>footers</a:t>
            </a:r>
          </a:p>
          <a:p>
            <a:pPr lvl="1">
              <a:defRPr/>
            </a:pPr>
            <a:r>
              <a:rPr lang="en-US" dirty="0"/>
              <a:t>Data </a:t>
            </a:r>
            <a:r>
              <a:rPr lang="en-US" dirty="0" smtClean="0"/>
              <a:t>entry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Macros</a:t>
            </a:r>
          </a:p>
          <a:p>
            <a:pPr lvl="1">
              <a:defRPr/>
            </a:pPr>
            <a:r>
              <a:rPr lang="en-US" dirty="0" smtClean="0"/>
              <a:t>Merge</a:t>
            </a:r>
            <a:endParaRPr lang="en-US" dirty="0"/>
          </a:p>
          <a:p>
            <a:pPr lvl="1">
              <a:defRPr/>
            </a:pPr>
            <a:r>
              <a:rPr lang="en-US" dirty="0"/>
              <a:t>Page </a:t>
            </a:r>
            <a:r>
              <a:rPr lang="en-US" dirty="0" smtClean="0"/>
              <a:t>numbering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Print</a:t>
            </a:r>
            <a:endParaRPr lang="en-US" dirty="0"/>
          </a:p>
          <a:p>
            <a:pPr lvl="1">
              <a:defRPr/>
            </a:pPr>
            <a:endParaRPr lang="en-US" sz="2000" dirty="0"/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6959FA-4F86-4544-9FF9-B833E71D676A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2AAFA49-0C1A-41A1-B86E-FEA706FAB0EB}" type="slidenum">
              <a:rPr lang="en-US" sz="2600" b="1">
                <a:solidFill>
                  <a:schemeClr val="bg1"/>
                </a:solidFill>
              </a:rPr>
              <a:pPr/>
              <a:t>18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686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15F29434-2A7F-4741-B51B-361022698AD1}" type="slidenum">
              <a:rPr lang="en-US" sz="2600" b="1">
                <a:solidFill>
                  <a:schemeClr val="bg1"/>
                </a:solidFill>
              </a:rPr>
              <a:pPr/>
              <a:t>18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686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with Spreadsheet Software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Basic features of spreadsheet programs (continued):</a:t>
            </a:r>
            <a:endParaRPr lang="en-US" sz="2400" dirty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/>
              <a:t>Search and replace</a:t>
            </a:r>
          </a:p>
          <a:p>
            <a:pPr lvl="1">
              <a:defRPr/>
            </a:pPr>
            <a:r>
              <a:rPr lang="en-US" dirty="0"/>
              <a:t>Reference and editing </a:t>
            </a:r>
            <a:r>
              <a:rPr lang="en-US" dirty="0" smtClean="0"/>
              <a:t>tools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Windows</a:t>
            </a:r>
            <a:endParaRPr lang="en-US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F992F2B-FB89-4510-91B5-A221CC299C18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F4DDBD9-9C24-4A14-A80E-50CD09D7F34F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7891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B63C982-0A9C-4552-AE32-B6D5DF5109CB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789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with Presentation Software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Presentation software is a computer program you use to organize and present information, normally in the form of a slide show.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Equipment requirements for the presentation include a projector and computer.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Microsoft PowerPoint is the presentation program in the Microsoft Office suite.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2181721-66C5-493D-A75B-EE0F8E3B757B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FB35D0B-B715-4499-B105-09E99D8B572C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FF4FA60-9CDE-4963-BE4F-4086936FEE8F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693025" cy="3724275"/>
          </a:xfrm>
        </p:spPr>
        <p:txBody>
          <a:bodyPr/>
          <a:lstStyle/>
          <a:p>
            <a:r>
              <a:rPr lang="en-US" sz="2600" smtClean="0"/>
              <a:t>Use word-processing software.</a:t>
            </a:r>
          </a:p>
          <a:p>
            <a:r>
              <a:rPr lang="en-US" sz="2600" smtClean="0"/>
              <a:t>Work with spreadsheet software.</a:t>
            </a:r>
          </a:p>
          <a:p>
            <a:r>
              <a:rPr lang="en-US" sz="2600" smtClean="0"/>
              <a:t>Work with presentation software.</a:t>
            </a:r>
          </a:p>
          <a:p>
            <a:r>
              <a:rPr lang="en-US" sz="2600" smtClean="0"/>
              <a:t>Use database software.</a:t>
            </a:r>
          </a:p>
          <a:p>
            <a:r>
              <a:rPr lang="en-US" sz="2600" smtClean="0"/>
              <a:t>Work with graphics and multimedia software.</a:t>
            </a:r>
          </a:p>
          <a:p>
            <a:r>
              <a:rPr lang="en-US" sz="2600" smtClean="0"/>
              <a:t>Use other types of software, including education, entertainment, utility, and miscellaneous programs.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DEA631-D5AC-462A-8DD2-81B53E569483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17F57DD6-1E50-4361-A904-B6C9C3F86A3C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891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AA998813-4E37-4AAD-A00B-F7EFD31CD808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891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with Presentation Software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The PowerPoint window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32100"/>
            <a:ext cx="61722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1236C02-774F-4CFA-B751-773DF2BE895C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3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9EC0DA0-65BF-4577-9084-D1BCB382A58D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893D8DD-E615-43DC-A9C1-4AA6D803AC56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3994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with Presentation Software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Besides being excellent for creating on-screen shows, presentation software is also useful in the following scenarios: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Self-running presentation: Job fairs, demonstrations, and conventions are a few examples of where you might see a self-running presentation.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Presentation broadcasting: You can use the Web to broadcast your presentation to locations all over the world.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Overhead transparencies: If you do not have access to a computer and projector for your presentation, you can create and print black-and-white or color transparencies.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7E2459-9CBA-41B1-A0AF-CAA170D14A35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21993AF2-9E9B-4A97-B13A-84990D5BA306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0963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AD15046-37FC-42E6-8B78-EDAD407A2ADB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096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with Presentation Software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Besides being excellent for creating on-screen shows, presentation software is also useful in the following scenarios (continued):</a:t>
            </a:r>
            <a:endParaRPr lang="en-US" sz="2000" smtClean="0"/>
          </a:p>
          <a:p>
            <a:pPr lvl="1">
              <a:lnSpc>
                <a:spcPct val="90000"/>
              </a:lnSpc>
            </a:pPr>
            <a:r>
              <a:rPr lang="en-US" sz="2000" smtClean="0"/>
              <a:t>Audience handouts: Printed handouts support your presentation. Smaller versions of your slides can be printed two, three, six, or nine to a page.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PDF document: Portable Document Format (PDF) is a common format for sharing documents online and through other channels.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76B39B-6AF6-4476-9379-30CA35E61598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5649C6C-7D59-4D72-825D-1C5BFA549520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198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224FAC1-8129-4185-B450-EFD63D0ED13F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198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with Presentation Software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PowerPoint comes with a variety of designs, called themes, which you can apply to a presentation. 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PowerPoint also provides transitions, which are animated effects that play between slides.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sz="2000" dirty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068763"/>
            <a:ext cx="670560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8AD07D-14FC-4099-81E8-8DE03D5A938D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17F5257D-E48B-41A2-9662-7AE03ACDC391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3011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C6C8D04E-5EC2-48F8-826C-85A04D0031FE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301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with Presentation Software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b="1" dirty="0" smtClean="0">
                <a:ea typeface="+mn-ea"/>
                <a:cs typeface="+mn-cs"/>
              </a:rPr>
              <a:t>Effective Presentation Guidelines: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Develop an outline for your presentation, consider your audience and determine the presentation’s purpose, the location in which it will be given, and the equipment you will need.</a:t>
            </a:r>
          </a:p>
          <a:p>
            <a:pPr lvl="1" eaLnBrk="1" hangingPunct="1">
              <a:defRPr/>
            </a:pPr>
            <a:r>
              <a:rPr lang="en-US" dirty="0" smtClean="0"/>
              <a:t>Cover one topic per slide.</a:t>
            </a:r>
          </a:p>
          <a:p>
            <a:pPr lvl="1" eaLnBrk="1" hangingPunct="1">
              <a:defRPr/>
            </a:pPr>
            <a:r>
              <a:rPr lang="en-US" dirty="0" smtClean="0"/>
              <a:t>Keep the text simple—use the “6 by 6” rule, which is six lines of text, six words per line.</a:t>
            </a:r>
          </a:p>
          <a:p>
            <a:pPr lvl="1" eaLnBrk="1" hangingPunct="1">
              <a:defRPr/>
            </a:pPr>
            <a:r>
              <a:rPr lang="en-US" dirty="0" smtClean="0"/>
              <a:t>Use no more than 50 words per slide.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sz="2000" dirty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00994E3-4002-4B7F-90B8-BCA0776A77B3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A8E9AA4B-5E0C-43A6-8829-ED4C2F6FDE20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403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77BBE6B9-B853-451A-AA3B-512F2D52B6F0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403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with Presentation Software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b="1" dirty="0" smtClean="0">
                <a:ea typeface="+mn-ea"/>
                <a:cs typeface="+mn-cs"/>
              </a:rPr>
              <a:t>Effective Presentation Guidelines (continued):</a:t>
            </a:r>
          </a:p>
          <a:p>
            <a:pPr lvl="1">
              <a:defRPr/>
            </a:pPr>
            <a:r>
              <a:rPr lang="en-US" dirty="0"/>
              <a:t>Do not clutter your slide with large paragraphs displayed in a small font size.</a:t>
            </a:r>
          </a:p>
          <a:p>
            <a:pPr lvl="1">
              <a:defRPr/>
            </a:pPr>
            <a:r>
              <a:rPr lang="en-US" dirty="0"/>
              <a:t>Use short comments and fill in the details orally.</a:t>
            </a:r>
          </a:p>
          <a:p>
            <a:pPr lvl="1">
              <a:defRPr/>
            </a:pPr>
            <a:r>
              <a:rPr lang="en-US" dirty="0" smtClean="0"/>
              <a:t>Use </a:t>
            </a:r>
            <a:r>
              <a:rPr lang="en-US" dirty="0"/>
              <a:t>bullets, not numbers, unless providing specific step-by-step </a:t>
            </a:r>
            <a:r>
              <a:rPr lang="en-US" dirty="0" smtClean="0"/>
              <a:t>instructions.</a:t>
            </a:r>
          </a:p>
          <a:p>
            <a:pPr lvl="1">
              <a:defRPr/>
            </a:pPr>
            <a:r>
              <a:rPr lang="en-US" dirty="0" smtClean="0"/>
              <a:t>Use </a:t>
            </a:r>
            <a:r>
              <a:rPr lang="en-US" dirty="0"/>
              <a:t>readable typefaces and fonts, such as those provided in PowerPoint themes.</a:t>
            </a:r>
          </a:p>
          <a:p>
            <a:pPr lvl="1">
              <a:defRPr/>
            </a:pPr>
            <a:r>
              <a:rPr lang="en-US" dirty="0" smtClean="0"/>
              <a:t>Choose </a:t>
            </a:r>
            <a:r>
              <a:rPr lang="en-US" dirty="0"/>
              <a:t>color carefully.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70A310-3C47-4A4F-9E04-B13C596B7613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0B9EC193-40AE-445B-A6C9-5A4AA42BFFB3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50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E34EC5F-B882-44F2-AA52-EC208474C8EB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506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with Presentation Software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b="1" dirty="0" smtClean="0">
                <a:ea typeface="+mn-ea"/>
                <a:cs typeface="+mn-cs"/>
              </a:rPr>
              <a:t>Effective Presentation Guidelines (continued):</a:t>
            </a:r>
          </a:p>
          <a:p>
            <a:pPr lvl="1">
              <a:defRPr/>
            </a:pPr>
            <a:r>
              <a:rPr lang="en-US" dirty="0" smtClean="0"/>
              <a:t>Use </a:t>
            </a:r>
            <a:r>
              <a:rPr lang="en-US" dirty="0"/>
              <a:t>simple tables to present numbers.</a:t>
            </a:r>
          </a:p>
          <a:p>
            <a:pPr lvl="1">
              <a:defRPr/>
            </a:pPr>
            <a:r>
              <a:rPr lang="en-US" dirty="0" smtClean="0"/>
              <a:t>Add </a:t>
            </a:r>
            <a:r>
              <a:rPr lang="en-US" dirty="0"/>
              <a:t>clip art sparingly and only where appropriate.</a:t>
            </a:r>
          </a:p>
          <a:p>
            <a:pPr lvl="1">
              <a:defRPr/>
            </a:pPr>
            <a:r>
              <a:rPr lang="en-US" dirty="0" smtClean="0"/>
              <a:t>Do </a:t>
            </a:r>
            <a:r>
              <a:rPr lang="en-US" dirty="0"/>
              <a:t>not try to dazzle your audience with an overabundance of graphics, </a:t>
            </a:r>
            <a:r>
              <a:rPr lang="en-US" dirty="0" smtClean="0"/>
              <a:t>sound, transitions</a:t>
            </a:r>
            <a:r>
              <a:rPr lang="en-US" dirty="0"/>
              <a:t>, and other effects.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4B42976-FC78-4437-96AE-DEED6D2C4D0F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27AC2F9-BC8B-43B3-98AF-B52FE4FB0F21}" type="slidenum">
              <a:rPr lang="en-US" sz="2600" b="1">
                <a:solidFill>
                  <a:schemeClr val="bg1"/>
                </a:solidFill>
              </a:rPr>
              <a:pPr/>
              <a:t>27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6083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483159A3-6FCD-4C71-8C22-72CC6E067FE8}" type="slidenum">
              <a:rPr lang="en-US" sz="2600" b="1">
                <a:solidFill>
                  <a:schemeClr val="bg1"/>
                </a:solidFill>
              </a:rPr>
              <a:pPr/>
              <a:t>27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608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Database Software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b="1" dirty="0" smtClean="0">
                <a:ea typeface="+mn-ea"/>
                <a:cs typeface="+mn-cs"/>
              </a:rPr>
              <a:t>Database Software Defined: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A database is a collection of related information organized in a manner that allows for rapid search and retrieval.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A database management system (DBMS) is software used to create, maintain, and provide controlled access to data.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A database table contains the data to organize and is similar to a spreadsheet, but provides additional comprehensive functions for manipulating data.</a:t>
            </a: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080978-2114-4B8D-961D-B673A3642775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E0421985-AD42-4B32-8A4C-4E858B2C8A87}" type="slidenum">
              <a:rPr lang="en-US" sz="2600" b="1">
                <a:solidFill>
                  <a:schemeClr val="bg1"/>
                </a:solidFill>
              </a:rPr>
              <a:pPr/>
              <a:t>28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710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72DC4753-D9F0-416C-A6E7-D7437EBAC413}" type="slidenum">
              <a:rPr lang="en-US" sz="2600" b="1">
                <a:solidFill>
                  <a:schemeClr val="bg1"/>
                </a:solidFill>
              </a:rPr>
              <a:pPr/>
              <a:t>28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710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Database Software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b="1" dirty="0" smtClean="0">
                <a:ea typeface="+mn-ea"/>
                <a:cs typeface="+mn-cs"/>
              </a:rPr>
              <a:t>Database Structure: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In Microsoft Access, a database can consist of one table or a collection of tables.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A table is composed of columns and rows, referred to as fields and records in Access.</a:t>
            </a: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495800"/>
            <a:ext cx="7223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0D3C2A-4003-4A0D-9A67-02E08E1A5F0B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32A88540-838D-4FA0-9F5D-BC46C11A7C25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8131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0E083487-5DF4-42A0-9074-11F56924216B}" type="slidenum">
              <a:rPr lang="en-US" sz="2600" b="1">
                <a:solidFill>
                  <a:schemeClr val="bg1"/>
                </a:solidFill>
              </a:rPr>
              <a:pPr/>
              <a:t>29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813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Database Software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b="1" dirty="0" smtClean="0">
                <a:ea typeface="+mn-ea"/>
                <a:cs typeface="+mn-cs"/>
              </a:rPr>
              <a:t>Database Structure (continued):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Rows in a table are called records. Each record is a group of related fields.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Columns in a table are called fields. Each field contains a specific piece of information within a record.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The primary key, which is assigned to a field, uniquely identifies each record in a table.</a:t>
            </a: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A2468D0-7EBF-463D-9114-3FB66EEB9B2B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C98D6390-C19D-4CCE-BE2B-224A95EB6CC3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1B7762B2-1957-4428-B2F4-C5F9FD9A0D68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048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 (continued)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693025" cy="3724275"/>
          </a:xfrm>
        </p:spPr>
        <p:txBody>
          <a:bodyPr/>
          <a:lstStyle/>
          <a:p>
            <a:r>
              <a:rPr lang="en-US" sz="2600" smtClean="0"/>
              <a:t>Select the right software for the task.</a:t>
            </a:r>
          </a:p>
          <a:p>
            <a:r>
              <a:rPr lang="en-US" sz="2600" smtClean="0"/>
              <a:t>Integrate software.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6C21B0-3F77-4F2F-AEBC-EF5C81FEEFCF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7D75C6DA-DE8E-4464-9539-D97BBAC89041}" type="slidenum">
              <a:rPr lang="en-US" sz="2600" b="1">
                <a:solidFill>
                  <a:schemeClr val="bg1"/>
                </a:solidFill>
              </a:rPr>
              <a:pPr/>
              <a:t>30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915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75F7F2A-74FB-486B-B7BA-31704F77E511}" type="slidenum">
              <a:rPr lang="en-US" sz="2600" b="1">
                <a:solidFill>
                  <a:schemeClr val="bg1"/>
                </a:solidFill>
              </a:rPr>
              <a:pPr/>
              <a:t>30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4915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Database Software (continued)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/>
            <a:r>
              <a:rPr lang="en-US" sz="2400" b="1" smtClean="0"/>
              <a:t>Database Structure (continued):</a:t>
            </a:r>
          </a:p>
          <a:p>
            <a:pPr eaLnBrk="1" hangingPunct="1"/>
            <a:r>
              <a:rPr lang="en-US" sz="2400" smtClean="0"/>
              <a:t>The Access window does not have a standard document view. It changes based on the object you are using as you work with the database.</a:t>
            </a:r>
          </a:p>
          <a:p>
            <a:pPr eaLnBrk="1" hangingPunct="1"/>
            <a:r>
              <a:rPr lang="en-US" sz="2400" smtClean="0"/>
              <a:t>A query asks a question about the data stored in the table. </a:t>
            </a:r>
          </a:p>
          <a:p>
            <a:pPr eaLnBrk="1" hangingPunct="1"/>
            <a:r>
              <a:rPr lang="en-US" sz="2400" smtClean="0"/>
              <a:t>You use forms to enter data in a table and reports to print selected data. </a:t>
            </a:r>
          </a:p>
          <a:p>
            <a:pPr eaLnBrk="1" hangingPunct="1"/>
            <a:r>
              <a:rPr lang="en-US" sz="2400" smtClean="0"/>
              <a:t>All objects—tables, forms, queries, and reports—are stored in a single file, which is the database.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90C0A0-9467-4B83-91EC-C4C895F13400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7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BDB5E13-0210-4AB8-8E4D-2903B22E820D}" type="slidenum">
              <a:rPr lang="en-US" sz="2600" b="1">
                <a:solidFill>
                  <a:schemeClr val="bg1"/>
                </a:solidFill>
              </a:rPr>
              <a:pPr/>
              <a:t>31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017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F4CF095-267C-4B8F-AC31-00CA2F9192B9}" type="slidenum">
              <a:rPr lang="en-US" sz="2600" b="1">
                <a:solidFill>
                  <a:schemeClr val="bg1"/>
                </a:solidFill>
              </a:rPr>
              <a:pPr/>
              <a:t>31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018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Database Software (continued)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/>
            <a:r>
              <a:rPr lang="en-US" sz="2400" b="1" smtClean="0"/>
              <a:t>Database Tables:</a:t>
            </a:r>
          </a:p>
          <a:p>
            <a:pPr eaLnBrk="1" hangingPunct="1"/>
            <a:r>
              <a:rPr lang="en-US" sz="2400" smtClean="0"/>
              <a:t>You can create a table three ways:</a:t>
            </a:r>
          </a:p>
          <a:p>
            <a:pPr lvl="1" eaLnBrk="1" hangingPunct="1"/>
            <a:r>
              <a:rPr lang="en-US" sz="2000" smtClean="0"/>
              <a:t>Create a new database.</a:t>
            </a:r>
          </a:p>
          <a:p>
            <a:pPr lvl="1" eaLnBrk="1" hangingPunct="1"/>
            <a:r>
              <a:rPr lang="en-US" sz="2000" smtClean="0"/>
              <a:t>Add a table to an existing database using the Tables group on the Create tab.</a:t>
            </a:r>
          </a:p>
          <a:p>
            <a:pPr lvl="1" eaLnBrk="1" hangingPunct="1"/>
            <a:r>
              <a:rPr lang="en-US" sz="2000" smtClean="0"/>
              <a:t>Create a table by selecting a table template using the Application Parts button in the Templates group on the Create tab.</a:t>
            </a:r>
          </a:p>
          <a:p>
            <a:pPr eaLnBrk="1" hangingPunct="1"/>
            <a:r>
              <a:rPr lang="en-US" sz="2400" smtClean="0"/>
              <a:t>Creating a table is the first step in a three-step process; adding fields is the second step. The third step is to add records to the table.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C26F03-B220-47E2-B568-FE84AE277CB9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ADD3EB42-DB9E-4661-9612-4D69CDF9CCDA}" type="slidenum">
              <a:rPr lang="en-US" sz="2600" b="1">
                <a:solidFill>
                  <a:schemeClr val="bg1"/>
                </a:solidFill>
              </a:rPr>
              <a:pPr/>
              <a:t>32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1203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580759E1-4517-4E02-BF37-1753D1BAF0FE}" type="slidenum">
              <a:rPr lang="en-US" sz="2600" b="1">
                <a:solidFill>
                  <a:schemeClr val="bg1"/>
                </a:solidFill>
              </a:rPr>
              <a:pPr/>
              <a:t>32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120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Database Software (continued)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/>
            <a:r>
              <a:rPr lang="en-US" sz="2400" b="1" smtClean="0"/>
              <a:t>Database Tables (continued):</a:t>
            </a:r>
          </a:p>
          <a:p>
            <a:pPr eaLnBrk="1" hangingPunct="1"/>
            <a:r>
              <a:rPr lang="en-US" sz="2400" smtClean="0"/>
              <a:t>You can display Access tables in the following views:</a:t>
            </a:r>
          </a:p>
          <a:p>
            <a:pPr lvl="1" eaLnBrk="1" hangingPunct="1"/>
            <a:r>
              <a:rPr lang="en-US" smtClean="0"/>
              <a:t>Design view</a:t>
            </a:r>
          </a:p>
          <a:p>
            <a:pPr lvl="1" eaLnBrk="1" hangingPunct="1"/>
            <a:r>
              <a:rPr lang="en-US" smtClean="0"/>
              <a:t>Datasheet view</a:t>
            </a:r>
          </a:p>
          <a:p>
            <a:pPr eaLnBrk="1" hangingPunct="1"/>
            <a:r>
              <a:rPr lang="en-US" sz="2400" smtClean="0"/>
              <a:t>A datasheet resembles an Excel worksheet.</a:t>
            </a:r>
          </a:p>
          <a:p>
            <a:pPr eaLnBrk="1" hangingPunct="1"/>
            <a:r>
              <a:rPr lang="en-US" sz="2400" smtClean="0"/>
              <a:t>When you enter data in a field, it is called an entry.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0EEC0C-2E68-4ED4-AB91-40503FDFFB2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9606AAAA-D9B2-4C11-AA37-DEC2BDA82A93}" type="slidenum">
              <a:rPr lang="en-US" sz="2600" b="1">
                <a:solidFill>
                  <a:schemeClr val="bg1"/>
                </a:solidFill>
              </a:rPr>
              <a:pPr/>
              <a:t>33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22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44522B7B-B752-4CFC-B672-BEF98A986FCF}" type="slidenum">
              <a:rPr lang="en-US" sz="2600" b="1">
                <a:solidFill>
                  <a:schemeClr val="bg1"/>
                </a:solidFill>
              </a:rPr>
              <a:pPr/>
              <a:t>33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222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Database Software (continued)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/>
            <a:r>
              <a:rPr lang="en-US" sz="2400" b="1" smtClean="0"/>
              <a:t>Forms:</a:t>
            </a:r>
          </a:p>
          <a:p>
            <a:pPr eaLnBrk="1" hangingPunct="1"/>
            <a:r>
              <a:rPr lang="en-US" sz="2400" smtClean="0"/>
              <a:t>A form provides a convenient way to enter and view records in a table.</a:t>
            </a:r>
          </a:p>
          <a:p>
            <a:pPr eaLnBrk="1" hangingPunct="1"/>
            <a:r>
              <a:rPr lang="en-US" sz="2400" smtClean="0"/>
              <a:t>You can create a form manually or with the Form Wizard.</a:t>
            </a:r>
          </a:p>
          <a:p>
            <a:pPr eaLnBrk="1" hangingPunct="1"/>
            <a:r>
              <a:rPr lang="en-US" sz="2400" b="1" smtClean="0"/>
              <a:t>Queries:</a:t>
            </a:r>
          </a:p>
          <a:p>
            <a:pPr eaLnBrk="1" hangingPunct="1"/>
            <a:r>
              <a:rPr lang="en-US" sz="2400" smtClean="0"/>
              <a:t>A query enables you to locate records that match specified criteria.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0A776C-A1CB-4EAC-AA04-FC390CBBDD2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D7D7512-7C7F-4CC9-A8AB-6340074E6CF1}" type="slidenum">
              <a:rPr lang="en-US" sz="2600" b="1">
                <a:solidFill>
                  <a:schemeClr val="bg1"/>
                </a:solidFill>
              </a:rPr>
              <a:pPr/>
              <a:t>34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3251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F80B8A6-8AA9-426E-941D-1D99D8942C9D}" type="slidenum">
              <a:rPr lang="en-US" sz="2600" b="1">
                <a:solidFill>
                  <a:schemeClr val="bg1"/>
                </a:solidFill>
              </a:rPr>
              <a:pPr/>
              <a:t>34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325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Database Software (continued)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/>
            <a:r>
              <a:rPr lang="en-US" sz="2400" b="1" smtClean="0"/>
              <a:t>Queries (continued):</a:t>
            </a:r>
          </a:p>
          <a:p>
            <a:pPr eaLnBrk="1" hangingPunct="1"/>
            <a:r>
              <a:rPr lang="en-US" sz="2400" smtClean="0"/>
              <a:t>Access provides four query options:</a:t>
            </a:r>
          </a:p>
          <a:p>
            <a:pPr lvl="1"/>
            <a:r>
              <a:rPr lang="en-US" sz="2200" smtClean="0"/>
              <a:t>Simple Query Wizard: Creates a select query from the selected fields</a:t>
            </a:r>
          </a:p>
          <a:p>
            <a:pPr lvl="1"/>
            <a:r>
              <a:rPr lang="en-US" sz="2200" smtClean="0"/>
              <a:t>Crosstab Query Wizard: Displays data in a spreadsheet format</a:t>
            </a:r>
          </a:p>
          <a:p>
            <a:pPr lvl="1"/>
            <a:r>
              <a:rPr lang="en-US" sz="2200" smtClean="0"/>
              <a:t>Find Duplicates Query Wizard: Locates records with duplicate field values</a:t>
            </a:r>
          </a:p>
          <a:p>
            <a:pPr lvl="1"/>
            <a:r>
              <a:rPr lang="en-US" sz="2200" smtClean="0"/>
              <a:t>Find Unmatched Query Wizard: Locates records in one table that have no related records in another table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CC5E40-3CB2-412D-8517-76EA6F855EFD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42D685E3-84DF-4022-9598-CF280B4C35A6}" type="slidenum">
              <a:rPr lang="en-US" sz="2600" b="1">
                <a:solidFill>
                  <a:schemeClr val="bg1"/>
                </a:solidFill>
              </a:rPr>
              <a:pPr/>
              <a:t>35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427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E0DF7EAD-8BD5-4C2E-8BA5-F3A9AFE8FB1E}" type="slidenum">
              <a:rPr lang="en-US" sz="2600" b="1">
                <a:solidFill>
                  <a:schemeClr val="bg1"/>
                </a:solidFill>
              </a:rPr>
              <a:pPr/>
              <a:t>35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427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Database Software (continued)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2743200" cy="3962400"/>
          </a:xfrm>
        </p:spPr>
        <p:txBody>
          <a:bodyPr/>
          <a:lstStyle/>
          <a:p>
            <a:pPr eaLnBrk="1" hangingPunct="1"/>
            <a:r>
              <a:rPr lang="en-US" sz="2400" b="1" smtClean="0"/>
              <a:t>Reports:</a:t>
            </a:r>
          </a:p>
          <a:p>
            <a:pPr eaLnBrk="1" hangingPunct="1"/>
            <a:r>
              <a:rPr lang="en-US" sz="2400" smtClean="0"/>
              <a:t>A report is a database object that allows you to organize, summarize, and print all or a portion of the data in a database.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590800"/>
            <a:ext cx="50990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904401-E8E8-4319-80A0-2840DB570930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29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B6A7EEC4-82A9-40ED-91A2-BD23841C974D}" type="slidenum">
              <a:rPr lang="en-US" sz="2600" b="1">
                <a:solidFill>
                  <a:schemeClr val="bg1"/>
                </a:solidFill>
              </a:rPr>
              <a:pPr/>
              <a:t>36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529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AFE6624-C121-4C2F-93E6-8D2630CE3E28}" type="slidenum">
              <a:rPr lang="en-US" sz="2600" b="1">
                <a:solidFill>
                  <a:schemeClr val="bg1"/>
                </a:solidFill>
              </a:rPr>
              <a:pPr/>
              <a:t>36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530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Database Software (continued)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67818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Online Databases: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Features of Web databases are as follows: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Create and update a contacts list.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Change photos frequently and update an online catalog.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Manage and keep your content current.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Use online documentation.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Generate formulas and calculated fields to automatically update your data.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Keep users up to date with the latest information.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Import and export information easily.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25EFF8-927A-4BB7-8624-FCB16A368E7E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2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12481723-302C-4005-8FFD-991CFCCACBC1}" type="slidenum">
              <a:rPr lang="en-US" sz="2600" b="1">
                <a:solidFill>
                  <a:schemeClr val="bg1"/>
                </a:solidFill>
              </a:rPr>
              <a:pPr/>
              <a:t>37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6323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CC8F3D2B-6473-4AA1-B01E-C8A32CD87A08}" type="slidenum">
              <a:rPr lang="en-US" sz="2600" b="1">
                <a:solidFill>
                  <a:schemeClr val="bg1"/>
                </a:solidFill>
              </a:rPr>
              <a:pPr/>
              <a:t>37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632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with Graphics and Multimedia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3886200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200" dirty="0" smtClean="0">
                <a:ea typeface="+mn-ea"/>
                <a:cs typeface="+mn-cs"/>
              </a:rPr>
              <a:t>Vector images consist of many individual objects, each with properties such as color, fill, and outline.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200" dirty="0" smtClean="0">
                <a:ea typeface="+mn-ea"/>
                <a:cs typeface="+mn-cs"/>
              </a:rPr>
              <a:t>Bitmap images are composed of pixels in a grid. They have a fixed resolution and cannot be resized without losing image quality.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382838"/>
            <a:ext cx="3352800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3015EC-B048-4C22-907F-0F86CAD3C5E1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4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C73DC4D-F02B-426E-A2B5-3C59622D2E5D}" type="slidenum">
              <a:rPr lang="en-US" sz="2600" b="1">
                <a:solidFill>
                  <a:schemeClr val="bg1"/>
                </a:solidFill>
              </a:rPr>
              <a:pPr/>
              <a:t>38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734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79CAC5B3-FAA1-44F5-AA96-48BF15257802}" type="slidenum">
              <a:rPr lang="en-US" sz="2600" b="1">
                <a:solidFill>
                  <a:schemeClr val="bg1"/>
                </a:solidFill>
              </a:rPr>
              <a:pPr/>
              <a:t>38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734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with Graphics and Multimedia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239000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b="1" dirty="0" smtClean="0">
                <a:ea typeface="+mn-ea"/>
                <a:cs typeface="+mn-cs"/>
              </a:rPr>
              <a:t>Drawing Programs: 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A drawing program is a graphics program used for creating illustrations. Images are saved in vector graphics format.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b="1" dirty="0" smtClean="0">
                <a:ea typeface="+mn-ea"/>
                <a:cs typeface="+mn-cs"/>
              </a:rPr>
              <a:t>Paint Programs: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A paint program allows you to simulate painting on the computer through the use of a graphics table or a mouse. 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Images are generated as bitmapped graphics.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3DB66A-CE61-4263-AEFC-3DF62E13F0A9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24097530-3D2D-4ABA-87FE-44D30E8FE74F}" type="slidenum">
              <a:rPr lang="en-US" sz="2600" b="1">
                <a:solidFill>
                  <a:schemeClr val="bg1"/>
                </a:solidFill>
              </a:rPr>
              <a:pPr/>
              <a:t>39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8371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C6DBB8ED-CFC7-4BD3-844E-45C5E46F1577}" type="slidenum">
              <a:rPr lang="en-US" sz="2600" b="1">
                <a:solidFill>
                  <a:schemeClr val="bg1"/>
                </a:solidFill>
              </a:rPr>
              <a:pPr/>
              <a:t>39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837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Working with Graphics and Multimedia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239000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b="1" dirty="0" smtClean="0">
                <a:ea typeface="+mn-ea"/>
                <a:cs typeface="+mn-cs"/>
              </a:rPr>
              <a:t>Photo/Image Manipulation Programs: 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You use digital editing software to edit images, photos, and logos. 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b="1" dirty="0" smtClean="0">
                <a:ea typeface="+mn-ea"/>
                <a:cs typeface="+mn-cs"/>
              </a:rPr>
              <a:t>Animation Programs: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You use animation software to create moving images and 3D graphics.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b="1" dirty="0" smtClean="0">
                <a:ea typeface="+mn-ea"/>
                <a:cs typeface="+mn-cs"/>
              </a:rPr>
              <a:t>Multimedia Programs: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Multimedia is the use of text, graphics, and video in some combination to create an effective means of communication and interaction.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ABCDEE5-D205-412D-9ECA-C2BAB5055D5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5F2FDCDE-FACF-492C-B6AA-9D9FA65F126F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531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AD67670-7CBC-4721-B551-E4CCA54E2CCD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253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Vocabulary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bitmapped graphics</a:t>
            </a:r>
          </a:p>
          <a:p>
            <a:pPr>
              <a:lnSpc>
                <a:spcPct val="90000"/>
              </a:lnSpc>
            </a:pPr>
            <a:r>
              <a:rPr lang="en-US" smtClean="0"/>
              <a:t>cell</a:t>
            </a:r>
          </a:p>
          <a:p>
            <a:pPr>
              <a:lnSpc>
                <a:spcPct val="90000"/>
              </a:lnSpc>
            </a:pPr>
            <a:r>
              <a:rPr lang="en-US" smtClean="0"/>
              <a:t>database</a:t>
            </a:r>
          </a:p>
          <a:p>
            <a:pPr>
              <a:lnSpc>
                <a:spcPct val="90000"/>
              </a:lnSpc>
            </a:pPr>
            <a:r>
              <a:rPr lang="en-US" smtClean="0"/>
              <a:t>datasheet</a:t>
            </a:r>
          </a:p>
          <a:p>
            <a:pPr>
              <a:lnSpc>
                <a:spcPct val="90000"/>
              </a:lnSpc>
            </a:pPr>
            <a:r>
              <a:rPr lang="en-US" smtClean="0"/>
              <a:t>field</a:t>
            </a:r>
          </a:p>
          <a:p>
            <a:pPr>
              <a:lnSpc>
                <a:spcPct val="90000"/>
              </a:lnSpc>
            </a:pPr>
            <a:r>
              <a:rPr lang="en-US" smtClean="0"/>
              <a:t>multimedia</a:t>
            </a:r>
          </a:p>
          <a:p>
            <a:pPr>
              <a:lnSpc>
                <a:spcPct val="90000"/>
              </a:lnSpc>
            </a:pPr>
            <a:r>
              <a:rPr lang="en-US" smtClean="0"/>
              <a:t>object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22534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object linking and embedding (OLE)</a:t>
            </a:r>
          </a:p>
          <a:p>
            <a:pPr>
              <a:lnSpc>
                <a:spcPct val="90000"/>
              </a:lnSpc>
            </a:pPr>
            <a:r>
              <a:rPr lang="en-US" smtClean="0"/>
              <a:t>presentation software</a:t>
            </a:r>
          </a:p>
          <a:p>
            <a:pPr>
              <a:lnSpc>
                <a:spcPct val="90000"/>
              </a:lnSpc>
            </a:pPr>
            <a:r>
              <a:rPr lang="en-US" smtClean="0"/>
              <a:t>primary key</a:t>
            </a:r>
          </a:p>
          <a:p>
            <a:pPr>
              <a:lnSpc>
                <a:spcPct val="90000"/>
              </a:lnSpc>
            </a:pPr>
            <a:r>
              <a:rPr lang="en-US" smtClean="0"/>
              <a:t>query</a:t>
            </a:r>
          </a:p>
          <a:p>
            <a:pPr>
              <a:lnSpc>
                <a:spcPct val="90000"/>
              </a:lnSpc>
            </a:pPr>
            <a:r>
              <a:rPr lang="en-US" smtClean="0"/>
              <a:t>record</a:t>
            </a:r>
          </a:p>
          <a:p>
            <a:pPr>
              <a:lnSpc>
                <a:spcPct val="90000"/>
              </a:lnSpc>
            </a:pPr>
            <a:r>
              <a:rPr lang="en-US" smtClean="0"/>
              <a:t>table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27C1F9-CD03-487C-AE14-6E1CC869E254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39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F8AD5202-5199-44C2-9DB7-9807D2F4B877}" type="slidenum">
              <a:rPr lang="en-US" sz="2600" b="1">
                <a:solidFill>
                  <a:schemeClr val="bg1"/>
                </a:solidFill>
              </a:rPr>
              <a:pPr/>
              <a:t>40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939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7586EA0-B142-4175-A462-19DEB670C232}" type="slidenum">
              <a:rPr lang="en-US" sz="2600" b="1">
                <a:solidFill>
                  <a:schemeClr val="bg1"/>
                </a:solidFill>
              </a:rPr>
              <a:pPr/>
              <a:t>40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939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Other Types of Software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smtClean="0"/>
              <a:t>Education and Entertainment Programs: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Computer-based training (CBT)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Computer 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Audio and video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Virtual reality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Utility Programs: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File compression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Defragmentation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Antivirus, antiadware, and antispyware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Backup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Single-purpose tools and accessories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16D2FF-4340-45F7-8BB3-8C04AFCA8C8F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1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B9F61A95-BBD6-4C69-8FAC-1BACCDFF2B9C}" type="slidenum">
              <a:rPr lang="en-US" sz="2600" b="1">
                <a:solidFill>
                  <a:schemeClr val="bg1"/>
                </a:solidFill>
              </a:rPr>
              <a:pPr/>
              <a:t>41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6041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5219156-7EFC-4563-A33F-133F3984849C}" type="slidenum">
              <a:rPr lang="en-US" sz="2600" b="1">
                <a:solidFill>
                  <a:schemeClr val="bg1"/>
                </a:solidFill>
              </a:rPr>
              <a:pPr/>
              <a:t>41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6042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Other Types of Software (continued)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/>
            <a:r>
              <a:rPr lang="en-US" sz="2400" b="1" smtClean="0"/>
              <a:t>Miscellaneous Software:</a:t>
            </a:r>
          </a:p>
          <a:p>
            <a:pPr lvl="1"/>
            <a:r>
              <a:rPr lang="en-US" sz="2000" smtClean="0"/>
              <a:t>Financial and accounting programs </a:t>
            </a:r>
          </a:p>
          <a:p>
            <a:pPr lvl="1"/>
            <a:r>
              <a:rPr lang="en-US" sz="2000" smtClean="0"/>
              <a:t>Electronic mail</a:t>
            </a:r>
          </a:p>
          <a:p>
            <a:pPr lvl="1"/>
            <a:r>
              <a:rPr lang="en-US" sz="2000" smtClean="0"/>
              <a:t>Chat, messaging, and instant messaging software </a:t>
            </a:r>
          </a:p>
          <a:p>
            <a:pPr lvl="1"/>
            <a:r>
              <a:rPr lang="en-US" sz="2000" smtClean="0"/>
              <a:t>Web browser</a:t>
            </a:r>
          </a:p>
          <a:p>
            <a:pPr lvl="1"/>
            <a:r>
              <a:rPr lang="en-US" sz="2000" smtClean="0"/>
              <a:t>Computer-aided design (CAD)</a:t>
            </a:r>
          </a:p>
          <a:p>
            <a:pPr lvl="1"/>
            <a:r>
              <a:rPr lang="en-US" sz="2000" smtClean="0"/>
              <a:t>Project management</a:t>
            </a:r>
          </a:p>
          <a:p>
            <a:pPr lvl="1"/>
            <a:r>
              <a:rPr lang="en-US" sz="2000" smtClean="0"/>
              <a:t>Groupware </a:t>
            </a:r>
          </a:p>
          <a:p>
            <a:pPr lvl="1"/>
            <a:r>
              <a:rPr lang="en-US" sz="2000" smtClean="0"/>
              <a:t>Web conferencing</a:t>
            </a:r>
          </a:p>
          <a:p>
            <a:pPr lvl="1"/>
            <a:r>
              <a:rPr lang="en-US" sz="2000" smtClean="0"/>
              <a:t>Integrated programs</a:t>
            </a:r>
          </a:p>
          <a:p>
            <a:pPr lvl="1"/>
            <a:r>
              <a:rPr lang="en-US" sz="2000" smtClean="0"/>
              <a:t>Specialized software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16192A-7FF1-4186-8B38-1E8A0A17F6FA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5B9E457A-A4D0-4C56-98DF-DC039954F52C}" type="slidenum">
              <a:rPr lang="en-US" sz="2600" b="1">
                <a:solidFill>
                  <a:schemeClr val="bg1"/>
                </a:solidFill>
              </a:rPr>
              <a:pPr/>
              <a:t>42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61443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B68106A8-B0B8-405E-9C82-A102D28731A5}" type="slidenum">
              <a:rPr lang="en-US" sz="2600" b="1">
                <a:solidFill>
                  <a:schemeClr val="bg1"/>
                </a:solidFill>
              </a:rPr>
              <a:pPr/>
              <a:t>42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6144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Selecting the Right Software for the Task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Choose software appropriate for the task.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An example of incorrectly selecting software is using word-processing software to keep copies of financial records when a spreadsheet or an accounting program would be a better choice.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C87BB5F-60A6-4251-B74D-8D07276AA620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6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450A7F88-3B49-451D-BDCB-9DB5A8E8B3CD}" type="slidenum">
              <a:rPr lang="en-US" sz="2600" b="1">
                <a:solidFill>
                  <a:schemeClr val="bg1"/>
                </a:solidFill>
              </a:rPr>
              <a:pPr/>
              <a:t>43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6246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95D776F0-1290-46F4-A562-2737220DB452}" type="slidenum">
              <a:rPr lang="en-US" sz="2600" b="1">
                <a:solidFill>
                  <a:schemeClr val="bg1"/>
                </a:solidFill>
              </a:rPr>
              <a:pPr/>
              <a:t>43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6246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Integrating Software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Microsoft Office provides three methods for inserting objects from one Office document into another Office document: copying and pasting, embedding, and linking.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Object linking and embedding (OLE) lets you create a document or object in one program and then link or embed the data into another program.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 linked object retains a connection to the original file, which contains the actual data represented by the linked object.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871D03-CA63-4FC8-AAF6-867C8839F415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49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76C6BF6-127A-4363-AADD-BB7030691D0E}" type="slidenum">
              <a:rPr lang="en-US" sz="2600" b="1">
                <a:solidFill>
                  <a:schemeClr val="bg1"/>
                </a:solidFill>
              </a:rPr>
              <a:pPr/>
              <a:t>44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634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63492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162800" cy="3724275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smtClean="0"/>
              <a:t>In this lesson, you learned:</a:t>
            </a:r>
          </a:p>
          <a:p>
            <a:r>
              <a:rPr lang="en-US" sz="2200" smtClean="0"/>
              <a:t>You use word-processing software to create, edit, and print documents and then save the documents electronically. When creating a document, you can easily correct errors and modify data.</a:t>
            </a:r>
          </a:p>
          <a:p>
            <a:r>
              <a:rPr lang="en-US" sz="2200" smtClean="0"/>
              <a:t>A spreadsheet is a row-and-column arrangement of data. You use electronic spreadsheet software to evaluate, calculate, manipulate, analyze, and present numeric data. A spreadsheet updates calculations automatically.</a:t>
            </a:r>
          </a:p>
        </p:txBody>
      </p:sp>
      <p:sp>
        <p:nvSpPr>
          <p:cNvPr id="63493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81D7E609-0DBE-47E5-9C33-B611B1AAB88D}" type="slidenum">
              <a:rPr lang="en-US" sz="2600" b="1">
                <a:solidFill>
                  <a:schemeClr val="bg1"/>
                </a:solidFill>
              </a:rPr>
              <a:pPr/>
              <a:t>44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C06A84-2BE6-4201-B135-E9D6C16E6A3E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1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7071BECA-410F-45AD-AA47-6F25210D4DF7}" type="slidenum">
              <a:rPr lang="en-US" sz="2600" b="1">
                <a:solidFill>
                  <a:schemeClr val="bg1"/>
                </a:solidFill>
              </a:rPr>
              <a:pPr/>
              <a:t>45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645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(continued)</a:t>
            </a:r>
          </a:p>
        </p:txBody>
      </p:sp>
      <p:sp>
        <p:nvSpPr>
          <p:cNvPr id="64516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391400" cy="3724275"/>
          </a:xfrm>
        </p:spPr>
        <p:txBody>
          <a:bodyPr/>
          <a:lstStyle/>
          <a:p>
            <a:r>
              <a:rPr lang="en-US" sz="2200"/>
              <a:t>A database is a collection of related information organized in a manner that provides for rapid search and retrieval. You use database software to create, maintain, and provide controlled access to data.</a:t>
            </a:r>
          </a:p>
          <a:p>
            <a:r>
              <a:rPr lang="en-US" sz="2200"/>
              <a:t>A database can consist of one table or a collection of tables, which are composed of columns and rows, and referred to as fields and records. The primary key, which is assigned to a field, uniquely identifies each record in a table. You also can create queries, forms, and reports using database software.</a:t>
            </a:r>
          </a:p>
        </p:txBody>
      </p:sp>
      <p:sp>
        <p:nvSpPr>
          <p:cNvPr id="6451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0CE12B52-42B2-44EE-A31C-9F35F89E2F3E}" type="slidenum">
              <a:rPr lang="en-US" sz="2600" b="1">
                <a:solidFill>
                  <a:schemeClr val="bg1"/>
                </a:solidFill>
              </a:rPr>
              <a:pPr/>
              <a:t>45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854052-D499-4AF2-8D84-5A0FF95F6B5A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53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8AD84D0-96B0-44A7-837F-563AB5101D7A}" type="slidenum">
              <a:rPr lang="en-US" sz="2600" b="1">
                <a:solidFill>
                  <a:schemeClr val="bg1"/>
                </a:solidFill>
              </a:rPr>
              <a:pPr/>
              <a:t>46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655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(continued)</a:t>
            </a:r>
          </a:p>
        </p:txBody>
      </p:sp>
      <p:sp>
        <p:nvSpPr>
          <p:cNvPr id="65540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315200" cy="3724275"/>
          </a:xfrm>
        </p:spPr>
        <p:txBody>
          <a:bodyPr/>
          <a:lstStyle/>
          <a:p>
            <a:r>
              <a:rPr lang="en-US" sz="2400"/>
              <a:t>You use graphics and multimedia programs to create and edit images and animation. Most graphics applications fall into one of two main categories: vector or bitmap graphics.</a:t>
            </a:r>
          </a:p>
          <a:p>
            <a:r>
              <a:rPr lang="en-US" sz="2400"/>
              <a:t>Educational and entertainment programs include computer-based training, computer games, audio and video software, and virtual reality software.</a:t>
            </a:r>
          </a:p>
          <a:p>
            <a:r>
              <a:rPr lang="en-US" sz="2400"/>
              <a:t>Utility programs help you perform computer housekeeping chores such as managing the computer’s resources and files.</a:t>
            </a:r>
          </a:p>
        </p:txBody>
      </p:sp>
      <p:sp>
        <p:nvSpPr>
          <p:cNvPr id="6554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ECF9A296-ED44-469D-B80F-A8B992F9FF69}" type="slidenum">
              <a:rPr lang="en-US" sz="2600" b="1">
                <a:solidFill>
                  <a:schemeClr val="bg1"/>
                </a:solidFill>
              </a:rPr>
              <a:pPr/>
              <a:t>46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790D3CC-6569-4DE0-B356-DA90B43E32D2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AAE7D446-248F-4F1B-8A22-71EDD28AB8D9}" type="slidenum">
              <a:rPr lang="en-US" sz="2600" b="1">
                <a:solidFill>
                  <a:schemeClr val="bg1"/>
                </a:solidFill>
              </a:rPr>
              <a:pPr/>
              <a:t>47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66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(continued)</a:t>
            </a:r>
          </a:p>
        </p:txBody>
      </p:sp>
      <p:sp>
        <p:nvSpPr>
          <p:cNvPr id="66564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6858000" cy="3724275"/>
          </a:xfrm>
        </p:spPr>
        <p:txBody>
          <a:bodyPr/>
          <a:lstStyle/>
          <a:p>
            <a:r>
              <a:rPr lang="en-US" sz="2400"/>
              <a:t>Miscellaneous software includes programs such as e-mail applications, Web browsers, and project management software.</a:t>
            </a:r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AB6C6DB8-3E8C-4A1A-BA92-803053D38FD7}" type="slidenum">
              <a:rPr lang="en-US" sz="2600" b="1">
                <a:solidFill>
                  <a:schemeClr val="bg1"/>
                </a:solidFill>
              </a:rPr>
              <a:pPr/>
              <a:t>47</a:t>
            </a:fld>
            <a:endParaRPr lang="en-US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A0DD05-ACDD-4595-A12A-0A555F1B348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97EB2DC1-3760-4C88-A2BF-9D253BA72D28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55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4FC93A7E-87E9-4799-87B4-6C63849BF938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Vocabulary (continued)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text editor</a:t>
            </a:r>
          </a:p>
          <a:p>
            <a:pPr>
              <a:lnSpc>
                <a:spcPct val="90000"/>
              </a:lnSpc>
            </a:pPr>
            <a:r>
              <a:rPr lang="en-US"/>
              <a:t>utility program</a:t>
            </a:r>
          </a:p>
          <a:p>
            <a:pPr>
              <a:lnSpc>
                <a:spcPct val="90000"/>
              </a:lnSpc>
            </a:pPr>
            <a:r>
              <a:rPr lang="en-US"/>
              <a:t>vector graphics</a:t>
            </a:r>
          </a:p>
          <a:p>
            <a:pPr>
              <a:lnSpc>
                <a:spcPct val="90000"/>
              </a:lnSpc>
            </a:pPr>
            <a:r>
              <a:rPr lang="en-US"/>
              <a:t>word-processing software</a:t>
            </a:r>
          </a:p>
          <a:p>
            <a:pPr>
              <a:lnSpc>
                <a:spcPct val="90000"/>
              </a:lnSpc>
            </a:pPr>
            <a:r>
              <a:rPr lang="en-US"/>
              <a:t>workbook</a:t>
            </a:r>
          </a:p>
          <a:p>
            <a:pPr>
              <a:lnSpc>
                <a:spcPct val="90000"/>
              </a:lnSpc>
            </a:pPr>
            <a:r>
              <a:rPr lang="en-US"/>
              <a:t>worksheet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CADAAC-5D25-40E0-BBBF-742745ECF8DF}" type="slidenum">
              <a:rPr lang="en-US" smtClean="0"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AA77D1F-CC11-439C-80B1-BC23AAD631AE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6FAC0CF9-C5CD-4842-BB96-E2EA6280E114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458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Word-Processing Software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Word-processing software is used to create, edit, and print documents and then save them electronically.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You can easily correct errors and modify data.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 smtClean="0">
                <a:ea typeface="+mn-ea"/>
                <a:cs typeface="+mn-cs"/>
              </a:rPr>
              <a:t>You can save the document in a variety of formats.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sz="2400" dirty="0">
                <a:ea typeface="+mn-ea"/>
                <a:cs typeface="+mn-cs"/>
              </a:rPr>
              <a:t>Microsoft Word includes basic and sophisticated features for creating, editing, formatting, and producing documents.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676DD3-7351-48D6-ADE6-938F88E37AA0}" type="slidenum">
              <a:rPr lang="en-US" smtClean="0"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1CA71401-059E-48FA-8323-5EEA3C13FA38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5603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5639D7C-2E5F-4CDF-8F78-FA13CE2EF90D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560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Word-Processing Software (continued)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/>
            <a:r>
              <a:rPr lang="en-US"/>
              <a:t>Microsoft Word window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113" y="3048000"/>
            <a:ext cx="5945187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EB7F14-3966-4818-A4F1-7EA821DC34D3}" type="slidenum">
              <a:rPr lang="en-US" smtClean="0"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57B149E0-644C-4A91-92AF-8C48F5E3B78D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B0589F1-FECA-44A2-B0C3-45097942F26B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Word-Processing Software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693025" cy="3962400"/>
          </a:xfrm>
        </p:spPr>
        <p:txBody>
          <a:bodyPr/>
          <a:lstStyle/>
          <a:p>
            <a:pPr eaLnBrk="1" hangingPunct="1"/>
            <a:r>
              <a:rPr lang="en-US" smtClean="0"/>
              <a:t>Basic features of word-processing programs:</a:t>
            </a:r>
          </a:p>
          <a:p>
            <a:pPr lvl="1"/>
            <a:r>
              <a:rPr lang="en-US" smtClean="0"/>
              <a:t>Accessibility</a:t>
            </a:r>
          </a:p>
          <a:p>
            <a:pPr lvl="1"/>
            <a:r>
              <a:rPr lang="en-US" smtClean="0"/>
              <a:t>Copy and paste </a:t>
            </a:r>
          </a:p>
          <a:p>
            <a:pPr lvl="1"/>
            <a:r>
              <a:rPr lang="en-US" smtClean="0"/>
              <a:t>Cut and paste</a:t>
            </a:r>
          </a:p>
          <a:p>
            <a:pPr lvl="1"/>
            <a:r>
              <a:rPr lang="en-US" smtClean="0"/>
              <a:t>Delete </a:t>
            </a:r>
          </a:p>
          <a:p>
            <a:pPr lvl="1"/>
            <a:r>
              <a:rPr lang="en-US" smtClean="0"/>
              <a:t>File management</a:t>
            </a:r>
          </a:p>
          <a:p>
            <a:pPr lvl="1"/>
            <a:r>
              <a:rPr lang="en-US" smtClean="0"/>
              <a:t>Font selection </a:t>
            </a:r>
          </a:p>
          <a:p>
            <a:pPr lvl="1"/>
            <a:r>
              <a:rPr lang="en-US" smtClean="0"/>
              <a:t>Graphics</a:t>
            </a:r>
          </a:p>
          <a:p>
            <a:pPr lvl="1"/>
            <a:endParaRPr lang="en-US" sz="2000" smtClean="0"/>
          </a:p>
          <a:p>
            <a:pPr lvl="1"/>
            <a:endParaRPr lang="en-US" sz="11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3717C1-C5D8-4854-BC6B-E91CC2B720AD}" type="slidenum">
              <a:rPr lang="en-US" smtClean="0"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0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6335748-4581-4A0E-95BD-D6BA7C8FCA15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7651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prstTxWarp prst="textNoShape">
              <a:avLst/>
            </a:prstTxWarp>
          </a:bodyPr>
          <a:lstStyle/>
          <a:p>
            <a:fld id="{D832424C-6F2F-4328-AC90-64B25BF12F15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2765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Word-Processing Software (continued)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eaLnBrk="1" hangingPunct="1"/>
            <a:r>
              <a:rPr lang="en-US" smtClean="0"/>
              <a:t>Basic features of word-processing programs (continued):</a:t>
            </a:r>
          </a:p>
          <a:p>
            <a:pPr lvl="1"/>
            <a:r>
              <a:rPr lang="en-US" smtClean="0"/>
              <a:t>Page size and size margins</a:t>
            </a:r>
          </a:p>
          <a:p>
            <a:pPr lvl="1"/>
            <a:r>
              <a:rPr lang="en-US" smtClean="0"/>
              <a:t>Print</a:t>
            </a:r>
          </a:p>
          <a:p>
            <a:pPr lvl="1"/>
            <a:r>
              <a:rPr lang="en-US" smtClean="0"/>
              <a:t>Search and replace</a:t>
            </a:r>
          </a:p>
          <a:p>
            <a:pPr lvl="1"/>
            <a:r>
              <a:rPr lang="en-US" smtClean="0"/>
              <a:t>Text insertion </a:t>
            </a:r>
          </a:p>
          <a:p>
            <a:pPr lvl="1"/>
            <a:r>
              <a:rPr lang="en-US" smtClean="0"/>
              <a:t>Word wrap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99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19333</TotalTime>
  <Words>2076</Words>
  <Application>Microsoft Office PowerPoint</Application>
  <PresentationFormat>On-screen Show (4:3)</PresentationFormat>
  <Paragraphs>417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ＭＳ Ｐゴシック</vt:lpstr>
      <vt:lpstr>Wingdings</vt:lpstr>
      <vt:lpstr>Times New Roman</vt:lpstr>
      <vt:lpstr>Capsules</vt:lpstr>
      <vt:lpstr>Lesson 7 Software Fundamentals</vt:lpstr>
      <vt:lpstr>Objectives</vt:lpstr>
      <vt:lpstr>Objectives (continued)</vt:lpstr>
      <vt:lpstr>Vocabulary</vt:lpstr>
      <vt:lpstr>Vocabulary (continued)</vt:lpstr>
      <vt:lpstr>Using Word-Processing Software</vt:lpstr>
      <vt:lpstr>Using Word-Processing Software (continued)</vt:lpstr>
      <vt:lpstr>Using Word-Processing Software (continued)</vt:lpstr>
      <vt:lpstr>Using Word-Processing Software (continued)</vt:lpstr>
      <vt:lpstr>Using Word-Processing Software (continued)</vt:lpstr>
      <vt:lpstr>Using Word-Processing Software (continued)</vt:lpstr>
      <vt:lpstr>Using Word-Processing Software (continued)</vt:lpstr>
      <vt:lpstr>Working with Spreadsheet Software</vt:lpstr>
      <vt:lpstr>Working with Spreadsheet Software (continued)</vt:lpstr>
      <vt:lpstr>Working with Spreadsheet Software (continued)</vt:lpstr>
      <vt:lpstr>Working with Spreadsheet Software (continued)</vt:lpstr>
      <vt:lpstr>Working with Spreadsheet Software (continued)</vt:lpstr>
      <vt:lpstr>Working with Spreadsheet Software (continued)</vt:lpstr>
      <vt:lpstr>Working with Presentation Software</vt:lpstr>
      <vt:lpstr>Working with Presentation Software (continued)</vt:lpstr>
      <vt:lpstr>Working with Presentation Software (continued)</vt:lpstr>
      <vt:lpstr>Working with Presentation Software (continued)</vt:lpstr>
      <vt:lpstr>Working with Presentation Software (continued)</vt:lpstr>
      <vt:lpstr>Working with Presentation Software (continued)</vt:lpstr>
      <vt:lpstr>Working with Presentation Software (continued)</vt:lpstr>
      <vt:lpstr>Working with Presentation Software (continued)</vt:lpstr>
      <vt:lpstr>Using Database Software</vt:lpstr>
      <vt:lpstr>Using Database Software (continued)</vt:lpstr>
      <vt:lpstr>Using Database Software (continued)</vt:lpstr>
      <vt:lpstr>Using Database Software (continued)</vt:lpstr>
      <vt:lpstr>Using Database Software (continued)</vt:lpstr>
      <vt:lpstr>Using Database Software (continued)</vt:lpstr>
      <vt:lpstr>Using Database Software (continued)</vt:lpstr>
      <vt:lpstr>Using Database Software (continued)</vt:lpstr>
      <vt:lpstr>Using Database Software (continued)</vt:lpstr>
      <vt:lpstr>Using Database Software (continued)</vt:lpstr>
      <vt:lpstr>Working with Graphics and Multimedia</vt:lpstr>
      <vt:lpstr>Working with Graphics and Multimedia (continued)</vt:lpstr>
      <vt:lpstr>Working with Graphics and Multimedia (continued)</vt:lpstr>
      <vt:lpstr>Using Other Types of Software</vt:lpstr>
      <vt:lpstr>Using Other Types of Software (continued)</vt:lpstr>
      <vt:lpstr>Selecting the Right Software for the Task</vt:lpstr>
      <vt:lpstr>Integrating Software</vt:lpstr>
      <vt:lpstr>Summary</vt:lpstr>
      <vt:lpstr>Summary (continued)</vt:lpstr>
      <vt:lpstr>Summary (continued)</vt:lpstr>
      <vt:lpstr>Summary (continued)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7 Software Fundamentals</dc:title>
  <dc:creator/>
  <cp:lastModifiedBy>Bobby Mort</cp:lastModifiedBy>
  <cp:revision>419</cp:revision>
  <dcterms:created xsi:type="dcterms:W3CDTF">2001-06-11T01:47:29Z</dcterms:created>
  <dcterms:modified xsi:type="dcterms:W3CDTF">2012-02-14T07:09:04Z</dcterms:modified>
</cp:coreProperties>
</file>