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9" r:id="rId1"/>
  </p:sldMasterIdLst>
  <p:notesMasterIdLst>
    <p:notesMasterId r:id="rId32"/>
  </p:notesMasterIdLst>
  <p:handoutMasterIdLst>
    <p:handoutMasterId r:id="rId33"/>
  </p:handoutMasterIdLst>
  <p:sldIdLst>
    <p:sldId id="299" r:id="rId2"/>
    <p:sldId id="325" r:id="rId3"/>
    <p:sldId id="300" r:id="rId4"/>
    <p:sldId id="379" r:id="rId5"/>
    <p:sldId id="378" r:id="rId6"/>
    <p:sldId id="391" r:id="rId7"/>
    <p:sldId id="392" r:id="rId8"/>
    <p:sldId id="393" r:id="rId9"/>
    <p:sldId id="394" r:id="rId10"/>
    <p:sldId id="380" r:id="rId11"/>
    <p:sldId id="395" r:id="rId12"/>
    <p:sldId id="381" r:id="rId13"/>
    <p:sldId id="396" r:id="rId14"/>
    <p:sldId id="397" r:id="rId15"/>
    <p:sldId id="382" r:id="rId16"/>
    <p:sldId id="398" r:id="rId17"/>
    <p:sldId id="383" r:id="rId18"/>
    <p:sldId id="399" r:id="rId19"/>
    <p:sldId id="400" r:id="rId20"/>
    <p:sldId id="384" r:id="rId21"/>
    <p:sldId id="385" r:id="rId22"/>
    <p:sldId id="401" r:id="rId23"/>
    <p:sldId id="386" r:id="rId24"/>
    <p:sldId id="403" r:id="rId25"/>
    <p:sldId id="402" r:id="rId26"/>
    <p:sldId id="404" r:id="rId27"/>
    <p:sldId id="321" r:id="rId28"/>
    <p:sldId id="388" r:id="rId29"/>
    <p:sldId id="389" r:id="rId30"/>
    <p:sldId id="390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9082" autoAdjust="0"/>
    <p:restoredTop sz="94575" autoAdjust="0"/>
  </p:normalViewPr>
  <p:slideViewPr>
    <p:cSldViewPr>
      <p:cViewPr varScale="1">
        <p:scale>
          <a:sx n="79" d="100"/>
          <a:sy n="79" d="100"/>
        </p:scale>
        <p:origin x="201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7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3C49FC53-FDCB-438D-A397-E74D256460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0178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BBC3BD9D-6746-4747-A988-5FD63ACDA9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2917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3BE48D-BE9C-4D49-8A05-074C1CAA2C80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70364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DA150A-C9B9-4419-9C62-DAD1DDB0971F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45716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dirty="0"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dirty="0">
                <a:latin typeface="Times New Roman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ea typeface="+mn-ea"/>
                <a:cs typeface="+mn-cs"/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ea typeface="+mn-ea"/>
                <a:cs typeface="+mn-cs"/>
              </a:endParaRPr>
            </a:p>
          </p:txBody>
        </p:sp>
      </p:grpSp>
      <p:sp>
        <p:nvSpPr>
          <p:cNvPr id="7066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066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11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E8A5B286-32F0-40C4-A6C7-61E848F883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372A2-FD99-4121-A1BA-A59FEE1027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57E98-5CEA-4E4B-A1C9-C352C511C4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48A96-BD3D-40C6-AA75-9DF8A8BB68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594E5-11AB-4C3E-A5D0-F8509CCD45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8F870-E8B8-4E71-A920-10179B5F2F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B6F4D-3753-40E1-A42D-B87D2E8E6D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D01FF-7854-4861-AC61-EA47341CA7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959F8-4831-44F6-A488-8004E16904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 userDrawn="1"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7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  <p:sp>
            <p:nvSpPr>
              <p:cNvPr id="8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5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  <p:sp>
            <p:nvSpPr>
              <p:cNvPr id="6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</p:grpSp>
      </p:grpSp>
      <p:sp>
        <p:nvSpPr>
          <p:cNvPr id="9" name="Text Box 21"/>
          <p:cNvSpPr txBox="1">
            <a:spLocks noChangeArrowheads="1"/>
          </p:cNvSpPr>
          <p:nvPr userDrawn="1"/>
        </p:nvSpPr>
        <p:spPr bwMode="auto">
          <a:xfrm>
            <a:off x="-3175" y="3276600"/>
            <a:ext cx="4921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ot="10800000" vert="eaVert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000" b="1" dirty="0">
                <a:ea typeface="+mn-ea"/>
                <a:cs typeface="+mn-cs"/>
              </a:rPr>
              <a:t>Lesson 1</a:t>
            </a:r>
          </a:p>
        </p:txBody>
      </p:sp>
      <p:sp>
        <p:nvSpPr>
          <p:cNvPr id="10" name="Footer Placeholder 3"/>
          <p:cNvSpPr txBox="1">
            <a:spLocks/>
          </p:cNvSpPr>
          <p:nvPr userDrawn="1"/>
        </p:nvSpPr>
        <p:spPr bwMode="auto">
          <a:xfrm>
            <a:off x="1676400" y="6230938"/>
            <a:ext cx="7164388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US" sz="1800" b="1" dirty="0">
                <a:latin typeface="Arial" pitchFamily="34" charset="0"/>
                <a:ea typeface="+mn-ea"/>
                <a:cs typeface="+mn-cs"/>
              </a:rPr>
              <a:t>Computer Literacy BASICS, 4</a:t>
            </a:r>
            <a:r>
              <a:rPr lang="en-US" sz="1800" b="1" baseline="30000" dirty="0">
                <a:latin typeface="Arial" pitchFamily="34" charset="0"/>
                <a:ea typeface="+mn-ea"/>
                <a:cs typeface="+mn-cs"/>
              </a:rPr>
              <a:t>th</a:t>
            </a:r>
            <a:r>
              <a:rPr lang="en-US" sz="1800" b="1" dirty="0">
                <a:latin typeface="Arial" pitchFamily="34" charset="0"/>
                <a:ea typeface="+mn-ea"/>
                <a:cs typeface="+mn-cs"/>
              </a:rPr>
              <a:t> Edition</a:t>
            </a:r>
          </a:p>
        </p:txBody>
      </p:sp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914400" y="6400800"/>
            <a:ext cx="388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800" b="1" dirty="0">
                <a:latin typeface="Arial" pitchFamily="34" charset="0"/>
                <a:ea typeface="+mn-ea"/>
                <a:cs typeface="+mn-cs"/>
              </a:rPr>
              <a:t>Campbell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81AF6-CAA1-4630-89FA-B834FFAA35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8A026-1977-4984-BB86-8B145BB1BE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D9B1D-E1CF-477A-8FA0-BE45A4302B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 userDrawn="1"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3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6963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  <p:sp>
            <p:nvSpPr>
              <p:cNvPr id="696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</p:grpSp>
        <p:grpSp>
          <p:nvGrpSpPr>
            <p:cNvPr id="103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69639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  <p:sp>
            <p:nvSpPr>
              <p:cNvPr id="69640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9653" name="Text Box 21"/>
          <p:cNvSpPr txBox="1">
            <a:spLocks noChangeArrowheads="1"/>
          </p:cNvSpPr>
          <p:nvPr userDrawn="1"/>
        </p:nvSpPr>
        <p:spPr bwMode="auto">
          <a:xfrm>
            <a:off x="-6350" y="2743200"/>
            <a:ext cx="8001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ot="10800000" vert="eaVert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000" b="1" dirty="0">
                <a:ea typeface="+mn-ea"/>
                <a:cs typeface="+mn-cs"/>
              </a:rPr>
              <a:t/>
            </a:r>
            <a:br>
              <a:rPr lang="en-US" sz="2000" b="1" dirty="0">
                <a:ea typeface="+mn-ea"/>
                <a:cs typeface="+mn-cs"/>
              </a:rPr>
            </a:br>
            <a:r>
              <a:rPr lang="en-US" sz="2000" b="1" dirty="0">
                <a:ea typeface="+mn-ea"/>
                <a:cs typeface="+mn-cs"/>
              </a:rPr>
              <a:t>Lesson 2</a:t>
            </a:r>
          </a:p>
        </p:txBody>
      </p:sp>
      <p:sp>
        <p:nvSpPr>
          <p:cNvPr id="1039" name="Text Box 15"/>
          <p:cNvSpPr txBox="1">
            <a:spLocks noChangeArrowheads="1"/>
          </p:cNvSpPr>
          <p:nvPr userDrawn="1"/>
        </p:nvSpPr>
        <p:spPr bwMode="auto">
          <a:xfrm>
            <a:off x="838200" y="6324600"/>
            <a:ext cx="251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000" b="1">
                <a:ea typeface="+mn-ea"/>
                <a:cs typeface="+mn-cs"/>
              </a:rPr>
              <a:t>Morrison / Wells</a:t>
            </a:r>
          </a:p>
        </p:txBody>
      </p:sp>
      <p:sp>
        <p:nvSpPr>
          <p:cNvPr id="1040" name="Text Box 16"/>
          <p:cNvSpPr txBox="1">
            <a:spLocks noChangeArrowheads="1"/>
          </p:cNvSpPr>
          <p:nvPr userDrawn="1"/>
        </p:nvSpPr>
        <p:spPr bwMode="auto">
          <a:xfrm>
            <a:off x="3962400" y="6324600"/>
            <a:ext cx="502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000" b="1" dirty="0">
                <a:latin typeface="Arial" pitchFamily="34" charset="0"/>
                <a:ea typeface="+mn-ea"/>
                <a:cs typeface="+mn-cs"/>
              </a:rPr>
              <a:t>CLB: A Comp Guide to IC3 4E</a:t>
            </a:r>
          </a:p>
        </p:txBody>
      </p:sp>
      <p:sp>
        <p:nvSpPr>
          <p:cNvPr id="696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75C7204E-2781-40FA-811C-3A96D572A0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83" r:id="rId7"/>
    <p:sldLayoutId id="2147483676" r:id="rId8"/>
    <p:sldLayoutId id="2147483675" r:id="rId9"/>
    <p:sldLayoutId id="2147483674" r:id="rId10"/>
    <p:sldLayoutId id="2147483673" r:id="rId11"/>
    <p:sldLayoutId id="2147483672" r:id="rId12"/>
  </p:sldLayoutIdLst>
  <p:transition/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l"/>
        <a:defRPr sz="28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l"/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2"/>
        <a:buChar char="l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1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7B2960A-500E-47E7-BBB9-50282F9DB44C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386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Lesson 2</a:t>
            </a:r>
            <a:br>
              <a:rPr lang="en-US" sz="3200" smtClean="0"/>
            </a:br>
            <a:r>
              <a:rPr lang="en-US" sz="3200" smtClean="0"/>
              <a:t>Input, Output, and Processing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241800" cy="1822450"/>
          </a:xfrm>
        </p:spPr>
        <p:txBody>
          <a:bodyPr/>
          <a:lstStyle/>
          <a:p>
            <a:pPr eaLnBrk="1" hangingPunct="1"/>
            <a:r>
              <a:rPr lang="en-US" b="1" smtClean="0"/>
              <a:t>Computer Literacy BASICS: A Comprehensive Guide to IC</a:t>
            </a:r>
            <a:r>
              <a:rPr lang="en-US" b="1" baseline="30000" smtClean="0"/>
              <a:t>3</a:t>
            </a:r>
            <a:r>
              <a:rPr lang="en-US" b="1" smtClean="0"/>
              <a:t>, 4</a:t>
            </a:r>
            <a:r>
              <a:rPr lang="en-US" b="1" baseline="30000" smtClean="0"/>
              <a:t>th</a:t>
            </a:r>
            <a:r>
              <a:rPr lang="en-US" b="1" smtClean="0"/>
              <a:t> Edition</a:t>
            </a:r>
            <a:endParaRPr lang="en-US" dirty="0" smtClean="0"/>
          </a:p>
        </p:txBody>
      </p:sp>
      <p:sp>
        <p:nvSpPr>
          <p:cNvPr id="16388" name="Text Box 6"/>
          <p:cNvSpPr txBox="1">
            <a:spLocks noChangeArrowheads="1"/>
          </p:cNvSpPr>
          <p:nvPr/>
        </p:nvSpPr>
        <p:spPr bwMode="auto">
          <a:xfrm>
            <a:off x="609600" y="6248400"/>
            <a:ext cx="2667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800"/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685800" y="6324600"/>
            <a:ext cx="251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Morrison / Wells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7D1A038-A560-4A27-8C33-77D64F3F7415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10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0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6E43A5BC-0E62-4301-816E-9894C1BA161B}" type="slidenum">
              <a:rPr lang="en-US" sz="2600" b="1">
                <a:solidFill>
                  <a:schemeClr val="bg1"/>
                </a:solidFill>
              </a:rPr>
              <a:pPr/>
              <a:t>10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7651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AAAB86B1-0F91-44E0-92B2-EA035B72C040}" type="slidenum">
              <a:rPr lang="en-US" sz="2600" b="1">
                <a:solidFill>
                  <a:schemeClr val="bg1"/>
                </a:solidFill>
              </a:rPr>
              <a:pPr/>
              <a:t>10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765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Standard Output Devices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772400" cy="3962400"/>
          </a:xfrm>
        </p:spPr>
        <p:txBody>
          <a:bodyPr/>
          <a:lstStyle/>
          <a:p>
            <a:pPr eaLnBrk="1" hangingPunct="1"/>
            <a:r>
              <a:rPr lang="en-US" sz="2400"/>
              <a:t>Output is data processed into a useful format.</a:t>
            </a:r>
          </a:p>
          <a:p>
            <a:pPr eaLnBrk="1" hangingPunct="1"/>
            <a:r>
              <a:rPr lang="en-US" sz="2400" b="1"/>
              <a:t>Monitors:</a:t>
            </a:r>
          </a:p>
          <a:p>
            <a:pPr eaLnBrk="1" hangingPunct="1"/>
            <a:r>
              <a:rPr lang="en-US" sz="2400"/>
              <a:t>Desktop computers typically use a monitor as their display device, including CRT, LCD, and gas plasma.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  <p:pic>
        <p:nvPicPr>
          <p:cNvPr id="27654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4191000"/>
            <a:ext cx="5995988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BFA4D23-CA04-45D1-B0C1-F1E54A9BB22C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11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674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BD534FB9-E0FE-4B54-BD2C-066C9EC8F96A}" type="slidenum">
              <a:rPr lang="en-US" sz="2600" b="1">
                <a:solidFill>
                  <a:schemeClr val="bg1"/>
                </a:solidFill>
              </a:rPr>
              <a:pPr/>
              <a:t>11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8675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EC0FFEC8-8335-425B-B4BB-058AF59B06D6}" type="slidenum">
              <a:rPr lang="en-US" sz="2600" b="1">
                <a:solidFill>
                  <a:schemeClr val="bg1"/>
                </a:solidFill>
              </a:rPr>
              <a:pPr/>
              <a:t>11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867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Standard Output Devices (continued)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b="1" smtClean="0"/>
              <a:t>Printers:</a:t>
            </a:r>
          </a:p>
          <a:p>
            <a:pPr eaLnBrk="1" hangingPunct="1"/>
            <a:r>
              <a:rPr lang="en-US" smtClean="0"/>
              <a:t>Printers produce a paper copy, or hard copy, of processing results.</a:t>
            </a:r>
          </a:p>
          <a:p>
            <a:r>
              <a:rPr lang="en-US" smtClean="0"/>
              <a:t>A laser printer produces high-quality output.</a:t>
            </a:r>
          </a:p>
          <a:p>
            <a:r>
              <a:rPr lang="en-US" smtClean="0"/>
              <a:t>An inkjet printer provides good-quality color printing for less expense.</a:t>
            </a:r>
          </a:p>
          <a:p>
            <a:pPr eaLnBrk="1" hangingPunct="1"/>
            <a:r>
              <a:rPr lang="en-US" b="1" smtClean="0"/>
              <a:t>Speakers:</a:t>
            </a:r>
          </a:p>
          <a:p>
            <a:pPr eaLnBrk="1" hangingPunct="1"/>
            <a:r>
              <a:rPr lang="en-US" smtClean="0"/>
              <a:t>Speakers and headsets generate sound.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BA74C78-99CD-44F3-A103-E5BAB57A78DE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12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698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2A450D89-F340-49BC-AE42-D6223E11C14E}" type="slidenum">
              <a:rPr lang="en-US" sz="2600" b="1">
                <a:solidFill>
                  <a:schemeClr val="bg1"/>
                </a:solidFill>
              </a:rPr>
              <a:pPr/>
              <a:t>12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9699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017D8B13-9DB7-41BD-933F-119D3E82C75B}" type="slidenum">
              <a:rPr lang="en-US" sz="2600" b="1">
                <a:solidFill>
                  <a:schemeClr val="bg1"/>
                </a:solidFill>
              </a:rPr>
              <a:pPr/>
              <a:t>12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970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Specialized Input Devices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b="1" smtClean="0"/>
              <a:t>Digital Cameras:</a:t>
            </a:r>
          </a:p>
          <a:p>
            <a:r>
              <a:rPr lang="en-US" smtClean="0"/>
              <a:t>The pictures you take are stored digitally and then transferred to the computer’s memory.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29702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3849688"/>
            <a:ext cx="4905375" cy="235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72B07FF-77F6-4447-B12D-079E73D26D4E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13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072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96B096C1-7D8B-42DC-A714-B1EB3881E2C2}" type="slidenum">
              <a:rPr lang="en-US" sz="2600" b="1">
                <a:solidFill>
                  <a:schemeClr val="bg1"/>
                </a:solidFill>
              </a:rPr>
              <a:pPr/>
              <a:t>13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0723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37B8460D-52F2-4D03-991E-0EAD27CF8431}" type="slidenum">
              <a:rPr lang="en-US" sz="2600" b="1">
                <a:solidFill>
                  <a:schemeClr val="bg1"/>
                </a:solidFill>
              </a:rPr>
              <a:pPr/>
              <a:t>13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072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Specialized Input Devices (continued)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r>
              <a:rPr lang="en-US" b="1" smtClean="0"/>
              <a:t>Game Controllers:</a:t>
            </a:r>
          </a:p>
          <a:p>
            <a:pPr eaLnBrk="1" hangingPunct="1"/>
            <a:r>
              <a:rPr lang="en-US" smtClean="0"/>
              <a:t>You use joysticks and wheels most often for games.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30726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3741738"/>
            <a:ext cx="5214938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B1D6B09-EB48-42E6-809C-641A50F7CD33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14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746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48699D30-20DC-4379-8F88-6C2939633776}" type="slidenum">
              <a:rPr lang="en-US" sz="2600" b="1">
                <a:solidFill>
                  <a:schemeClr val="bg1"/>
                </a:solidFill>
              </a:rPr>
              <a:pPr/>
              <a:t>14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1747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9A0B73F6-BE5E-467B-9ED9-1280F7620378}" type="slidenum">
              <a:rPr lang="en-US" sz="2600" b="1">
                <a:solidFill>
                  <a:schemeClr val="bg1"/>
                </a:solidFill>
              </a:rPr>
              <a:pPr/>
              <a:t>14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174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Specialized Input Devices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b="1" smtClean="0"/>
              <a:t>Scanners/Bar Code Readers:</a:t>
            </a:r>
          </a:p>
          <a:p>
            <a:pPr eaLnBrk="1" hangingPunct="1"/>
            <a:r>
              <a:rPr lang="en-US" smtClean="0"/>
              <a:t>Scanners are devices that can change images into codes for input to the computer.</a:t>
            </a:r>
          </a:p>
          <a:p>
            <a:pPr lvl="1" eaLnBrk="1" hangingPunct="1"/>
            <a:r>
              <a:rPr lang="en-US" smtClean="0"/>
              <a:t>Image scanners</a:t>
            </a:r>
          </a:p>
          <a:p>
            <a:pPr lvl="1" eaLnBrk="1" hangingPunct="1"/>
            <a:r>
              <a:rPr lang="en-US" smtClean="0"/>
              <a:t>Bar code scanners</a:t>
            </a:r>
          </a:p>
          <a:p>
            <a:pPr lvl="1" eaLnBrk="1" hangingPunct="1"/>
            <a:r>
              <a:rPr lang="en-US" smtClean="0"/>
              <a:t>Magnetic scanners</a:t>
            </a:r>
          </a:p>
          <a:p>
            <a:pPr lvl="1" eaLnBrk="1" hangingPunct="1"/>
            <a:r>
              <a:rPr lang="en-US" smtClean="0"/>
              <a:t>Wireless scanners</a:t>
            </a:r>
          </a:p>
          <a:p>
            <a:pPr lvl="1" eaLnBrk="1" hangingPunct="1"/>
            <a:r>
              <a:rPr lang="en-US" smtClean="0"/>
              <a:t>Optical character recognition (OCR) and optical mark recognition (OMR) scanners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Specialized Input Devices (continued)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Touch Display Screen:</a:t>
            </a:r>
          </a:p>
          <a:p>
            <a:r>
              <a:rPr lang="en-US" smtClean="0"/>
              <a:t>A special screen that reacts to direct touches within the display area, usually from a person’s finger or hand.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32771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60913" y="2976563"/>
            <a:ext cx="3770312" cy="2495550"/>
          </a:xfrm>
        </p:spPr>
      </p:pic>
      <p:sp>
        <p:nvSpPr>
          <p:cNvPr id="32772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7D6D9F9-B3C2-4324-9D96-D39B7655C717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15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2773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4A827EE4-10B7-4BE0-BB55-408E2DD4AB31}" type="slidenum">
              <a:rPr lang="en-US" sz="2600" b="1">
                <a:solidFill>
                  <a:schemeClr val="bg1"/>
                </a:solidFill>
              </a:rPr>
              <a:pPr/>
              <a:t>15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2774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32BE28E0-970F-4DC9-A4CD-62689CD0497B}" type="slidenum">
              <a:rPr lang="en-US" sz="2600" b="1">
                <a:solidFill>
                  <a:schemeClr val="bg1"/>
                </a:solidFill>
              </a:rPr>
              <a:pPr/>
              <a:t>15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Specialized Input Devices (continued)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sz="2500" b="1" smtClean="0"/>
              <a:t>Stylus:</a:t>
            </a:r>
          </a:p>
          <a:p>
            <a:r>
              <a:rPr lang="en-US" sz="2500" smtClean="0"/>
              <a:t>A stylus and digital pen are pen-like writing instruments used to enter information by writing on a screen on a mobile device or using the pen as a pointer.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33795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60913" y="2957513"/>
            <a:ext cx="3770312" cy="2533650"/>
          </a:xfrm>
        </p:spPr>
      </p:pic>
      <p:sp>
        <p:nvSpPr>
          <p:cNvPr id="33796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91B3B42-F349-4B8D-863C-A7293696F966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16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7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F0623CEA-E2AD-43BB-ABEE-9C4A33254B9F}" type="slidenum">
              <a:rPr lang="en-US" sz="2600" b="1">
                <a:solidFill>
                  <a:schemeClr val="bg1"/>
                </a:solidFill>
              </a:rPr>
              <a:pPr/>
              <a:t>16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3798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6601CC5F-7B00-4597-9E6E-7EA36F47077B}" type="slidenum">
              <a:rPr lang="en-US" sz="2600" b="1">
                <a:solidFill>
                  <a:schemeClr val="bg1"/>
                </a:solidFill>
              </a:rPr>
              <a:pPr/>
              <a:t>16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F875F36-C9D2-49FA-8023-BC7ADBAF0828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17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4818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7CD48F21-6EB7-43F5-8497-A62032163FAC}" type="slidenum">
              <a:rPr lang="en-US" sz="2600" b="1">
                <a:solidFill>
                  <a:schemeClr val="bg1"/>
                </a:solidFill>
              </a:rPr>
              <a:pPr/>
              <a:t>17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4819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ACCA3A5B-505E-44E9-8143-F895C9D5A1FA}" type="slidenum">
              <a:rPr lang="en-US" sz="2600" b="1">
                <a:solidFill>
                  <a:schemeClr val="bg1"/>
                </a:solidFill>
              </a:rPr>
              <a:pPr/>
              <a:t>17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482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Specialized Input Devices (continued)</a:t>
            </a:r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b="1"/>
              <a:t>Environmental Probes and Sensors:</a:t>
            </a:r>
          </a:p>
          <a:p>
            <a:r>
              <a:rPr lang="en-US"/>
              <a:t>Workers can view information such as the temperature and humidity of a remote environment, smoke detector readings, and pollution control readings.</a:t>
            </a:r>
          </a:p>
          <a:p>
            <a:pPr eaLnBrk="1" hangingPunct="1"/>
            <a:r>
              <a:rPr lang="en-US" b="1"/>
              <a:t>Remote Controls:</a:t>
            </a:r>
          </a:p>
          <a:p>
            <a:r>
              <a:rPr lang="en-US"/>
              <a:t>Used to manage devices such as televisions, lights, and fans.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C4F4018-9A5D-4837-A1E3-5F9473BA1BA9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18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B5C51090-DB4A-436E-ADEA-1477A4679901}" type="slidenum">
              <a:rPr lang="en-US" sz="2600" b="1">
                <a:solidFill>
                  <a:schemeClr val="bg1"/>
                </a:solidFill>
              </a:rPr>
              <a:pPr/>
              <a:t>18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5843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6B80BA3D-8C88-48D5-9CFB-0982938A3955}" type="slidenum">
              <a:rPr lang="en-US" sz="2600" b="1">
                <a:solidFill>
                  <a:schemeClr val="bg1"/>
                </a:solidFill>
              </a:rPr>
              <a:pPr/>
              <a:t>18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584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Specialized Input Devices (continued)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b="1" smtClean="0"/>
              <a:t>Security Devices:</a:t>
            </a:r>
          </a:p>
          <a:p>
            <a:r>
              <a:rPr lang="en-US" smtClean="0"/>
              <a:t>Biometrics is an authentication technique using automated methods of recognizing a person based on a physiological or behavioral characteristic.</a:t>
            </a:r>
          </a:p>
          <a:p>
            <a:pPr lvl="1"/>
            <a:r>
              <a:rPr lang="en-US" smtClean="0"/>
              <a:t>Enrollment</a:t>
            </a:r>
          </a:p>
          <a:p>
            <a:pPr lvl="1"/>
            <a:r>
              <a:rPr lang="en-US" smtClean="0"/>
              <a:t>Submission</a:t>
            </a:r>
          </a:p>
          <a:p>
            <a:pPr lvl="1"/>
            <a:r>
              <a:rPr lang="en-US" smtClean="0"/>
              <a:t>Verification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E0B10A2-4BE2-416E-B389-7D84354F09AD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19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6866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2CC1BB2C-26A5-4FF5-A861-A75435EFBFA4}" type="slidenum">
              <a:rPr lang="en-US" sz="2600" b="1">
                <a:solidFill>
                  <a:schemeClr val="bg1"/>
                </a:solidFill>
              </a:rPr>
              <a:pPr/>
              <a:t>19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6867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4C82BB2E-0292-4BA8-AEC4-EF63E9458471}" type="slidenum">
              <a:rPr lang="en-US" sz="2600" b="1">
                <a:solidFill>
                  <a:schemeClr val="bg1"/>
                </a:solidFill>
              </a:rPr>
              <a:pPr/>
              <a:t>19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686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Specialized Input Devices (continued)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sz="2500" b="1" smtClean="0"/>
              <a:t>Virtual Devices:</a:t>
            </a:r>
          </a:p>
          <a:p>
            <a:r>
              <a:rPr lang="en-US" sz="2500" smtClean="0"/>
              <a:t>Use the synchronized positioning of light-emitting and sensing devices to detect user input.</a:t>
            </a:r>
          </a:p>
          <a:p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36870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9725" y="3810000"/>
            <a:ext cx="616267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466614D-6FAF-4C76-81BA-EE56D4755892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434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E7C8F430-C6E1-4A5F-B8EA-40E013AFB43C}" type="slidenum">
              <a:rPr lang="en-US" sz="2600" b="1">
                <a:solidFill>
                  <a:schemeClr val="bg1"/>
                </a:solidFill>
              </a:rPr>
              <a:pPr/>
              <a:t>2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18435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33A2CAA9-97A5-4512-93B9-1BC0D2CE69B4}" type="slidenum">
              <a:rPr lang="en-US" sz="2600" b="1">
                <a:solidFill>
                  <a:schemeClr val="bg1"/>
                </a:solidFill>
              </a:rPr>
              <a:pPr/>
              <a:t>2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1843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438400"/>
            <a:ext cx="7693025" cy="3724275"/>
          </a:xfrm>
        </p:spPr>
        <p:txBody>
          <a:bodyPr/>
          <a:lstStyle/>
          <a:p>
            <a:r>
              <a:rPr lang="en-US" smtClean="0"/>
              <a:t>Identify and describe standard and specialized input devices.</a:t>
            </a:r>
          </a:p>
          <a:p>
            <a:r>
              <a:rPr lang="en-US" smtClean="0"/>
              <a:t>Identify and describe standard and specialized output devices.</a:t>
            </a:r>
          </a:p>
          <a:p>
            <a:r>
              <a:rPr lang="en-US" smtClean="0"/>
              <a:t>Connect input and output devices to a computer.</a:t>
            </a:r>
          </a:p>
          <a:p>
            <a:r>
              <a:rPr lang="en-US" smtClean="0"/>
              <a:t>Consider computer performance factors.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576004A-ABE5-4AEA-AE81-FBF25F77E79F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20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7890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2177FD60-4763-4B1C-9A7B-6D41BC96DD33}" type="slidenum">
              <a:rPr lang="en-US" sz="2600" b="1">
                <a:solidFill>
                  <a:schemeClr val="bg1"/>
                </a:solidFill>
              </a:rPr>
              <a:pPr/>
              <a:t>20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7891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68B3CCB1-26DF-4E4F-99E2-C24A928CA66A}" type="slidenum">
              <a:rPr lang="en-US" sz="2600" b="1">
                <a:solidFill>
                  <a:schemeClr val="bg1"/>
                </a:solidFill>
              </a:rPr>
              <a:pPr/>
              <a:t>20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789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Specialized Input Devices (continued)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sz="2600" b="1" smtClean="0"/>
              <a:t>Touch-Sensitive Pads:</a:t>
            </a:r>
          </a:p>
          <a:p>
            <a:r>
              <a:rPr lang="en-US" sz="2600" smtClean="0"/>
              <a:t>On a portable device, enables you to scroll through a list, adjust the volume, play music, view videos or pictures, and customize settings.</a:t>
            </a:r>
          </a:p>
          <a:p>
            <a:pPr eaLnBrk="1" hangingPunct="1"/>
            <a:r>
              <a:rPr lang="en-US" sz="2600" b="1" smtClean="0"/>
              <a:t>Input Devices for the Physically Challenged:</a:t>
            </a:r>
          </a:p>
          <a:p>
            <a:pPr eaLnBrk="1" hangingPunct="1"/>
            <a:r>
              <a:rPr lang="en-US" sz="2600" smtClean="0"/>
              <a:t>A variety of special input devices are available for the physically challenged.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F82FF5D-36F0-467E-9E7D-FB571F725C8C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21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8914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71BBA453-68D6-4C16-B325-DE11B9BB074A}" type="slidenum">
              <a:rPr lang="en-US" sz="2600" b="1">
                <a:solidFill>
                  <a:schemeClr val="bg1"/>
                </a:solidFill>
              </a:rPr>
              <a:pPr/>
              <a:t>21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8915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24A73ADC-0CB6-47C7-BCEA-8A8641130265}" type="slidenum">
              <a:rPr lang="en-US" sz="2600" b="1">
                <a:solidFill>
                  <a:schemeClr val="bg1"/>
                </a:solidFill>
              </a:rPr>
              <a:pPr/>
              <a:t>21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891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Specialized Output Devices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lvl="1" eaLnBrk="1" hangingPunct="1"/>
            <a:r>
              <a:rPr lang="en-US" smtClean="0"/>
              <a:t>Projectors</a:t>
            </a:r>
          </a:p>
          <a:p>
            <a:pPr lvl="1" eaLnBrk="1" hangingPunct="1"/>
            <a:r>
              <a:rPr lang="en-US" smtClean="0"/>
              <a:t>Fax machines and fax modems</a:t>
            </a:r>
          </a:p>
          <a:p>
            <a:pPr lvl="1" eaLnBrk="1" hangingPunct="1"/>
            <a:r>
              <a:rPr lang="en-US" smtClean="0"/>
              <a:t>Multifunction printer</a:t>
            </a:r>
          </a:p>
          <a:p>
            <a:pPr lvl="1" eaLnBrk="1" hangingPunct="1"/>
            <a:r>
              <a:rPr lang="en-US" smtClean="0"/>
              <a:t>Control devices/robots</a:t>
            </a:r>
          </a:p>
          <a:p>
            <a:pPr eaLnBrk="1" hangingPunct="1"/>
            <a:r>
              <a:rPr lang="en-US" b="1" smtClean="0"/>
              <a:t>Specialized Printers:</a:t>
            </a:r>
          </a:p>
          <a:p>
            <a:pPr lvl="1" eaLnBrk="1" hangingPunct="1"/>
            <a:r>
              <a:rPr lang="en-US" smtClean="0"/>
              <a:t>Thermal</a:t>
            </a:r>
          </a:p>
          <a:p>
            <a:pPr lvl="1" eaLnBrk="1" hangingPunct="1"/>
            <a:r>
              <a:rPr lang="en-US" smtClean="0"/>
              <a:t>Mobile</a:t>
            </a:r>
          </a:p>
          <a:p>
            <a:pPr lvl="1" eaLnBrk="1" hangingPunct="1"/>
            <a:r>
              <a:rPr lang="en-US" smtClean="0"/>
              <a:t>Label and postage</a:t>
            </a:r>
          </a:p>
          <a:p>
            <a:pPr lvl="1" eaLnBrk="1" hangingPunct="1"/>
            <a:r>
              <a:rPr lang="en-US" smtClean="0"/>
              <a:t>Plotters/large-format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Specialized Output Devices (continued)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Output Devices for the Physically Challenged:</a:t>
            </a:r>
          </a:p>
          <a:p>
            <a:pPr lvl="1" eaLnBrk="1" hangingPunct="1"/>
            <a:r>
              <a:rPr lang="en-US" smtClean="0"/>
              <a:t>Screen magnifiers</a:t>
            </a:r>
          </a:p>
          <a:p>
            <a:pPr lvl="1" eaLnBrk="1" hangingPunct="1"/>
            <a:r>
              <a:rPr lang="en-US" smtClean="0"/>
              <a:t>Screen readers</a:t>
            </a:r>
          </a:p>
          <a:p>
            <a:pPr lvl="1" eaLnBrk="1" hangingPunct="1"/>
            <a:r>
              <a:rPr lang="en-US" smtClean="0"/>
              <a:t>Voice synthesizers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39939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60913" y="2809875"/>
            <a:ext cx="3770312" cy="2828925"/>
          </a:xfrm>
        </p:spPr>
      </p:pic>
      <p:sp>
        <p:nvSpPr>
          <p:cNvPr id="39940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9FECFAA-7EFA-40B9-85F6-9D04D95DCC83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22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1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D498DE2F-C248-4B87-ABC2-24FAE68483EE}" type="slidenum">
              <a:rPr lang="en-US" sz="2600" b="1">
                <a:solidFill>
                  <a:schemeClr val="bg1"/>
                </a:solidFill>
              </a:rPr>
              <a:pPr/>
              <a:t>22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9942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574623E5-DA0E-44DB-BC16-F65B71A6C97D}" type="slidenum">
              <a:rPr lang="en-US" sz="2600" b="1">
                <a:solidFill>
                  <a:schemeClr val="bg1"/>
                </a:solidFill>
              </a:rPr>
              <a:pPr/>
              <a:t>22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34C55E6-431C-497E-BFA0-C1648C352A9E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23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1ABE1E32-D74F-4650-BBB7-7E6380EA7E96}" type="slidenum">
              <a:rPr lang="en-US" sz="2600" b="1">
                <a:solidFill>
                  <a:schemeClr val="bg1"/>
                </a:solidFill>
              </a:rPr>
              <a:pPr/>
              <a:t>23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0963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53A3C955-1E50-4FC5-8917-F485B8219FE7}" type="slidenum">
              <a:rPr lang="en-US" sz="2600" b="1">
                <a:solidFill>
                  <a:schemeClr val="bg1"/>
                </a:solidFill>
              </a:rPr>
              <a:pPr/>
              <a:t>23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096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Connecting Input and Output Devices to a Computer</a:t>
            </a: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200" b="1" smtClean="0"/>
              <a:t>Ports and Connectors:</a:t>
            </a:r>
          </a:p>
          <a:p>
            <a:pPr>
              <a:lnSpc>
                <a:spcPct val="90000"/>
              </a:lnSpc>
            </a:pPr>
            <a:r>
              <a:rPr lang="en-US" sz="2200" smtClean="0"/>
              <a:t>A port, also called a jack, is an interface to which a peripheral device attaches to or communicates with the system unit or other peripheral devices.</a:t>
            </a:r>
          </a:p>
          <a:p>
            <a:pPr>
              <a:lnSpc>
                <a:spcPct val="90000"/>
              </a:lnSpc>
            </a:pPr>
            <a:r>
              <a:rPr lang="en-US" sz="2200" smtClean="0"/>
              <a:t>A Universal Serial Bus (USB) port can connect up to 127 peripheral devices with a single connector and transfer data at rates of up to 200 million bits per second (Mbps).</a:t>
            </a:r>
          </a:p>
          <a:p>
            <a:pPr>
              <a:lnSpc>
                <a:spcPct val="90000"/>
              </a:lnSpc>
            </a:pPr>
            <a:r>
              <a:rPr lang="en-US" sz="2200" smtClean="0"/>
              <a:t>Plug and play refers to the ability of a computer system to configure expansion boards and other devices automatically.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C79BAA6-540C-4356-A3EC-E4233848EE0C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24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6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F9D87FDF-CD34-461A-9226-D76A18A0F59B}" type="slidenum">
              <a:rPr lang="en-US" sz="2600" b="1">
                <a:solidFill>
                  <a:schemeClr val="bg1"/>
                </a:solidFill>
              </a:rPr>
              <a:pPr/>
              <a:t>24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1987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3D0B4646-F082-4BEE-BFDA-F26106078CC4}" type="slidenum">
              <a:rPr lang="en-US" sz="2600" b="1">
                <a:solidFill>
                  <a:schemeClr val="bg1"/>
                </a:solidFill>
              </a:rPr>
              <a:pPr/>
              <a:t>24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198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Connecting Input and Output Devices to a Computer (continued)</a:t>
            </a:r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sz="2200" b="1" smtClean="0"/>
              <a:t>Ports and Connectors (continued):</a:t>
            </a:r>
          </a:p>
          <a:p>
            <a:r>
              <a:rPr lang="en-US" sz="2200" smtClean="0"/>
              <a:t>Another type of external bus is FireWire, which supports data transfers up to 400 Mbps and can connect up to 63 external devices. </a:t>
            </a:r>
          </a:p>
          <a:p>
            <a:r>
              <a:rPr lang="en-US" sz="2200" smtClean="0"/>
              <a:t>Special-purpose ports are:</a:t>
            </a:r>
          </a:p>
          <a:p>
            <a:pPr lvl="1"/>
            <a:r>
              <a:rPr lang="en-US" sz="1800" smtClean="0"/>
              <a:t>SCSI</a:t>
            </a:r>
          </a:p>
          <a:p>
            <a:pPr lvl="1"/>
            <a:r>
              <a:rPr lang="en-US" sz="1800" smtClean="0"/>
              <a:t>IrDA</a:t>
            </a:r>
          </a:p>
          <a:p>
            <a:pPr lvl="1"/>
            <a:r>
              <a:rPr lang="en-US" sz="1800" smtClean="0"/>
              <a:t>Bluetooth</a:t>
            </a:r>
          </a:p>
          <a:p>
            <a:r>
              <a:rPr lang="en-US" sz="2200" smtClean="0"/>
              <a:t>Expansion slots are openings on the motherboard where an expansion board can be inserted.</a:t>
            </a:r>
          </a:p>
          <a:p>
            <a:pPr lvl="1"/>
            <a:endParaRPr lang="en-US" sz="1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1494861-28B9-4EC8-A2B2-F67BFA6ACED2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25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0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2A99706C-8523-4A5F-A8E6-BB0CC1EB1463}" type="slidenum">
              <a:rPr lang="en-US" sz="2600" b="1">
                <a:solidFill>
                  <a:schemeClr val="bg1"/>
                </a:solidFill>
              </a:rPr>
              <a:pPr/>
              <a:t>25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3011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DA439F82-7C25-4BB0-9DD2-207A84F4AFC6}" type="slidenum">
              <a:rPr lang="en-US" sz="2600" b="1">
                <a:solidFill>
                  <a:schemeClr val="bg1"/>
                </a:solidFill>
              </a:rPr>
              <a:pPr/>
              <a:t>25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301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Connecting Input and Output Devices to a Computer (continued)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b="1" smtClean="0"/>
              <a:t>Hardware Installation:</a:t>
            </a:r>
          </a:p>
          <a:p>
            <a:r>
              <a:rPr lang="en-US" smtClean="0"/>
              <a:t>For most hardware devices to work, they need a set of instructions that communicates with the computer’s operating system. This set of instructions is called a driver.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85FD084-0681-4763-95EE-2C79F362B8AC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26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4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5D009D62-4036-4DAE-A4D9-F70A7723F742}" type="slidenum">
              <a:rPr lang="en-US" sz="2600" b="1">
                <a:solidFill>
                  <a:schemeClr val="bg1"/>
                </a:solidFill>
              </a:rPr>
              <a:pPr/>
              <a:t>26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4035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4827E34F-1BBF-4291-B70E-EBB93456765C}" type="slidenum">
              <a:rPr lang="en-US" sz="2600" b="1">
                <a:solidFill>
                  <a:schemeClr val="bg1"/>
                </a:solidFill>
              </a:rPr>
              <a:pPr/>
              <a:t>26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403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Considering Computer Performance Factors</a:t>
            </a:r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r>
              <a:rPr lang="en-US" smtClean="0"/>
              <a:t>A variety of factors can affect a computer’s performance.</a:t>
            </a:r>
          </a:p>
          <a:p>
            <a:pPr lvl="1"/>
            <a:r>
              <a:rPr lang="en-US" smtClean="0"/>
              <a:t>Microprocessor: The higher the generation, the faster and better the processing speed.</a:t>
            </a:r>
          </a:p>
          <a:p>
            <a:pPr lvl="1"/>
            <a:r>
              <a:rPr lang="en-US" smtClean="0"/>
              <a:t>Random Access Memory (RAM): Helps to speed up the processing cycle.</a:t>
            </a:r>
          </a:p>
          <a:p>
            <a:pPr lvl="1"/>
            <a:r>
              <a:rPr lang="en-US" smtClean="0"/>
              <a:t>Hard disk: The bigger and faster the hard drive, the faster it can process data.</a:t>
            </a:r>
          </a:p>
          <a:p>
            <a:pPr lvl="1"/>
            <a:r>
              <a:rPr lang="en-US" smtClean="0"/>
              <a:t>Video: Need adequate video memory.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4B24633-D120-4CCE-971E-A983D2468463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27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5058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81FD4CD7-E0D8-482B-A39D-9355C52099D7}" type="slidenum">
              <a:rPr lang="en-US" sz="2600" b="1">
                <a:solidFill>
                  <a:schemeClr val="bg1"/>
                </a:solidFill>
              </a:rPr>
              <a:pPr/>
              <a:t>27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505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4506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sz="2500" smtClean="0"/>
              <a:t>In this lesson, you learned:</a:t>
            </a:r>
          </a:p>
          <a:p>
            <a:r>
              <a:rPr lang="en-US" sz="2500" smtClean="0"/>
              <a:t>Input devices enable you to input data and commands into the computer. The most common input devices are the keyboard and mouse.</a:t>
            </a:r>
          </a:p>
          <a:p>
            <a:r>
              <a:rPr lang="en-US" sz="2500" smtClean="0"/>
              <a:t>Other types of input devices include the trackball, joystick, wheel, pointing stick, touch display screen, stylus, voice recognition device, touchpad, scanner, digital camera, video camera, and biometric scanner.</a:t>
            </a:r>
          </a:p>
        </p:txBody>
      </p:sp>
      <p:sp>
        <p:nvSpPr>
          <p:cNvPr id="45061" name="Slide Number Placeholder 3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22CDECF2-55A8-4820-A661-0A86BDC4168D}" type="slidenum">
              <a:rPr lang="en-US" sz="2600" b="1">
                <a:solidFill>
                  <a:schemeClr val="bg1"/>
                </a:solidFill>
              </a:rPr>
              <a:pPr/>
              <a:t>27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FC26D18-07DE-4DBB-BF7F-985DED1B9846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28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F50E844B-BF55-45C3-B3F7-E6F010ADABD2}" type="slidenum">
              <a:rPr lang="en-US" sz="2600" b="1">
                <a:solidFill>
                  <a:schemeClr val="bg1"/>
                </a:solidFill>
              </a:rPr>
              <a:pPr/>
              <a:t>28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608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(continued)</a:t>
            </a:r>
          </a:p>
        </p:txBody>
      </p:sp>
      <p:sp>
        <p:nvSpPr>
          <p:cNvPr id="4608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Monitors and printers are examples of output devices. Monitors produce soft copy. Printers produce a paper or hard copy of the processed result.</a:t>
            </a:r>
          </a:p>
          <a:p>
            <a:r>
              <a:rPr lang="en-US" smtClean="0"/>
              <a:t>Criteria for selecting a printer include speed, print quality, and cost.</a:t>
            </a:r>
          </a:p>
        </p:txBody>
      </p:sp>
      <p:sp>
        <p:nvSpPr>
          <p:cNvPr id="46085" name="Slide Number Placeholder 3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EF3F9727-A01A-4781-8DB7-7B6A939FD150}" type="slidenum">
              <a:rPr lang="en-US" sz="2600" b="1">
                <a:solidFill>
                  <a:schemeClr val="bg1"/>
                </a:solidFill>
              </a:rPr>
              <a:pPr/>
              <a:t>28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AB1344A-0421-48EE-BDF3-6CB3D84C3532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29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7106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C542E34F-E88A-4BBE-8A0B-EDDC49547FDC}" type="slidenum">
              <a:rPr lang="en-US" sz="2600" b="1">
                <a:solidFill>
                  <a:schemeClr val="bg1"/>
                </a:solidFill>
              </a:rPr>
              <a:pPr/>
              <a:t>29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710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(continued)</a:t>
            </a:r>
          </a:p>
        </p:txBody>
      </p:sp>
      <p:sp>
        <p:nvSpPr>
          <p:cNvPr id="4710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500"/>
              <a:t>Input and output devices must be connected to the computer. Some input and output devices communicate with the computer through a physical connection. Wireless devices communicate with the computer through infrared or radio waves.</a:t>
            </a:r>
          </a:p>
          <a:p>
            <a:r>
              <a:rPr lang="en-US" sz="2500"/>
              <a:t>Peripheral devices can connect to the computer through serial, parallel, and Universal Serial Bus (USB) ports. USB is the current standard and replaces serial and parallel ports.</a:t>
            </a:r>
          </a:p>
        </p:txBody>
      </p:sp>
      <p:sp>
        <p:nvSpPr>
          <p:cNvPr id="47109" name="Slide Number Placeholder 3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B6673261-B176-4FAE-A3B9-5AAE14856C7D}" type="slidenum">
              <a:rPr lang="en-US" sz="2600" b="1">
                <a:solidFill>
                  <a:schemeClr val="bg1"/>
                </a:solidFill>
              </a:rPr>
              <a:pPr/>
              <a:t>29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5149D5B-E631-4EBF-9465-CA81BE5BB956}" type="slidenum">
              <a:rPr lang="en-US" smtClean="0">
                <a:ea typeface="ＭＳ Ｐゴシック" charset="-128"/>
                <a:cs typeface="ＭＳ Ｐゴシック" charset="-128"/>
              </a:rPr>
              <a:pPr/>
              <a:t>3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48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2028F7E3-A441-45CC-BF87-FB276588C3B3}" type="slidenum">
              <a:rPr lang="en-US" sz="2600" b="1">
                <a:solidFill>
                  <a:schemeClr val="bg1"/>
                </a:solidFill>
              </a:rPr>
              <a:pPr/>
              <a:t>3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0483" name="Slide Number Placeholder 6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8039DA21-7AD2-41E6-8F0F-91BD0F665D24}" type="slidenum">
              <a:rPr lang="en-US" sz="2600" b="1">
                <a:solidFill>
                  <a:schemeClr val="bg1"/>
                </a:solidFill>
              </a:rPr>
              <a:pPr/>
              <a:t>3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048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Vocabulary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mtClean="0"/>
              <a:t>audio input</a:t>
            </a:r>
          </a:p>
          <a:p>
            <a:r>
              <a:rPr lang="en-US" smtClean="0"/>
              <a:t>biometrics</a:t>
            </a:r>
          </a:p>
          <a:p>
            <a:r>
              <a:rPr lang="en-US" smtClean="0"/>
              <a:t>digital camera</a:t>
            </a:r>
          </a:p>
          <a:p>
            <a:r>
              <a:rPr lang="en-US" smtClean="0"/>
              <a:t>expansion slot</a:t>
            </a:r>
          </a:p>
          <a:p>
            <a:r>
              <a:rPr lang="en-US" smtClean="0"/>
              <a:t>FireWire</a:t>
            </a:r>
          </a:p>
          <a:p>
            <a:r>
              <a:rPr lang="en-US" smtClean="0"/>
              <a:t>inkjet printer</a:t>
            </a:r>
          </a:p>
          <a:p>
            <a:r>
              <a:rPr lang="en-US" smtClean="0"/>
              <a:t>input</a:t>
            </a:r>
          </a:p>
        </p:txBody>
      </p:sp>
      <p:sp>
        <p:nvSpPr>
          <p:cNvPr id="2048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keyboard</a:t>
            </a:r>
          </a:p>
          <a:p>
            <a:r>
              <a:rPr lang="en-US"/>
              <a:t>laser printer</a:t>
            </a:r>
          </a:p>
          <a:p>
            <a:r>
              <a:rPr lang="en-US"/>
              <a:t>modem</a:t>
            </a:r>
          </a:p>
          <a:p>
            <a:r>
              <a:rPr lang="en-US"/>
              <a:t>monitor</a:t>
            </a:r>
          </a:p>
          <a:p>
            <a:r>
              <a:rPr lang="en-US"/>
              <a:t>mouse</a:t>
            </a:r>
          </a:p>
          <a:p>
            <a:r>
              <a:rPr lang="en-US"/>
              <a:t>output</a:t>
            </a:r>
          </a:p>
          <a:p>
            <a:r>
              <a:rPr lang="en-US"/>
              <a:t>plug and play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1124FCA-D1F0-4CB4-A8A6-453942F75AAB}" type="slidenum">
              <a:rPr lang="en-US" smtClean="0">
                <a:ea typeface="ＭＳ Ｐゴシック" charset="-128"/>
                <a:cs typeface="ＭＳ Ｐゴシック" charset="-128"/>
              </a:rPr>
              <a:pPr/>
              <a:t>30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0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3644A4C2-5799-4250-9C1A-8395063150EA}" type="slidenum">
              <a:rPr lang="en-US" sz="2600" b="1">
                <a:solidFill>
                  <a:schemeClr val="bg1"/>
                </a:solidFill>
              </a:rPr>
              <a:pPr/>
              <a:t>30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813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(continued)</a:t>
            </a:r>
          </a:p>
        </p:txBody>
      </p:sp>
      <p:sp>
        <p:nvSpPr>
          <p:cNvPr id="4813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FireWire is a type of external bus that can connect up to 63 external devices.</a:t>
            </a:r>
          </a:p>
          <a:p>
            <a:r>
              <a:rPr lang="en-US"/>
              <a:t>SCSI, IrDA, and Bluetooth are special-purpose ports.</a:t>
            </a:r>
          </a:p>
          <a:p>
            <a:r>
              <a:rPr lang="en-US"/>
              <a:t>A computer’s performance is affected by the speed of the processor, the amount of RAM, hard disk size and speed, capability of monitor, and disk organization.</a:t>
            </a:r>
          </a:p>
        </p:txBody>
      </p:sp>
      <p:sp>
        <p:nvSpPr>
          <p:cNvPr id="48133" name="Slide Number Placeholder 3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DBE84EED-4869-4402-BCBD-5EB36BA99C58}" type="slidenum">
              <a:rPr lang="en-US" sz="2600" b="1">
                <a:solidFill>
                  <a:schemeClr val="bg1"/>
                </a:solidFill>
              </a:rPr>
              <a:pPr/>
              <a:t>30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Vocabulary (continued)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pointing device</a:t>
            </a:r>
          </a:p>
          <a:p>
            <a:r>
              <a:rPr lang="en-US"/>
              <a:t>port</a:t>
            </a:r>
          </a:p>
          <a:p>
            <a:r>
              <a:rPr lang="en-US"/>
              <a:t>printer</a:t>
            </a:r>
          </a:p>
          <a:p>
            <a:r>
              <a:rPr lang="en-US"/>
              <a:t>scanner</a:t>
            </a:r>
          </a:p>
          <a:p>
            <a:r>
              <a:rPr lang="en-US"/>
              <a:t>trackball</a:t>
            </a:r>
          </a:p>
          <a:p>
            <a:r>
              <a:rPr lang="en-US"/>
              <a:t>Universal Serial Bus (USB)</a:t>
            </a:r>
          </a:p>
        </p:txBody>
      </p:sp>
      <p:sp>
        <p:nvSpPr>
          <p:cNvPr id="21507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861BC52-B94E-4664-B975-97AE5338E424}" type="slidenum">
              <a:rPr lang="en-US" smtClean="0">
                <a:ea typeface="ＭＳ Ｐゴシック" charset="-128"/>
                <a:cs typeface="ＭＳ Ｐゴシック" charset="-128"/>
              </a:rPr>
              <a:pPr/>
              <a:t>4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4390EA01-97A5-4198-A231-DAE1D9257856}" type="slidenum">
              <a:rPr lang="en-US" sz="2600" b="1">
                <a:solidFill>
                  <a:schemeClr val="bg1"/>
                </a:solidFill>
              </a:rPr>
              <a:pPr/>
              <a:t>4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1509" name="Slide Number Placeholder 6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392B4E01-4E09-4029-ADF0-3273885618BE}" type="slidenum">
              <a:rPr lang="en-US" sz="2600" b="1">
                <a:solidFill>
                  <a:schemeClr val="bg1"/>
                </a:solidFill>
              </a:rPr>
              <a:pPr/>
              <a:t>4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D3A27B9-59E1-4527-B245-59FE03374649}" type="slidenum">
              <a:rPr lang="en-US" smtClean="0">
                <a:ea typeface="ＭＳ Ｐゴシック" charset="-128"/>
                <a:cs typeface="ＭＳ Ｐゴシック" charset="-128"/>
              </a:rPr>
              <a:pPr/>
              <a:t>5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530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F8D42F7C-BB05-4C4A-879D-5C5FD18E26B2}" type="slidenum">
              <a:rPr lang="en-US" sz="2600" b="1">
                <a:solidFill>
                  <a:schemeClr val="bg1"/>
                </a:solidFill>
              </a:rPr>
              <a:pPr/>
              <a:t>5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2531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58603209-6A33-4F74-AAD4-E7A80F5F3325}" type="slidenum">
              <a:rPr lang="en-US" sz="2600" b="1">
                <a:solidFill>
                  <a:schemeClr val="bg1"/>
                </a:solidFill>
              </a:rPr>
              <a:pPr/>
              <a:t>5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253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Standard Input Devices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/>
              <a:t>A modem is a device that allows one computer to talk to another.</a:t>
            </a:r>
          </a:p>
          <a:p>
            <a:pPr eaLnBrk="1" hangingPunct="1"/>
            <a:r>
              <a:rPr lang="en-US" b="1"/>
              <a:t>Keyboards:</a:t>
            </a:r>
          </a:p>
          <a:p>
            <a:r>
              <a:rPr lang="en-US"/>
              <a:t>The keyboard is the most commonly used input device for entering text and numbers into a computer.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077200" cy="1143000"/>
          </a:xfrm>
        </p:spPr>
        <p:txBody>
          <a:bodyPr/>
          <a:lstStyle/>
          <a:p>
            <a:pPr eaLnBrk="1" hangingPunct="1"/>
            <a:r>
              <a:rPr lang="en-US" smtClean="0"/>
              <a:t>Standard Input Devices (continued)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Keyboards (continued):</a:t>
            </a:r>
          </a:p>
          <a:p>
            <a:pPr lvl="1"/>
            <a:r>
              <a:rPr lang="en-US" smtClean="0"/>
              <a:t>Ergonomic</a:t>
            </a:r>
          </a:p>
          <a:p>
            <a:pPr lvl="1"/>
            <a:r>
              <a:rPr lang="en-US" smtClean="0"/>
              <a:t>Cordless/wireless</a:t>
            </a:r>
          </a:p>
          <a:p>
            <a:pPr lvl="1"/>
            <a:r>
              <a:rPr lang="en-US" smtClean="0"/>
              <a:t>Specialized</a:t>
            </a:r>
          </a:p>
          <a:p>
            <a:pPr lvl="1"/>
            <a:r>
              <a:rPr lang="en-US" smtClean="0"/>
              <a:t>Security</a:t>
            </a:r>
          </a:p>
          <a:p>
            <a:pPr lvl="1"/>
            <a:r>
              <a:rPr lang="en-US" smtClean="0"/>
              <a:t>Foldable/flexible</a:t>
            </a:r>
          </a:p>
          <a:p>
            <a:pPr lvl="1"/>
            <a:r>
              <a:rPr lang="en-US" smtClean="0"/>
              <a:t>Laser/virtual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23555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60913" y="2468563"/>
            <a:ext cx="3770312" cy="3511550"/>
          </a:xfrm>
        </p:spPr>
      </p:pic>
      <p:sp>
        <p:nvSpPr>
          <p:cNvPr id="23556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6B824E2-474F-45B4-A295-47A7EF04A27A}" type="slidenum">
              <a:rPr lang="en-US" smtClean="0">
                <a:ea typeface="ＭＳ Ｐゴシック" charset="-128"/>
                <a:cs typeface="ＭＳ Ｐゴシック" charset="-128"/>
              </a:rPr>
              <a:pPr/>
              <a:t>6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7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41D91904-2363-44BD-96AE-1A40BFDE8234}" type="slidenum">
              <a:rPr lang="en-US" sz="2600" b="1">
                <a:solidFill>
                  <a:schemeClr val="bg1"/>
                </a:solidFill>
              </a:rPr>
              <a:pPr/>
              <a:t>6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3558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9DD4409C-42D7-4447-8403-FF74DD5616B0}" type="slidenum">
              <a:rPr lang="en-US" sz="2600" b="1">
                <a:solidFill>
                  <a:schemeClr val="bg1"/>
                </a:solidFill>
              </a:rPr>
              <a:pPr/>
              <a:t>6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8C98B39-FCB4-47D8-B356-09F1ACCDDEFC}" type="slidenum">
              <a:rPr lang="en-US" smtClean="0">
                <a:ea typeface="ＭＳ Ｐゴシック" charset="-128"/>
                <a:cs typeface="ＭＳ Ｐゴシック" charset="-128"/>
              </a:rPr>
              <a:pPr/>
              <a:t>7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578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0DC14813-33E9-4299-B060-CE9E47184E7E}" type="slidenum">
              <a:rPr lang="en-US" sz="2600" b="1">
                <a:solidFill>
                  <a:schemeClr val="bg1"/>
                </a:solidFill>
              </a:rPr>
              <a:pPr/>
              <a:t>7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4579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67D8868F-F448-4E7B-88DA-4F97E593E19C}" type="slidenum">
              <a:rPr lang="en-US" sz="2600" b="1">
                <a:solidFill>
                  <a:schemeClr val="bg1"/>
                </a:solidFill>
              </a:rPr>
              <a:pPr/>
              <a:t>7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458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Standard Input Devices (continued)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b="1" smtClean="0"/>
              <a:t>Pointing Devices: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A pointing device is an input device you use to position the pointer on the screen.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The most common pointing device for personal computers is the mouse.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Mechanical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Optomechanical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Optical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Wireless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  <p:sp>
        <p:nvSpPr>
          <p:cNvPr id="24582" name="Rectangle 3"/>
          <p:cNvSpPr txBox="1">
            <a:spLocks noChangeArrowheads="1"/>
          </p:cNvSpPr>
          <p:nvPr/>
        </p:nvSpPr>
        <p:spPr bwMode="auto">
          <a:xfrm>
            <a:off x="4622800" y="4572000"/>
            <a:ext cx="4495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75000"/>
              <a:buFontTx/>
              <a:buChar char="–"/>
            </a:pPr>
            <a:r>
              <a:rPr lang="en-US" sz="2200"/>
              <a:t>Trackball mouse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75000"/>
              <a:buFontTx/>
              <a:buChar char="–"/>
            </a:pPr>
            <a:r>
              <a:rPr lang="en-US" sz="2200"/>
              <a:t>Radio frequency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75000"/>
              <a:buFontTx/>
              <a:buChar char="–"/>
            </a:pPr>
            <a:r>
              <a:rPr lang="en-US" sz="2200"/>
              <a:t>Foldable mouse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</a:pPr>
            <a:endParaRPr lang="en-US" sz="2800"/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</a:pPr>
            <a:endParaRPr lang="en-US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F3A173E-6B55-4B43-8097-74FC8159391F}" type="slidenum">
              <a:rPr lang="en-US" smtClean="0">
                <a:ea typeface="ＭＳ Ｐゴシック" charset="-128"/>
                <a:cs typeface="ＭＳ Ｐゴシック" charset="-128"/>
              </a:rPr>
              <a:pPr/>
              <a:t>8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866D3E71-49BF-49CE-8533-B9F86E317730}" type="slidenum">
              <a:rPr lang="en-US" sz="2600" b="1">
                <a:solidFill>
                  <a:schemeClr val="bg1"/>
                </a:solidFill>
              </a:rPr>
              <a:pPr/>
              <a:t>8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5603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9939AA29-4CE1-47AE-A7AC-77F06AD14066}" type="slidenum">
              <a:rPr lang="en-US" sz="2600" b="1">
                <a:solidFill>
                  <a:schemeClr val="bg1"/>
                </a:solidFill>
              </a:rPr>
              <a:pPr/>
              <a:t>8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560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Standard Input Devices (continued)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r>
              <a:rPr lang="en-US" b="1" smtClean="0"/>
              <a:t>Pointing Devices (continued):</a:t>
            </a:r>
          </a:p>
          <a:p>
            <a:r>
              <a:rPr lang="en-US" smtClean="0"/>
              <a:t>The trackball works like a mouse turned upside down; the ball is on top of the device.</a:t>
            </a:r>
          </a:p>
          <a:p>
            <a:r>
              <a:rPr lang="en-US" smtClean="0"/>
              <a:t>A common feature on laptop computers is the touchpad, with a specialized surface that can convert the motion and position of your fingers to a relative position on screen.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D7A4CBB-174B-46DF-9E9C-6037B56EEE24}" type="slidenum">
              <a:rPr lang="en-US" smtClean="0">
                <a:ea typeface="ＭＳ Ｐゴシック" charset="-128"/>
                <a:cs typeface="ＭＳ Ｐゴシック" charset="-128"/>
              </a:rPr>
              <a:pPr/>
              <a:t>9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6626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471965AE-05FC-4325-BE6C-2EC053AD04B3}" type="slidenum">
              <a:rPr lang="en-US" sz="2600" b="1">
                <a:solidFill>
                  <a:schemeClr val="bg1"/>
                </a:solidFill>
              </a:rPr>
              <a:pPr/>
              <a:t>9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6627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FCC3C3F9-F441-437A-880D-EECAA347E7D9}" type="slidenum">
              <a:rPr lang="en-US" sz="2600" b="1">
                <a:solidFill>
                  <a:schemeClr val="bg1"/>
                </a:solidFill>
              </a:rPr>
              <a:pPr/>
              <a:t>9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662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Standard Input Devices (continued)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r>
              <a:rPr lang="en-US" b="1" smtClean="0"/>
              <a:t>Pointing Devices (continued):</a:t>
            </a:r>
          </a:p>
          <a:p>
            <a:r>
              <a:rPr lang="en-US" smtClean="0"/>
              <a:t>Some notebook computers contain a pointing stick, a pressure-sensitive device that looks like a pencil eraser and is located on the keyboard, generally between the G, H, and B keys.</a:t>
            </a:r>
          </a:p>
          <a:p>
            <a:r>
              <a:rPr lang="en-US" smtClean="0"/>
              <a:t>Audio input is sound entered into a computer.</a:t>
            </a:r>
          </a:p>
          <a:p>
            <a:pPr eaLnBrk="1" hangingPunct="1"/>
            <a:endParaRPr lang="en-US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9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6600FF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5C00E7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10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6600FF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5C00E7"/>
        </a:accent6>
        <a:hlink>
          <a:srgbClr val="99CC00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9269</TotalTime>
  <Words>1359</Words>
  <Application>Microsoft Office PowerPoint</Application>
  <PresentationFormat>On-screen Show (4:3)</PresentationFormat>
  <Paragraphs>255</Paragraphs>
  <Slides>30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ＭＳ Ｐゴシック</vt:lpstr>
      <vt:lpstr>Arial</vt:lpstr>
      <vt:lpstr>Times New Roman</vt:lpstr>
      <vt:lpstr>Wingdings</vt:lpstr>
      <vt:lpstr>Capsules</vt:lpstr>
      <vt:lpstr>Lesson 2 Input, Output, and Processing</vt:lpstr>
      <vt:lpstr>Objectives</vt:lpstr>
      <vt:lpstr>Vocabulary</vt:lpstr>
      <vt:lpstr>Vocabulary (continued)</vt:lpstr>
      <vt:lpstr>Standard Input Devices</vt:lpstr>
      <vt:lpstr>Standard Input Devices (continued)</vt:lpstr>
      <vt:lpstr>Standard Input Devices (continued)</vt:lpstr>
      <vt:lpstr>Standard Input Devices (continued)</vt:lpstr>
      <vt:lpstr>Standard Input Devices (continued)</vt:lpstr>
      <vt:lpstr>Standard Output Devices</vt:lpstr>
      <vt:lpstr>Standard Output Devices (continued)</vt:lpstr>
      <vt:lpstr>Specialized Input Devices</vt:lpstr>
      <vt:lpstr>Specialized Input Devices (continued)</vt:lpstr>
      <vt:lpstr>Specialized Input Devices</vt:lpstr>
      <vt:lpstr>Specialized Input Devices (continued)</vt:lpstr>
      <vt:lpstr>Specialized Input Devices (continued)</vt:lpstr>
      <vt:lpstr>Specialized Input Devices (continued)</vt:lpstr>
      <vt:lpstr>Specialized Input Devices (continued)</vt:lpstr>
      <vt:lpstr>Specialized Input Devices (continued)</vt:lpstr>
      <vt:lpstr>Specialized Input Devices (continued)</vt:lpstr>
      <vt:lpstr>Specialized Output Devices</vt:lpstr>
      <vt:lpstr>Specialized Output Devices (continued)</vt:lpstr>
      <vt:lpstr>Connecting Input and Output Devices to a Computer</vt:lpstr>
      <vt:lpstr>Connecting Input and Output Devices to a Computer (continued)</vt:lpstr>
      <vt:lpstr>Connecting Input and Output Devices to a Computer (continued)</vt:lpstr>
      <vt:lpstr>Considering Computer Performance Factors</vt:lpstr>
      <vt:lpstr>Summary</vt:lpstr>
      <vt:lpstr>Summary (continued)</vt:lpstr>
      <vt:lpstr>Summary (continued)</vt:lpstr>
      <vt:lpstr>Summary (continued)</vt:lpstr>
    </vt:vector>
  </TitlesOfParts>
  <Company>Course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 Computers and Computer Systems</dc:title>
  <dc:creator>Laura Story</dc:creator>
  <cp:lastModifiedBy>Joel Landy</cp:lastModifiedBy>
  <cp:revision>249</cp:revision>
  <dcterms:created xsi:type="dcterms:W3CDTF">2001-06-11T01:47:29Z</dcterms:created>
  <dcterms:modified xsi:type="dcterms:W3CDTF">2018-09-17T14:10:12Z</dcterms:modified>
</cp:coreProperties>
</file>