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99" r:id="rId2"/>
    <p:sldId id="325" r:id="rId3"/>
    <p:sldId id="495" r:id="rId4"/>
    <p:sldId id="300" r:id="rId5"/>
    <p:sldId id="496" r:id="rId6"/>
    <p:sldId id="266" r:id="rId7"/>
    <p:sldId id="514" r:id="rId8"/>
    <p:sldId id="515" r:id="rId9"/>
    <p:sldId id="516" r:id="rId10"/>
    <p:sldId id="535" r:id="rId11"/>
    <p:sldId id="536" r:id="rId12"/>
    <p:sldId id="537" r:id="rId13"/>
    <p:sldId id="539" r:id="rId14"/>
    <p:sldId id="538" r:id="rId15"/>
    <p:sldId id="540" r:id="rId16"/>
    <p:sldId id="542" r:id="rId17"/>
    <p:sldId id="543" r:id="rId18"/>
    <p:sldId id="547" r:id="rId19"/>
    <p:sldId id="541" r:id="rId20"/>
    <p:sldId id="550" r:id="rId21"/>
    <p:sldId id="551" r:id="rId22"/>
    <p:sldId id="562" r:id="rId23"/>
    <p:sldId id="552" r:id="rId24"/>
    <p:sldId id="553" r:id="rId25"/>
    <p:sldId id="555" r:id="rId26"/>
    <p:sldId id="563" r:id="rId27"/>
    <p:sldId id="527" r:id="rId28"/>
    <p:sldId id="556" r:id="rId29"/>
    <p:sldId id="557" r:id="rId30"/>
    <p:sldId id="558" r:id="rId31"/>
    <p:sldId id="554" r:id="rId32"/>
    <p:sldId id="564" r:id="rId33"/>
    <p:sldId id="559" r:id="rId34"/>
    <p:sldId id="500" r:id="rId35"/>
    <p:sldId id="561" r:id="rId36"/>
    <p:sldId id="321" r:id="rId37"/>
    <p:sldId id="339" r:id="rId38"/>
    <p:sldId id="445" r:id="rId39"/>
    <p:sldId id="53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89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6"/>
            <a:ext cx="4902201" cy="368301"/>
            <a:chOff x="2288" y="3080"/>
            <a:chExt cx="3088" cy="232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44" cy="232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80" cy="232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192"/>
              <a:chOff x="144" y="1248"/>
              <a:chExt cx="4656" cy="192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36" y="1248"/>
                <a:ext cx="4464" cy="192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0" cy="192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11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11</a:t>
            </a:r>
            <a:br>
              <a:rPr lang="en-US" sz="3200" dirty="0" smtClean="0"/>
            </a:br>
            <a:r>
              <a:rPr lang="en-US" sz="3200" dirty="0" smtClean="0"/>
              <a:t>Exploring Microsoft Office 2013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and Closing Applications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Starting Applications and Switching Between Applications (continued)</a:t>
            </a:r>
          </a:p>
          <a:p>
            <a:r>
              <a:rPr lang="en-US" sz="2400" dirty="0" smtClean="0"/>
              <a:t>The application window serves as the primary interface between the user and the application.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43224" y="3668525"/>
            <a:ext cx="5104144" cy="26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096000"/>
            <a:ext cx="1009650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7984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and Closing Applications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Starting Applications and Switching Between Applications (continued) </a:t>
            </a:r>
          </a:p>
          <a:p>
            <a:r>
              <a:rPr lang="en-US" sz="2400" dirty="0" smtClean="0"/>
              <a:t>Multiple applications can be open at the same time.</a:t>
            </a:r>
          </a:p>
          <a:p>
            <a:r>
              <a:rPr lang="en-US" sz="2400" dirty="0" smtClean="0"/>
              <a:t>A button for each open application appears on the taskbar at the bottom of the screen.</a:t>
            </a:r>
          </a:p>
          <a:p>
            <a:r>
              <a:rPr lang="en-US" sz="2400" dirty="0" smtClean="0"/>
              <a:t>To switch between applications, click the application button on the taskbar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0" y="5048477"/>
            <a:ext cx="5199825" cy="120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029200"/>
            <a:ext cx="1009650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0819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and Closing Applications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5240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Starting Applications and Switching Between Applications (continued) </a:t>
            </a:r>
          </a:p>
          <a:p>
            <a:r>
              <a:rPr lang="en-US" sz="2400" dirty="0" smtClean="0"/>
              <a:t>You can view multiple application windows at the same time by right-clicking the taskbar and selecting a display option from the shortcut menu, such as </a:t>
            </a:r>
            <a:r>
              <a:rPr lang="en-US" sz="2400" i="1" dirty="0" smtClean="0"/>
              <a:t>Cascade windows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0" y="3986595"/>
            <a:ext cx="4724400" cy="22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962400"/>
            <a:ext cx="990600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8512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and Closing Applications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Exiting Applications</a:t>
            </a:r>
          </a:p>
          <a:p>
            <a:r>
              <a:rPr lang="en-US" dirty="0" smtClean="0"/>
              <a:t>To close a file, you can click the Close button in the upper-right corner of the screen; or you can click the application button in the upper-left corner of the screen, and then in the menu, click Close.</a:t>
            </a:r>
          </a:p>
          <a:p>
            <a:r>
              <a:rPr lang="en-US" dirty="0" smtClean="0"/>
              <a:t>If only one document is open, the file will close and the application will also close.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66905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Application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dirty="0" smtClean="0"/>
              <a:t>application window</a:t>
            </a:r>
            <a:r>
              <a:rPr lang="en-US" sz="2400" dirty="0" smtClean="0"/>
              <a:t> includes many of the elements of all Windows screens, including the title bar, scroll bars, and the status bar.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70029" y="3598586"/>
            <a:ext cx="5045171" cy="258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114800"/>
            <a:ext cx="1076325" cy="285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36341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Office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Using the Office Ribbon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Ribbon</a:t>
            </a:r>
            <a:r>
              <a:rPr lang="en-US" sz="2400" dirty="0" smtClean="0"/>
              <a:t> is the blue banner that stretches across the top of the screen, just below the title bar.</a:t>
            </a:r>
          </a:p>
          <a:p>
            <a:r>
              <a:rPr lang="en-US" sz="2400" dirty="0" smtClean="0"/>
              <a:t>The Ribbon makes it easy to find commands because related commands and options are organized in groups on each tab.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4609483"/>
            <a:ext cx="5638800" cy="17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8200"/>
            <a:ext cx="1085850" cy="276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0445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Office User Interface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8100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Using the Office Ribbon (continued)</a:t>
            </a:r>
          </a:p>
          <a:p>
            <a:r>
              <a:rPr lang="en-US" sz="2400" dirty="0" smtClean="0"/>
              <a:t>If you do not know the function of a button, position the mouse pointer over the button, but do not click.</a:t>
            </a:r>
          </a:p>
          <a:p>
            <a:r>
              <a:rPr lang="en-US" sz="2400" dirty="0" smtClean="0"/>
              <a:t>In a second or two, the name and description of the command are displayed in a window called a </a:t>
            </a:r>
            <a:r>
              <a:rPr lang="en-US" sz="2400" b="1" i="1" dirty="0" smtClean="0"/>
              <a:t>ScreenTip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62461" y="3429000"/>
            <a:ext cx="2578278" cy="16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1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124200"/>
            <a:ext cx="1047750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73819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Office User Interface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/>
              <a:t>Customizing the Quick Access Toolbar </a:t>
            </a:r>
          </a:p>
          <a:p>
            <a:r>
              <a:rPr lang="en-US" sz="2400" dirty="0" smtClean="0"/>
              <a:t>The Quick Access Toolbar is positioned above the Ribbon in the upper-left corner of the application window and makes it easy to access commands you use frequently.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77812" y="3048000"/>
            <a:ext cx="35331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1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943600"/>
            <a:ext cx="107632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1194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Office User Interface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8400"/>
            <a:ext cx="6019800" cy="3657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Customizing the Quick Access Toolbar (continued)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95421" y="3276600"/>
            <a:ext cx="434403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31242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customize the toolbar to include the commands you use most often.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ig 11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971800"/>
            <a:ext cx="1095375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6573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use similar steps to open and save documents in all Office applications.</a:t>
            </a:r>
          </a:p>
          <a:p>
            <a:r>
              <a:rPr lang="en-US" dirty="0" smtClean="0"/>
              <a:t>To </a:t>
            </a:r>
            <a:r>
              <a:rPr lang="en-US" b="1" i="1" dirty="0" smtClean="0"/>
              <a:t>open</a:t>
            </a:r>
            <a:r>
              <a:rPr lang="en-US" dirty="0" smtClean="0"/>
              <a:t> a document means to load a file into an application.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file</a:t>
            </a:r>
            <a:r>
              <a:rPr lang="en-US" dirty="0" smtClean="0"/>
              <a:t> is a collection of information saved as a unit and identified by a filename.</a:t>
            </a:r>
          </a:p>
          <a:p>
            <a:r>
              <a:rPr lang="en-US" dirty="0" smtClean="0"/>
              <a:t>The terms </a:t>
            </a:r>
            <a:r>
              <a:rPr lang="en-US" i="1" dirty="0" smtClean="0"/>
              <a:t>document</a:t>
            </a:r>
            <a:r>
              <a:rPr lang="en-US" dirty="0" smtClean="0"/>
              <a:t> and </a:t>
            </a:r>
            <a:r>
              <a:rPr lang="en-US" i="1" dirty="0" smtClean="0"/>
              <a:t>file</a:t>
            </a:r>
            <a:r>
              <a:rPr lang="en-US" dirty="0" smtClean="0"/>
              <a:t> are used interchangeably.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1009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Start Microsoft Office 2013 applications.</a:t>
            </a:r>
          </a:p>
          <a:p>
            <a:r>
              <a:rPr lang="en-US" sz="2600" dirty="0" smtClean="0"/>
              <a:t>Switch between application windows.</a:t>
            </a:r>
          </a:p>
          <a:p>
            <a:r>
              <a:rPr lang="en-US" sz="2600" dirty="0" smtClean="0"/>
              <a:t>Close applications.</a:t>
            </a:r>
          </a:p>
          <a:p>
            <a:r>
              <a:rPr lang="en-US" sz="2600" dirty="0" smtClean="0"/>
              <a:t>Navigate and identify the common elements in application windows.</a:t>
            </a:r>
          </a:p>
          <a:p>
            <a:r>
              <a:rPr lang="en-US" sz="2600" dirty="0" smtClean="0"/>
              <a:t>Identify the elements in the new Office 2013 user interface.</a:t>
            </a:r>
          </a:p>
          <a:p>
            <a:r>
              <a:rPr lang="en-US" sz="2600" dirty="0" smtClean="0"/>
              <a:t>Customize the Quick Access Toolbar.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Opening a Document </a:t>
            </a:r>
          </a:p>
          <a:p>
            <a:r>
              <a:rPr lang="en-US" dirty="0" smtClean="0"/>
              <a:t>The Open command in Backstage view, which is accessed using the FILE tab, enables you to open a file from any available disk and folder. </a:t>
            </a:r>
          </a:p>
          <a:p>
            <a:r>
              <a:rPr lang="en-US" dirty="0" smtClean="0"/>
              <a:t>You can also open a document by navigating to the document on the desktop, or by using File Explorer and double-clicking on the filename.</a:t>
            </a:r>
          </a:p>
          <a:p>
            <a:r>
              <a:rPr lang="en-US" dirty="0" smtClean="0"/>
              <a:t>Your computer will start the associated application and open the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5180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Opening a Document (continued)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file extension </a:t>
            </a:r>
            <a:r>
              <a:rPr lang="en-US" dirty="0" smtClean="0"/>
              <a:t>identifies the type of file and the application that created it.</a:t>
            </a:r>
          </a:p>
          <a:p>
            <a:r>
              <a:rPr lang="en-US" dirty="0" smtClean="0"/>
              <a:t>A period separates the filename and the three to four characters of the extension.</a:t>
            </a:r>
          </a:p>
          <a:p>
            <a:r>
              <a:rPr lang="en-US" dirty="0" smtClean="0"/>
              <a:t>For example, Word automatically assigns the extension </a:t>
            </a:r>
            <a:r>
              <a:rPr lang="en-US" i="1" dirty="0" smtClean="0"/>
              <a:t>.docx</a:t>
            </a:r>
            <a:r>
              <a:rPr lang="en-US" dirty="0" smtClean="0"/>
              <a:t>, PowerPoint assigns the extension </a:t>
            </a:r>
            <a:r>
              <a:rPr lang="en-US" i="1" dirty="0" smtClean="0"/>
              <a:t>.pptx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and Excel assigns the extension </a:t>
            </a:r>
            <a:r>
              <a:rPr lang="en-US" i="1" dirty="0" smtClean="0"/>
              <a:t>.xlsx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690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Opening a Document (continued)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x</a:t>
            </a:r>
            <a:r>
              <a:rPr lang="en-US" dirty="0" smtClean="0"/>
              <a:t> in the extension indicates the </a:t>
            </a:r>
            <a:r>
              <a:rPr lang="en-US" dirty="0"/>
              <a:t>X</a:t>
            </a:r>
            <a:r>
              <a:rPr lang="en-US" dirty="0" smtClean="0"/>
              <a:t>ML format.</a:t>
            </a:r>
          </a:p>
          <a:p>
            <a:r>
              <a:rPr lang="en-US" dirty="0" smtClean="0"/>
              <a:t>Documents created in Office versions prior to Office 2007 can be quickly identified because they do not include the </a:t>
            </a:r>
            <a:r>
              <a:rPr lang="en-US" i="1" dirty="0" smtClean="0"/>
              <a:t>x</a:t>
            </a:r>
            <a:r>
              <a:rPr lang="en-US" dirty="0" smtClean="0"/>
              <a:t> in the file extension.</a:t>
            </a:r>
          </a:p>
          <a:p>
            <a:r>
              <a:rPr lang="en-US" dirty="0" smtClean="0"/>
              <a:t>The file extensions in those applications are </a:t>
            </a:r>
            <a:r>
              <a:rPr lang="en-US" i="1" dirty="0" smtClean="0"/>
              <a:t>.doc</a:t>
            </a:r>
            <a:r>
              <a:rPr lang="en-US" dirty="0" smtClean="0"/>
              <a:t>, </a:t>
            </a:r>
            <a:r>
              <a:rPr lang="en-US" i="1" dirty="0" smtClean="0"/>
              <a:t>.ppt</a:t>
            </a:r>
            <a:r>
              <a:rPr lang="en-US" dirty="0" smtClean="0"/>
              <a:t>, and </a:t>
            </a:r>
            <a:r>
              <a:rPr lang="en-US" i="1" dirty="0" smtClean="0"/>
              <a:t>.xls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8839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Opening a Document (continued)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folder</a:t>
            </a:r>
            <a:r>
              <a:rPr lang="en-US" dirty="0" smtClean="0"/>
              <a:t> is a means for organizing files into manageable groups on a storage disk.</a:t>
            </a:r>
          </a:p>
          <a:p>
            <a:pPr lvl="1"/>
            <a:r>
              <a:rPr lang="en-US" dirty="0" smtClean="0"/>
              <a:t>All computer files are saved in folders.</a:t>
            </a:r>
          </a:p>
          <a:p>
            <a:r>
              <a:rPr lang="en-US" b="1" i="1" dirty="0" smtClean="0"/>
              <a:t>Subfolders</a:t>
            </a:r>
            <a:r>
              <a:rPr lang="en-US" dirty="0" smtClean="0"/>
              <a:t>, which are folders within folders, can also be created.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path</a:t>
            </a:r>
            <a:r>
              <a:rPr lang="en-US" dirty="0" smtClean="0"/>
              <a:t> is the route the operating system uses to locate a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4440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Opening a Document (continued)</a:t>
            </a:r>
          </a:p>
          <a:p>
            <a:r>
              <a:rPr lang="en-US" dirty="0" smtClean="0"/>
              <a:t>The path indicates the disk and any folders relative to the location of the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3962400"/>
            <a:ext cx="6096000" cy="20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019800"/>
            <a:ext cx="1133475" cy="200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99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Opening a Document (continued)</a:t>
            </a:r>
          </a:p>
          <a:p>
            <a:pPr eaLnBrk="1" hangingPunct="1"/>
            <a:r>
              <a:rPr lang="en-US" dirty="0" smtClean="0"/>
              <a:t>You </a:t>
            </a:r>
            <a:r>
              <a:rPr lang="en-US" dirty="0"/>
              <a:t>can open multiple documents within each application.</a:t>
            </a:r>
          </a:p>
          <a:p>
            <a:pPr eaLnBrk="1" hangingPunct="1"/>
            <a:r>
              <a:rPr lang="en-US" dirty="0"/>
              <a:t>When multiple documents are open within one application, the taskbar displays the documents stacked behind the application button.</a:t>
            </a:r>
          </a:p>
          <a:p>
            <a:pPr eaLnBrk="1" hangingPunct="1"/>
            <a:r>
              <a:rPr lang="en-US" dirty="0" smtClean="0"/>
              <a:t>When you right-click the application on the taskbar, a Jump List is displayed above the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6939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Opening, Saving, and Closing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Opening a Document (continued)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i="1" dirty="0"/>
              <a:t>Jump List </a:t>
            </a:r>
            <a:r>
              <a:rPr lang="en-US" sz="2400" dirty="0"/>
              <a:t>is a collection of links that provides quick access to files and data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The links displayed in a Jump List vary depending on the application.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3200400"/>
            <a:ext cx="237722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1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971800"/>
            <a:ext cx="105727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170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Opening, Saving, and Closing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Solving Problems with Opening Documents</a:t>
            </a:r>
          </a:p>
          <a:p>
            <a:pPr eaLnBrk="1" hangingPunct="1"/>
            <a:r>
              <a:rPr lang="en-US" sz="2400" b="1" i="1" dirty="0" smtClean="0"/>
              <a:t>File compatibility </a:t>
            </a:r>
            <a:r>
              <a:rPr lang="en-US" sz="2400" dirty="0" smtClean="0"/>
              <a:t>refers to the ability to open and work with files without a format conflict.</a:t>
            </a:r>
          </a:p>
          <a:p>
            <a:pPr lvl="1" eaLnBrk="1" hangingPunct="1"/>
            <a:r>
              <a:rPr lang="en-US" sz="2200" dirty="0" smtClean="0"/>
              <a:t>Files created in an older version of an application can usually be opened with a newer version.</a:t>
            </a:r>
          </a:p>
          <a:p>
            <a:pPr lvl="1" eaLnBrk="1" hangingPunct="1"/>
            <a:r>
              <a:rPr lang="en-US" sz="2200" dirty="0" smtClean="0"/>
              <a:t>Files created in a newer version may not be backwards compatible, meaning they cannot be opened by the older version.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670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Opening, Saving, and Closing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Solving Problems with Opening Documents (continued)</a:t>
            </a:r>
          </a:p>
          <a:p>
            <a:pPr lvl="1" eaLnBrk="1" hangingPunct="1"/>
            <a:r>
              <a:rPr lang="en-US" sz="2200" dirty="0" smtClean="0"/>
              <a:t>Files created in one operating system, such as Macintosh, may not open in another operating system, such as Windows.</a:t>
            </a:r>
          </a:p>
          <a:p>
            <a:pPr lvl="1" eaLnBrk="1" hangingPunct="1"/>
            <a:r>
              <a:rPr lang="en-US" sz="2200" dirty="0" smtClean="0"/>
              <a:t>Files created by one application, such as Access, will not open in another application, such as Word.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9762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Opening, Saving, and Closing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b="1" dirty="0" smtClean="0"/>
              <a:t>Solving Problems with Opening Documents (continued)</a:t>
            </a:r>
          </a:p>
          <a:p>
            <a:pPr eaLnBrk="1" hangingPunct="1"/>
            <a:r>
              <a:rPr lang="en-US" sz="2400" dirty="0" smtClean="0"/>
              <a:t>When you use the Open command from the FILE tab, if you do not see the file you are looking for, you should take the following actions:</a:t>
            </a:r>
          </a:p>
          <a:p>
            <a:pPr lvl="1" eaLnBrk="1" hangingPunct="1"/>
            <a:r>
              <a:rPr lang="en-US" dirty="0" smtClean="0"/>
              <a:t>Verify the document was saved before it was closed.</a:t>
            </a:r>
          </a:p>
          <a:p>
            <a:pPr lvl="1" eaLnBrk="1" hangingPunct="1"/>
            <a:r>
              <a:rPr lang="en-US" dirty="0" smtClean="0"/>
              <a:t>Verify you are looking at the correct disk and folder.</a:t>
            </a:r>
          </a:p>
          <a:p>
            <a:pPr lvl="1" eaLnBrk="1" hangingPunct="1"/>
            <a:r>
              <a:rPr lang="en-US" dirty="0" smtClean="0"/>
              <a:t>If you are unsure of the location, you can use the Search command to find the file.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7836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Open, save, and close documents.</a:t>
            </a:r>
          </a:p>
          <a:p>
            <a:r>
              <a:rPr lang="en-US" sz="2600" dirty="0" smtClean="0"/>
              <a:t>Use online Help features.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274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Opening, Saving, and Closing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Solving Problems with Opening Documents (continued)</a:t>
            </a:r>
          </a:p>
          <a:p>
            <a:pPr eaLnBrk="1" hangingPunct="1"/>
            <a:r>
              <a:rPr lang="en-US" sz="2400" dirty="0" smtClean="0"/>
              <a:t>If a file will not open, it may be corrupted.</a:t>
            </a:r>
          </a:p>
          <a:p>
            <a:pPr lvl="1" eaLnBrk="1" hangingPunct="1"/>
            <a:r>
              <a:rPr lang="en-US" sz="2200" dirty="0" smtClean="0"/>
              <a:t>You may see an error message as you try to open the file.</a:t>
            </a:r>
          </a:p>
          <a:p>
            <a:pPr lvl="1" eaLnBrk="1" hangingPunct="1"/>
            <a:r>
              <a:rPr lang="en-US" sz="2200" dirty="0" smtClean="0"/>
              <a:t>A virus may be stopping you from opening the file.</a:t>
            </a:r>
          </a:p>
          <a:p>
            <a:pPr lvl="1" eaLnBrk="1" hangingPunct="1"/>
            <a:r>
              <a:rPr lang="en-US" sz="2200" dirty="0" smtClean="0"/>
              <a:t>Try to open the file on a different computer to verify the file is corrupted and it is not a problem with your computer.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47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To </a:t>
            </a:r>
            <a:r>
              <a:rPr lang="en-US" b="1" i="1" dirty="0"/>
              <a:t>save</a:t>
            </a:r>
            <a:r>
              <a:rPr lang="en-US" dirty="0"/>
              <a:t> a document means to store it on a disk or other storage medium.</a:t>
            </a:r>
          </a:p>
          <a:p>
            <a:pPr eaLnBrk="1" hangingPunct="1"/>
            <a:r>
              <a:rPr lang="en-US" dirty="0"/>
              <a:t>To make it easier to find documents, choose filenames with words that help describe the document. </a:t>
            </a:r>
          </a:p>
          <a:p>
            <a:pPr eaLnBrk="1" hangingPunct="1"/>
            <a:r>
              <a:rPr lang="en-US" dirty="0"/>
              <a:t>When you click the Save button on the Quick Access Toolbar, the document is saved with the same filename and in the same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8391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Document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When you use the Save As </a:t>
            </a:r>
            <a:r>
              <a:rPr lang="en-US" sz="2400" dirty="0" smtClean="0"/>
              <a:t>command, </a:t>
            </a:r>
            <a:r>
              <a:rPr lang="en-US" sz="2400" dirty="0"/>
              <a:t>you have the opportunity to change the document filename, </a:t>
            </a:r>
            <a:r>
              <a:rPr lang="en-US" sz="2400" dirty="0" smtClean="0"/>
              <a:t>location, </a:t>
            </a:r>
            <a:r>
              <a:rPr lang="en-US" sz="2400" dirty="0"/>
              <a:t>and format.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0868" y="3762375"/>
            <a:ext cx="453615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1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429000"/>
            <a:ext cx="1095375" cy="24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56544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Document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several options for closing a document:</a:t>
            </a:r>
          </a:p>
          <a:p>
            <a:pPr lvl="1"/>
            <a:r>
              <a:rPr lang="en-US" sz="2200" dirty="0" smtClean="0"/>
              <a:t>In Backstage view, you can access the Close command, which will close the active document.</a:t>
            </a:r>
          </a:p>
          <a:p>
            <a:pPr lvl="1"/>
            <a:r>
              <a:rPr lang="en-US" sz="2200" dirty="0" smtClean="0"/>
              <a:t>You can also close a document by clicking the Close button on the document thumbnail.</a:t>
            </a:r>
          </a:p>
          <a:p>
            <a:pPr lvl="1"/>
            <a:r>
              <a:rPr lang="en-US" sz="2200" dirty="0" smtClean="0"/>
              <a:t>With either method, when you close the last open document, the application closes, too.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175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Getting Help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Whenever you encounter a problem, your first source of help should be the Help features in each Office application. </a:t>
            </a:r>
          </a:p>
          <a:p>
            <a:pPr eaLnBrk="1" hangingPunct="1"/>
            <a:r>
              <a:rPr lang="en-US" sz="2400" dirty="0" smtClean="0"/>
              <a:t>The Help button looks like a question mark.</a:t>
            </a:r>
          </a:p>
          <a:p>
            <a:pPr eaLnBrk="1" hangingPunct="1"/>
            <a:r>
              <a:rPr lang="en-US" sz="2400" dirty="0" smtClean="0"/>
              <a:t>Navigating the Help screens is much like navigating a Web page, and you can also type keywords in the Search box.</a:t>
            </a:r>
          </a:p>
          <a:p>
            <a:pPr eaLnBrk="1" hangingPunct="1"/>
            <a:r>
              <a:rPr lang="en-US" sz="2400" dirty="0" smtClean="0"/>
              <a:t>If your computer is connected to the Internet, you will also have access to all the current Help information available from the Microsoft Office.com Web site.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4490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Getting Help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At the Office.com Web site, you will find a variety of resources including tours, slide shows, tutorials, training videos, articles, product user groups, blogs, and the opportunity to chat online with Microsoft support personnel.</a:t>
            </a:r>
          </a:p>
          <a:p>
            <a:pPr eaLnBrk="1" hangingPunct="1"/>
            <a:r>
              <a:rPr lang="en-US" sz="2400" dirty="0" smtClean="0"/>
              <a:t>Other sources for help include assistance from others such as classmates, instructors, coworkers, and help desks.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35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35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464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 this lesson, you learned:</a:t>
            </a:r>
          </a:p>
          <a:p>
            <a:r>
              <a:rPr lang="en-US" sz="2400" dirty="0"/>
              <a:t>You can start an Office application by clicking the Start </a:t>
            </a:r>
            <a:r>
              <a:rPr lang="en-US" sz="2400" dirty="0" smtClean="0"/>
              <a:t>screen, using a shortcut button on the desktop, or opening a file through File Explorer.</a:t>
            </a:r>
          </a:p>
          <a:p>
            <a:r>
              <a:rPr lang="en-US" sz="2400" dirty="0" smtClean="0"/>
              <a:t>Common elements found in Office application windows include the taskbar, title bar, scroll bars, and status bar.</a:t>
            </a:r>
          </a:p>
          <a:p>
            <a:r>
              <a:rPr lang="en-US" sz="2400" dirty="0" smtClean="0"/>
              <a:t>You can maximize the space for the document window by minimizing the Ribbon.</a:t>
            </a:r>
            <a:endParaRPr lang="en-US" sz="2400" dirty="0"/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36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36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can customize the Quick Access Toolbar by adding or removing command buttons.</a:t>
            </a:r>
          </a:p>
          <a:p>
            <a:r>
              <a:rPr lang="en-US" sz="2400" dirty="0" smtClean="0"/>
              <a:t>Backstage view provides quick access to common tasks for managing documents, such as opening, closing, saving, and printing.</a:t>
            </a:r>
          </a:p>
          <a:p>
            <a:r>
              <a:rPr lang="en-US" sz="2400" dirty="0" smtClean="0"/>
              <a:t>The Open dialog box enables you to open a file from any available disk and folder.</a:t>
            </a:r>
            <a:endParaRPr lang="en-US" sz="2400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Problems opening files can involve corrupted data or </a:t>
            </a:r>
            <a:r>
              <a:rPr lang="en-US" sz="2400" dirty="0" smtClean="0"/>
              <a:t>file compatibility </a:t>
            </a:r>
            <a:r>
              <a:rPr lang="en-US" sz="2400" dirty="0"/>
              <a:t>issues, such as trying to open a file in a </a:t>
            </a:r>
            <a:r>
              <a:rPr lang="en-US" sz="2400" dirty="0" smtClean="0"/>
              <a:t>different application</a:t>
            </a:r>
            <a:r>
              <a:rPr lang="en-US" sz="2400" dirty="0"/>
              <a:t>, in an earlier version of an application, or in </a:t>
            </a:r>
            <a:r>
              <a:rPr lang="en-US" sz="2400" dirty="0" smtClean="0"/>
              <a:t>an operating </a:t>
            </a:r>
            <a:r>
              <a:rPr lang="en-US" sz="2400" dirty="0"/>
              <a:t>system other than that used to create it.</a:t>
            </a:r>
          </a:p>
          <a:p>
            <a:r>
              <a:rPr lang="en-US" sz="2400" dirty="0" smtClean="0"/>
              <a:t>When saving a document, you can choose the location where the files will be saved, assign a new filename, and choose a file format.</a:t>
            </a:r>
            <a:endParaRPr lang="en-US" sz="2400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multiple ways to close a document and an application. Sometimes, when only one document is open in an application, the application closes when you close the document.</a:t>
            </a:r>
          </a:p>
          <a:p>
            <a:r>
              <a:rPr lang="en-US" sz="2400" dirty="0" smtClean="0"/>
              <a:t>Several sources of help are available including application Help features, assistance from others, books and manuals, and online support.</a:t>
            </a:r>
            <a:endParaRPr lang="en-US" sz="2400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786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24400" y="2438400"/>
            <a:ext cx="3770313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I-beam</a:t>
            </a:r>
          </a:p>
          <a:p>
            <a:pPr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nsertion point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Jump List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minimized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Ribbon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save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14400" y="2362200"/>
            <a:ext cx="3770312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pplication window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Backstage view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ursor</a:t>
            </a:r>
          </a:p>
          <a:p>
            <a:pPr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ocument window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ile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ile compatibility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ile extension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folder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 (continued)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ScreenTip</a:t>
            </a:r>
          </a:p>
          <a:p>
            <a:pPr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croll</a:t>
            </a:r>
          </a:p>
          <a:p>
            <a:pPr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hortcut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shortcut menu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subfolders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template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914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Starting and Closing Applications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1948" y="3200400"/>
            <a:ext cx="5884904" cy="311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2467717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Microsoft Office </a:t>
            </a:r>
            <a:r>
              <a:rPr lang="en-US" sz="2000" dirty="0" smtClean="0"/>
              <a:t>2013 is </a:t>
            </a:r>
            <a:r>
              <a:rPr lang="en-US" sz="2000" dirty="0"/>
              <a:t>an integrated software package that enables you to share information </a:t>
            </a:r>
            <a:r>
              <a:rPr lang="en-US" sz="2000" dirty="0" smtClean="0"/>
              <a:t>between </a:t>
            </a:r>
            <a:r>
              <a:rPr lang="en-US" sz="2000" dirty="0"/>
              <a:t>several </a:t>
            </a:r>
            <a:r>
              <a:rPr lang="en-US" sz="2000" dirty="0" smtClean="0"/>
              <a:t>applications.</a:t>
            </a:r>
            <a:endParaRPr lang="en-US" sz="2000" dirty="0"/>
          </a:p>
        </p:txBody>
      </p:sp>
      <p:pic>
        <p:nvPicPr>
          <p:cNvPr id="9" name="Picture 8" descr="table 1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6600"/>
            <a:ext cx="876300" cy="2190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Starting and Closing Applications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/>
              <a:t>Starting Applications and Switching Between Applications</a:t>
            </a:r>
          </a:p>
          <a:p>
            <a:pPr eaLnBrk="1" hangingPunct="1"/>
            <a:r>
              <a:rPr lang="en-US" sz="2000" dirty="0" smtClean="0"/>
              <a:t>The steps for starting and closing all Office applications are the same, and the steps will also apply to other applications such as Internet Explorer and Windows Media Player.</a:t>
            </a:r>
          </a:p>
          <a:p>
            <a:pPr eaLnBrk="1" hangingPunct="1"/>
            <a:r>
              <a:rPr lang="en-US" sz="2000" dirty="0" smtClean="0"/>
              <a:t>When you log on to a computer, the Start screen displays. You can start an application by selecting the application on the Start screen.</a:t>
            </a:r>
          </a:p>
          <a:p>
            <a:pPr eaLnBrk="1" hangingPunct="1"/>
            <a:r>
              <a:rPr lang="en-US" sz="2000" dirty="0" smtClean="0"/>
              <a:t>You can also start an application using File Explorer. When you double-click a filename, the selected file automatically opens in the correct application.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8133183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Starting and Closing Applications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08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/>
              <a:t>Starting Applications and Switching Between Applications (continued)</a:t>
            </a:r>
          </a:p>
          <a:p>
            <a:pPr eaLnBrk="1" hangingPunct="1"/>
            <a:r>
              <a:rPr lang="en-US" sz="2000" dirty="0" smtClean="0"/>
              <a:t>When you log on to a computer, the Start screen displays.</a:t>
            </a:r>
          </a:p>
          <a:p>
            <a:pPr eaLnBrk="1" hangingPunct="1"/>
            <a:r>
              <a:rPr lang="en-US" sz="2000" dirty="0" smtClean="0"/>
              <a:t>You can start an application by selecting a tile on the Start screen.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57647" y="4102100"/>
            <a:ext cx="3637701" cy="204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 1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943600"/>
            <a:ext cx="981075" cy="200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57433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Starting and Closing Applications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980" y="2362200"/>
            <a:ext cx="716279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/>
              <a:t>Starting Applications and Switching Between Applications (continued) </a:t>
            </a:r>
          </a:p>
          <a:p>
            <a:pPr eaLnBrk="1" hangingPunct="1"/>
            <a:r>
              <a:rPr lang="en-US" sz="2000" dirty="0" smtClean="0"/>
              <a:t>When you select an application, you can choose to open an existing file or a </a:t>
            </a:r>
            <a:r>
              <a:rPr lang="en-US" sz="2000" b="1" i="1" dirty="0" smtClean="0"/>
              <a:t>template</a:t>
            </a:r>
            <a:r>
              <a:rPr lang="en-US" sz="2000" dirty="0" smtClean="0"/>
              <a:t>, or you can create a new file.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57400" y="3805515"/>
            <a:ext cx="5029200" cy="25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 1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038600"/>
            <a:ext cx="102870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325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2214</Words>
  <Application>Microsoft Office PowerPoint</Application>
  <PresentationFormat>On-screen Show (4:3)</PresentationFormat>
  <Paragraphs>302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1_Capsules</vt:lpstr>
      <vt:lpstr>Lesson 11 Exploring Microsoft Office 2013</vt:lpstr>
      <vt:lpstr>Objectives</vt:lpstr>
      <vt:lpstr>Objectives (continued)</vt:lpstr>
      <vt:lpstr>Words to Know</vt:lpstr>
      <vt:lpstr>Words to Know (continued)</vt:lpstr>
      <vt:lpstr>Starting and Closing Applications</vt:lpstr>
      <vt:lpstr>Starting and Closing Applications (continued)</vt:lpstr>
      <vt:lpstr>Starting and Closing Applications (continued)</vt:lpstr>
      <vt:lpstr>Starting and Closing Applications (continued)</vt:lpstr>
      <vt:lpstr>Starting and Closing Applications (continued)</vt:lpstr>
      <vt:lpstr>Starting and Closing Applications (continued)</vt:lpstr>
      <vt:lpstr>Starting and Closing Applications (continued)</vt:lpstr>
      <vt:lpstr>Starting and Closing Applications (continued)</vt:lpstr>
      <vt:lpstr>Navigating Application Windows</vt:lpstr>
      <vt:lpstr>Using the Office User Interface</vt:lpstr>
      <vt:lpstr>Using the Office User Interface (continued)</vt:lpstr>
      <vt:lpstr>Using the Office User Interface (continued)</vt:lpstr>
      <vt:lpstr>Using the Office User Interface (continued)</vt:lpstr>
      <vt:lpstr>Opening, Saving, and Closing Documents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Opening, Saving, and Closing Documents (continued)</vt:lpstr>
      <vt:lpstr>Saving a Document</vt:lpstr>
      <vt:lpstr>Saving a Document (continued)</vt:lpstr>
      <vt:lpstr>Saving a Document (continued)</vt:lpstr>
      <vt:lpstr>Getting Help</vt:lpstr>
      <vt:lpstr>Getting Help (continued)</vt:lpstr>
      <vt:lpstr>Summary</vt:lpstr>
      <vt:lpstr>Summary (continued)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2014-02-04T16:19:37Z</dcterms:created>
  <dcterms:modified xsi:type="dcterms:W3CDTF">2014-02-04T20:47:34Z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