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36"/>
  </p:notesMasterIdLst>
  <p:handoutMasterIdLst>
    <p:handoutMasterId r:id="rId37"/>
  </p:handoutMasterIdLst>
  <p:sldIdLst>
    <p:sldId id="299" r:id="rId2"/>
    <p:sldId id="325" r:id="rId3"/>
    <p:sldId id="495" r:id="rId4"/>
    <p:sldId id="300" r:id="rId5"/>
    <p:sldId id="496" r:id="rId6"/>
    <p:sldId id="266" r:id="rId7"/>
    <p:sldId id="552" r:id="rId8"/>
    <p:sldId id="553" r:id="rId9"/>
    <p:sldId id="554" r:id="rId10"/>
    <p:sldId id="538" r:id="rId11"/>
    <p:sldId id="540" r:id="rId12"/>
    <p:sldId id="541" r:id="rId13"/>
    <p:sldId id="555" r:id="rId14"/>
    <p:sldId id="556" r:id="rId15"/>
    <p:sldId id="557" r:id="rId16"/>
    <p:sldId id="514" r:id="rId17"/>
    <p:sldId id="558" r:id="rId18"/>
    <p:sldId id="559" r:id="rId19"/>
    <p:sldId id="560" r:id="rId20"/>
    <p:sldId id="561" r:id="rId21"/>
    <p:sldId id="562" r:id="rId22"/>
    <p:sldId id="563" r:id="rId23"/>
    <p:sldId id="564" r:id="rId24"/>
    <p:sldId id="565" r:id="rId25"/>
    <p:sldId id="566" r:id="rId26"/>
    <p:sldId id="549" r:id="rId27"/>
    <p:sldId id="550" r:id="rId28"/>
    <p:sldId id="551" r:id="rId29"/>
    <p:sldId id="567" r:id="rId30"/>
    <p:sldId id="517" r:id="rId31"/>
    <p:sldId id="321" r:id="rId32"/>
    <p:sldId id="339" r:id="rId33"/>
    <p:sldId id="445" r:id="rId34"/>
    <p:sldId id="53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74" autoAdjust="0"/>
    <p:restoredTop sz="94500" autoAdjust="0"/>
  </p:normalViewPr>
  <p:slideViewPr>
    <p:cSldViewPr>
      <p:cViewPr varScale="1">
        <p:scale>
          <a:sx n="74" d="100"/>
          <a:sy n="74"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p14="http://schemas.microsoft.com/office/powerpoint/2010/main" xmlns=""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p14="http://schemas.microsoft.com/office/powerpoint/2010/main" xmlns=""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6"/>
            <a:ext cx="4902201" cy="368301"/>
            <a:chOff x="2288" y="3080"/>
            <a:chExt cx="3088" cy="232"/>
          </a:xfrm>
          <a:solidFill>
            <a:srgbClr val="002060"/>
          </a:solidFill>
          <a:effectLst/>
        </p:grpSpPr>
        <p:sp>
          <p:nvSpPr>
            <p:cNvPr id="8" name="AutoShape 6"/>
            <p:cNvSpPr>
              <a:spLocks noChangeArrowheads="1"/>
            </p:cNvSpPr>
            <p:nvPr/>
          </p:nvSpPr>
          <p:spPr bwMode="auto">
            <a:xfrm flipH="1">
              <a:off x="2288" y="3080"/>
              <a:ext cx="2944" cy="232"/>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80" cy="232"/>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40"/>
              <a:chOff x="144" y="1248"/>
              <a:chExt cx="4656" cy="240"/>
            </a:xfrm>
          </p:grpSpPr>
          <p:sp>
            <p:nvSpPr>
              <p:cNvPr id="69639" name="AutoShape 7"/>
              <p:cNvSpPr>
                <a:spLocks noChangeArrowheads="1"/>
              </p:cNvSpPr>
              <p:nvPr/>
            </p:nvSpPr>
            <p:spPr bwMode="auto">
              <a:xfrm>
                <a:off x="384" y="1248"/>
                <a:ext cx="4416" cy="24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88" cy="240"/>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13</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13</a:t>
            </a:r>
            <a:br>
              <a:rPr lang="en-US" sz="3200" dirty="0" smtClean="0"/>
            </a:br>
            <a:r>
              <a:rPr lang="en-US" sz="3200" dirty="0" smtClean="0"/>
              <a:t>Editing and Formatting Documents</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5052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 </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sz="half"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10</a:t>
            </a:fld>
            <a:endParaRPr lang="en-US" sz="2600" b="1" dirty="0">
              <a:solidFill>
                <a:schemeClr val="bg1"/>
              </a:solidFill>
            </a:endParaRPr>
          </a:p>
        </p:txBody>
      </p:sp>
      <p:sp>
        <p:nvSpPr>
          <p:cNvPr id="8" name="Rectangle 3"/>
          <p:cNvSpPr txBox="1">
            <a:spLocks noChangeArrowheads="1"/>
          </p:cNvSpPr>
          <p:nvPr/>
        </p:nvSpPr>
        <p:spPr bwMode="auto">
          <a:xfrm>
            <a:off x="838199" y="2373086"/>
            <a:ext cx="4495801"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Undoing, Redoing, and Repeating</a:t>
            </a:r>
          </a:p>
          <a:p>
            <a:pPr eaLnBrk="1" hangingPunct="1"/>
            <a:r>
              <a:rPr lang="en-US" sz="2400" dirty="0" smtClean="0"/>
              <a:t>If you want to reverse an action, you can use the Undo button. </a:t>
            </a:r>
          </a:p>
          <a:p>
            <a:pPr eaLnBrk="1" hangingPunct="1"/>
            <a:r>
              <a:rPr lang="en-US" sz="2400" dirty="0" smtClean="0"/>
              <a:t>If you change your mind, you can reverse the undo action by using the Redo command.</a:t>
            </a:r>
          </a:p>
          <a:p>
            <a:pPr eaLnBrk="1" hangingPunct="1"/>
            <a:r>
              <a:rPr lang="en-US" sz="2400" dirty="0" smtClean="0"/>
              <a:t>You can undo and redo multiple actions at a time.</a:t>
            </a:r>
            <a:endParaRPr lang="en-US" sz="2400" dirty="0"/>
          </a:p>
          <a:p>
            <a:pPr eaLnBrk="1" hangingPunct="1"/>
            <a:endParaRPr lang="en-US" sz="2400" dirty="0"/>
          </a:p>
        </p:txBody>
      </p:sp>
      <p:pic>
        <p:nvPicPr>
          <p:cNvPr id="2" name="Picture 2"/>
          <p:cNvPicPr>
            <a:picLocks noChangeAspect="1" noChangeArrowheads="1"/>
          </p:cNvPicPr>
          <p:nvPr/>
        </p:nvPicPr>
        <p:blipFill>
          <a:blip r:embed="rId3"/>
          <a:stretch>
            <a:fillRect/>
          </a:stretch>
        </p:blipFill>
        <p:spPr bwMode="auto">
          <a:xfrm>
            <a:off x="5334000" y="2819400"/>
            <a:ext cx="2350453" cy="3409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fig 13-4.JPG"/>
          <p:cNvPicPr>
            <a:picLocks noChangeAspect="1"/>
          </p:cNvPicPr>
          <p:nvPr/>
        </p:nvPicPr>
        <p:blipFill>
          <a:blip r:embed="rId4"/>
          <a:stretch>
            <a:fillRect/>
          </a:stretch>
        </p:blipFill>
        <p:spPr>
          <a:xfrm>
            <a:off x="5334000" y="2514600"/>
            <a:ext cx="1000125" cy="238125"/>
          </a:xfrm>
          <a:prstGeom prst="rect">
            <a:avLst/>
          </a:prstGeom>
        </p:spPr>
      </p:pic>
    </p:spTree>
    <p:extLst>
      <p:ext uri="{BB962C8B-B14F-4D97-AF65-F5344CB8AC3E}">
        <p14:creationId xmlns:p14="http://schemas.microsoft.com/office/powerpoint/2010/main" xmlns="" val="2167923627"/>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11</a:t>
            </a:fld>
            <a:endParaRPr lang="en-US" sz="2600" b="1" dirty="0">
              <a:solidFill>
                <a:schemeClr val="bg1"/>
              </a:solidFill>
            </a:endParaRPr>
          </a:p>
        </p:txBody>
      </p:sp>
      <p:sp>
        <p:nvSpPr>
          <p:cNvPr id="8" name="Rectangle 3"/>
          <p:cNvSpPr txBox="1">
            <a:spLocks noChangeArrowheads="1"/>
          </p:cNvSpPr>
          <p:nvPr/>
        </p:nvSpPr>
        <p:spPr bwMode="auto">
          <a:xfrm>
            <a:off x="838199" y="2373086"/>
            <a:ext cx="7315201"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Copying and Moving Text</a:t>
            </a:r>
          </a:p>
          <a:p>
            <a:pPr eaLnBrk="1" hangingPunct="1"/>
            <a:r>
              <a:rPr lang="en-US" sz="2400" dirty="0" smtClean="0"/>
              <a:t>When you use the mouse to drag selected text from the existing location and then drop the selected text in a new location, it is called </a:t>
            </a:r>
            <a:r>
              <a:rPr lang="en-US" sz="2400" b="1" i="1" dirty="0" smtClean="0"/>
              <a:t>drag-and-drop editing</a:t>
            </a:r>
            <a:r>
              <a:rPr lang="en-US" sz="2400" dirty="0" smtClean="0"/>
              <a:t>.</a:t>
            </a:r>
          </a:p>
        </p:txBody>
      </p:sp>
      <p:pic>
        <p:nvPicPr>
          <p:cNvPr id="3074" name="Picture 2"/>
          <p:cNvPicPr>
            <a:picLocks noChangeAspect="1" noChangeArrowheads="1"/>
          </p:cNvPicPr>
          <p:nvPr/>
        </p:nvPicPr>
        <p:blipFill>
          <a:blip r:embed="rId3"/>
          <a:stretch>
            <a:fillRect/>
          </a:stretch>
        </p:blipFill>
        <p:spPr bwMode="auto">
          <a:xfrm>
            <a:off x="1875503" y="4361654"/>
            <a:ext cx="5973097" cy="2020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fig 13-5.JPG"/>
          <p:cNvPicPr>
            <a:picLocks noChangeAspect="1"/>
          </p:cNvPicPr>
          <p:nvPr/>
        </p:nvPicPr>
        <p:blipFill>
          <a:blip r:embed="rId4"/>
          <a:stretch>
            <a:fillRect/>
          </a:stretch>
        </p:blipFill>
        <p:spPr>
          <a:xfrm>
            <a:off x="5867400" y="4114800"/>
            <a:ext cx="981075" cy="219075"/>
          </a:xfrm>
          <a:prstGeom prst="rect">
            <a:avLst/>
          </a:prstGeom>
        </p:spPr>
      </p:pic>
    </p:spTree>
    <p:extLst>
      <p:ext uri="{BB962C8B-B14F-4D97-AF65-F5344CB8AC3E}">
        <p14:creationId xmlns:p14="http://schemas.microsoft.com/office/powerpoint/2010/main" xmlns="" val="57406664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noAutofit/>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12</a:t>
            </a:fld>
            <a:endParaRPr lang="en-US" sz="2600" b="1" dirty="0">
              <a:solidFill>
                <a:schemeClr val="bg1"/>
              </a:solidFill>
            </a:endParaRPr>
          </a:p>
        </p:txBody>
      </p:sp>
      <p:sp>
        <p:nvSpPr>
          <p:cNvPr id="8" name="Rectangle 3"/>
          <p:cNvSpPr txBox="1">
            <a:spLocks noChangeArrowheads="1"/>
          </p:cNvSpPr>
          <p:nvPr/>
        </p:nvSpPr>
        <p:spPr bwMode="auto">
          <a:xfrm>
            <a:off x="838199" y="2373086"/>
            <a:ext cx="7696201"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Copying and Moving Text (continued)</a:t>
            </a:r>
          </a:p>
          <a:p>
            <a:pPr eaLnBrk="1" hangingPunct="1"/>
            <a:r>
              <a:rPr lang="en-US" sz="2450" dirty="0" smtClean="0"/>
              <a:t>You can also use the Cut, Copy, and Paste commands to move and copy selected text.</a:t>
            </a:r>
          </a:p>
          <a:p>
            <a:pPr eaLnBrk="1" hangingPunct="1"/>
            <a:r>
              <a:rPr lang="en-US" sz="2450" dirty="0" smtClean="0"/>
              <a:t>When you use the Cut, Copy, and Paste commands, Word uses a feature called the </a:t>
            </a:r>
            <a:r>
              <a:rPr lang="en-US" sz="2450" b="1" i="1" dirty="0" smtClean="0"/>
              <a:t>Clipboard</a:t>
            </a:r>
            <a:r>
              <a:rPr lang="en-US" sz="2450" dirty="0" smtClean="0"/>
              <a:t> as a temporary storage place in your computer’s memory. </a:t>
            </a:r>
          </a:p>
          <a:p>
            <a:pPr eaLnBrk="1" hangingPunct="1"/>
            <a:r>
              <a:rPr lang="en-US" sz="2450" dirty="0" smtClean="0"/>
              <a:t>The Clipboard can store data of all Office types, and that data can be inserted into the same document, other documents, or files in other applications.</a:t>
            </a:r>
            <a:endParaRPr lang="en-US" sz="2450" dirty="0"/>
          </a:p>
        </p:txBody>
      </p:sp>
    </p:spTree>
    <p:extLst>
      <p:ext uri="{BB962C8B-B14F-4D97-AF65-F5344CB8AC3E}">
        <p14:creationId xmlns:p14="http://schemas.microsoft.com/office/powerpoint/2010/main" xmlns="" val="92681643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idx="1"/>
          </p:nvPr>
        </p:nvSpPr>
        <p:spPr>
          <a:xfrm>
            <a:off x="838200" y="2362200"/>
            <a:ext cx="7848600" cy="4038600"/>
          </a:xfrm>
        </p:spPr>
        <p:txBody>
          <a:bodyPr>
            <a:normAutofit fontScale="85000" lnSpcReduction="20000"/>
          </a:bodyPr>
          <a:lstStyle/>
          <a:p>
            <a:r>
              <a:rPr lang="en-US" b="1" dirty="0" smtClean="0"/>
              <a:t>Finding Text</a:t>
            </a:r>
          </a:p>
          <a:p>
            <a:r>
              <a:rPr lang="en-US" sz="2900" dirty="0" smtClean="0"/>
              <a:t>The </a:t>
            </a:r>
            <a:r>
              <a:rPr lang="en-US" sz="2900" dirty="0"/>
              <a:t>Find command can be accessed in the Navigation Pane to identify all occurrences of the search words. </a:t>
            </a:r>
            <a:endParaRPr lang="en-US" sz="2900" dirty="0" smtClean="0"/>
          </a:p>
          <a:p>
            <a:r>
              <a:rPr lang="en-US" sz="2900" dirty="0"/>
              <a:t>Word uses an </a:t>
            </a:r>
            <a:r>
              <a:rPr lang="en-US" sz="2900" b="1" i="1" dirty="0"/>
              <a:t>incremental search</a:t>
            </a:r>
            <a:r>
              <a:rPr lang="en-US" sz="2900" dirty="0"/>
              <a:t>. As you begin typing the characters to search for, Word highlights the matches for the character string in the document.</a:t>
            </a:r>
          </a:p>
          <a:p>
            <a:r>
              <a:rPr lang="en-US" sz="2900" dirty="0" smtClean="0"/>
              <a:t>If you are looking for variations of text, you can use a </a:t>
            </a:r>
            <a:r>
              <a:rPr lang="en-US" sz="2900" b="1" i="1" dirty="0" smtClean="0"/>
              <a:t>wildcard character</a:t>
            </a:r>
            <a:r>
              <a:rPr lang="en-US" sz="2900" dirty="0" smtClean="0"/>
              <a:t>, a keyboard character used to represent one or more characters in a search.</a:t>
            </a:r>
            <a:endParaRPr lang="en-US" sz="2900" dirty="0"/>
          </a:p>
          <a:p>
            <a:pPr>
              <a:buNone/>
            </a:pPr>
            <a:endParaRPr lang="en-US" dirty="0"/>
          </a:p>
        </p:txBody>
      </p:sp>
      <p:sp>
        <p:nvSpPr>
          <p:cNvPr id="5" name="Slide Number Placeholder 4"/>
          <p:cNvSpPr>
            <a:spLocks noGrp="1"/>
          </p:cNvSpPr>
          <p:nvPr>
            <p:ph type="sldNum" sz="quarter" idx="10"/>
          </p:nvPr>
        </p:nvSpPr>
        <p:spPr/>
        <p:txBody>
          <a:bodyPr/>
          <a:lstStyle/>
          <a:p>
            <a:pPr>
              <a:defRPr/>
            </a:pPr>
            <a:fld id="{606AD3F1-FAB3-4166-B8F8-AC4A9C5777B6}" type="slidenum">
              <a:rPr lang="en-US" smtClean="0"/>
              <a:pPr>
                <a:defRPr/>
              </a:pPr>
              <a:t>13</a:t>
            </a:fld>
            <a:endParaRPr lang="en-US" dirty="0"/>
          </a:p>
        </p:txBody>
      </p:sp>
    </p:spTree>
    <p:extLst>
      <p:ext uri="{BB962C8B-B14F-4D97-AF65-F5344CB8AC3E}">
        <p14:creationId xmlns:p14="http://schemas.microsoft.com/office/powerpoint/2010/main" xmlns="" val="289029472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idx="1"/>
          </p:nvPr>
        </p:nvSpPr>
        <p:spPr/>
        <p:txBody>
          <a:bodyPr/>
          <a:lstStyle/>
          <a:p>
            <a:pPr lvl="0">
              <a:buClr>
                <a:srgbClr val="003366"/>
              </a:buClr>
            </a:pPr>
            <a:r>
              <a:rPr lang="en-US" sz="2400" b="1" dirty="0" smtClean="0">
                <a:solidFill>
                  <a:srgbClr val="003366"/>
                </a:solidFill>
              </a:rPr>
              <a:t>Finding Text (continued)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14</a:t>
            </a:fld>
            <a:endParaRPr lang="en-US" dirty="0"/>
          </a:p>
        </p:txBody>
      </p:sp>
      <p:pic>
        <p:nvPicPr>
          <p:cNvPr id="4098" name="Picture 2"/>
          <p:cNvPicPr>
            <a:picLocks noChangeAspect="1" noChangeArrowheads="1"/>
          </p:cNvPicPr>
          <p:nvPr/>
        </p:nvPicPr>
        <p:blipFill>
          <a:blip r:embed="rId3"/>
          <a:stretch>
            <a:fillRect/>
          </a:stretch>
        </p:blipFill>
        <p:spPr bwMode="auto">
          <a:xfrm>
            <a:off x="2323797" y="2819400"/>
            <a:ext cx="5182206" cy="3527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3-10.JPG"/>
          <p:cNvPicPr>
            <a:picLocks noChangeAspect="1"/>
          </p:cNvPicPr>
          <p:nvPr/>
        </p:nvPicPr>
        <p:blipFill>
          <a:blip r:embed="rId4"/>
          <a:stretch>
            <a:fillRect/>
          </a:stretch>
        </p:blipFill>
        <p:spPr>
          <a:xfrm>
            <a:off x="6477000" y="6019800"/>
            <a:ext cx="1066800" cy="209550"/>
          </a:xfrm>
          <a:prstGeom prst="rect">
            <a:avLst/>
          </a:prstGeom>
        </p:spPr>
      </p:pic>
    </p:spTree>
    <p:extLst>
      <p:ext uri="{BB962C8B-B14F-4D97-AF65-F5344CB8AC3E}">
        <p14:creationId xmlns:p14="http://schemas.microsoft.com/office/powerpoint/2010/main" xmlns="" val="119294773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idx="1"/>
          </p:nvPr>
        </p:nvSpPr>
        <p:spPr/>
        <p:txBody>
          <a:bodyPr/>
          <a:lstStyle/>
          <a:p>
            <a:r>
              <a:rPr lang="en-US" sz="2400" b="1" dirty="0" smtClean="0"/>
              <a:t>Replacing Text</a:t>
            </a:r>
          </a:p>
          <a:p>
            <a:r>
              <a:rPr lang="en-US" sz="2450" dirty="0" smtClean="0"/>
              <a:t>When </a:t>
            </a:r>
            <a:r>
              <a:rPr lang="en-US" sz="2450" dirty="0"/>
              <a:t>you need to replace or reformat multiple occurrences of the same text, you can use the Replace </a:t>
            </a:r>
            <a:r>
              <a:rPr lang="en-US" sz="2450" dirty="0" smtClean="0"/>
              <a:t>command.</a:t>
            </a:r>
          </a:p>
          <a:p>
            <a:r>
              <a:rPr lang="en-US" sz="2450" dirty="0" smtClean="0"/>
              <a:t>The </a:t>
            </a:r>
            <a:r>
              <a:rPr lang="en-US" sz="2450" dirty="0"/>
              <a:t>replacements can be made individually, or all occurrences can be </a:t>
            </a:r>
            <a:r>
              <a:rPr lang="en-US" sz="2450" dirty="0" smtClean="0"/>
              <a:t/>
            </a:r>
            <a:br>
              <a:rPr lang="en-US" sz="2450" dirty="0" smtClean="0"/>
            </a:br>
            <a:r>
              <a:rPr lang="en-US" sz="2450" dirty="0" smtClean="0"/>
              <a:t>replaced </a:t>
            </a:r>
            <a:r>
              <a:rPr lang="en-US" sz="2450" dirty="0"/>
              <a:t>at once.</a:t>
            </a:r>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15</a:t>
            </a:fld>
            <a:endParaRPr lang="en-US" dirty="0"/>
          </a:p>
        </p:txBody>
      </p:sp>
      <p:pic>
        <p:nvPicPr>
          <p:cNvPr id="5122" name="Picture 2"/>
          <p:cNvPicPr>
            <a:picLocks noChangeAspect="1" noChangeArrowheads="1"/>
          </p:cNvPicPr>
          <p:nvPr/>
        </p:nvPicPr>
        <p:blipFill>
          <a:blip r:embed="rId3"/>
          <a:stretch>
            <a:fillRect/>
          </a:stretch>
        </p:blipFill>
        <p:spPr bwMode="auto">
          <a:xfrm>
            <a:off x="4101053" y="4520458"/>
            <a:ext cx="4128547" cy="1703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3-12.JPG"/>
          <p:cNvPicPr>
            <a:picLocks noChangeAspect="1"/>
          </p:cNvPicPr>
          <p:nvPr/>
        </p:nvPicPr>
        <p:blipFill>
          <a:blip r:embed="rId4"/>
          <a:stretch>
            <a:fillRect/>
          </a:stretch>
        </p:blipFill>
        <p:spPr>
          <a:xfrm>
            <a:off x="2971800" y="6019800"/>
            <a:ext cx="1066800" cy="219075"/>
          </a:xfrm>
          <a:prstGeom prst="rect">
            <a:avLst/>
          </a:prstGeom>
        </p:spPr>
      </p:pic>
    </p:spTree>
    <p:extLst>
      <p:ext uri="{BB962C8B-B14F-4D97-AF65-F5344CB8AC3E}">
        <p14:creationId xmlns:p14="http://schemas.microsoft.com/office/powerpoint/2010/main" xmlns="" val="3637827808"/>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16</a:t>
            </a:fld>
            <a:endParaRPr lang="en-US" sz="2600" b="1" dirty="0">
              <a:solidFill>
                <a:schemeClr val="bg1"/>
              </a:solidFill>
            </a:endParaRPr>
          </a:p>
        </p:txBody>
      </p:sp>
      <p:sp>
        <p:nvSpPr>
          <p:cNvPr id="8" name="Rectangle 3"/>
          <p:cNvSpPr txBox="1">
            <a:spLocks noChangeArrowheads="1"/>
          </p:cNvSpPr>
          <p:nvPr/>
        </p:nvSpPr>
        <p:spPr bwMode="auto">
          <a:xfrm>
            <a:off x="838200" y="2362200"/>
            <a:ext cx="769302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Using the Proofing Tools</a:t>
            </a:r>
          </a:p>
          <a:p>
            <a:pPr eaLnBrk="1" hangingPunct="1"/>
            <a:r>
              <a:rPr lang="en-US" sz="2500" dirty="0" smtClean="0"/>
              <a:t>As you enter text, Word checks the spelling of each word against its standard dictionary. If Word cannot find the word in its dictionary, it will underline the word with a wavy red line.</a:t>
            </a:r>
          </a:p>
          <a:p>
            <a:pPr eaLnBrk="1" hangingPunct="1"/>
            <a:r>
              <a:rPr lang="en-US" sz="2500" dirty="0" smtClean="0"/>
              <a:t>Possible grammar errors are identified with a wavy blue line below a word, phrase, or sentence.</a:t>
            </a:r>
          </a:p>
          <a:p>
            <a:pPr eaLnBrk="1" hangingPunct="1"/>
            <a:r>
              <a:rPr lang="en-US" sz="2500" dirty="0" smtClean="0"/>
              <a:t>You can right-click the flagged words to access a shortcut menu to view suggestions for changes.</a:t>
            </a:r>
          </a:p>
          <a:p>
            <a:pPr eaLnBrk="1" hangingPunct="1"/>
            <a:endParaRPr lang="en-US" dirty="0" smtClean="0"/>
          </a:p>
          <a:p>
            <a:pPr marL="0" indent="0" eaLnBrk="1" hangingPunct="1">
              <a:buFont typeface="Wingdings" pitchFamily="2" charset="2"/>
              <a:buNone/>
            </a:pPr>
            <a:endParaRPr lang="en-US" dirty="0" smtClean="0"/>
          </a:p>
        </p:txBody>
      </p:sp>
    </p:spTree>
    <p:extLst>
      <p:ext uri="{BB962C8B-B14F-4D97-AF65-F5344CB8AC3E}">
        <p14:creationId xmlns:p14="http://schemas.microsoft.com/office/powerpoint/2010/main" xmlns="" val="281331833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sz="half"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17</a:t>
            </a:fld>
            <a:endParaRPr lang="en-US" sz="2600" b="1" dirty="0">
              <a:solidFill>
                <a:schemeClr val="bg1"/>
              </a:solidFill>
            </a:endParaRPr>
          </a:p>
        </p:txBody>
      </p:sp>
      <p:sp>
        <p:nvSpPr>
          <p:cNvPr id="8" name="Rectangle 3"/>
          <p:cNvSpPr txBox="1">
            <a:spLocks noChangeArrowheads="1"/>
          </p:cNvSpPr>
          <p:nvPr/>
        </p:nvSpPr>
        <p:spPr bwMode="auto">
          <a:xfrm>
            <a:off x="838201" y="2362200"/>
            <a:ext cx="3962399"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Using the Proofing Tools (continued)</a:t>
            </a:r>
          </a:p>
          <a:p>
            <a:pPr eaLnBrk="1" hangingPunct="1"/>
            <a:r>
              <a:rPr lang="en-US" sz="2400" dirty="0" smtClean="0"/>
              <a:t>The AutoCorrect feature automatically corrects errors as you enter text, which saves editing time.</a:t>
            </a:r>
          </a:p>
          <a:p>
            <a:pPr eaLnBrk="1" hangingPunct="1"/>
            <a:r>
              <a:rPr lang="en-US" sz="2400" dirty="0" smtClean="0"/>
              <a:t>The AutoComplete feature suggests the spelling for frequently used words and phrases.</a:t>
            </a:r>
          </a:p>
          <a:p>
            <a:pPr eaLnBrk="1" hangingPunct="1"/>
            <a:endParaRPr lang="en-US" sz="2400" dirty="0" smtClean="0"/>
          </a:p>
          <a:p>
            <a:pPr marL="0" indent="0" eaLnBrk="1" hangingPunct="1">
              <a:buFont typeface="Wingdings" pitchFamily="2" charset="2"/>
              <a:buNone/>
            </a:pPr>
            <a:endParaRPr lang="en-US" sz="2400" dirty="0" smtClean="0"/>
          </a:p>
        </p:txBody>
      </p:sp>
      <p:pic>
        <p:nvPicPr>
          <p:cNvPr id="6146" name="Picture 2"/>
          <p:cNvPicPr>
            <a:picLocks noChangeAspect="1" noChangeArrowheads="1"/>
          </p:cNvPicPr>
          <p:nvPr/>
        </p:nvPicPr>
        <p:blipFill>
          <a:blip r:embed="rId3"/>
          <a:stretch>
            <a:fillRect/>
          </a:stretch>
        </p:blipFill>
        <p:spPr bwMode="auto">
          <a:xfrm>
            <a:off x="4724400" y="3111549"/>
            <a:ext cx="4267200" cy="3114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descr="fig 13-15.JPG"/>
          <p:cNvPicPr>
            <a:picLocks noChangeAspect="1"/>
          </p:cNvPicPr>
          <p:nvPr/>
        </p:nvPicPr>
        <p:blipFill>
          <a:blip r:embed="rId4"/>
          <a:stretch>
            <a:fillRect/>
          </a:stretch>
        </p:blipFill>
        <p:spPr>
          <a:xfrm>
            <a:off x="5181600" y="2819400"/>
            <a:ext cx="1076325" cy="228600"/>
          </a:xfrm>
          <a:prstGeom prst="rect">
            <a:avLst/>
          </a:prstGeom>
        </p:spPr>
      </p:pic>
    </p:spTree>
    <p:extLst>
      <p:ext uri="{BB962C8B-B14F-4D97-AF65-F5344CB8AC3E}">
        <p14:creationId xmlns:p14="http://schemas.microsoft.com/office/powerpoint/2010/main" xmlns="" val="123544283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sz="half" idx="1"/>
          </p:nvPr>
        </p:nvSpPr>
        <p:spPr>
          <a:xfrm>
            <a:off x="838200" y="2362200"/>
            <a:ext cx="4572000" cy="4038600"/>
          </a:xfrm>
        </p:spPr>
        <p:txBody>
          <a:bodyPr>
            <a:normAutofit/>
          </a:bodyPr>
          <a:lstStyle/>
          <a:p>
            <a:r>
              <a:rPr lang="en-US" sz="2400" b="1" dirty="0" smtClean="0"/>
              <a:t>Using the Thesaurus and Word Count Features</a:t>
            </a:r>
          </a:p>
          <a:p>
            <a:r>
              <a:rPr lang="en-US" sz="2500" dirty="0" smtClean="0"/>
              <a:t>You can quickly access a thesaurus by clicking a command in the Proofing group on the REVIEW tab.</a:t>
            </a:r>
          </a:p>
          <a:p>
            <a:r>
              <a:rPr lang="en-US" sz="2500" dirty="0" smtClean="0"/>
              <a:t>The Word Count command is also accessible in the Proofing group.</a:t>
            </a:r>
            <a:endParaRPr lang="en-US" sz="2500" dirty="0"/>
          </a:p>
        </p:txBody>
      </p:sp>
      <p:sp>
        <p:nvSpPr>
          <p:cNvPr id="5" name="Slide Number Placeholder 4"/>
          <p:cNvSpPr>
            <a:spLocks noGrp="1"/>
          </p:cNvSpPr>
          <p:nvPr>
            <p:ph type="sldNum" sz="quarter" idx="10"/>
          </p:nvPr>
        </p:nvSpPr>
        <p:spPr/>
        <p:txBody>
          <a:bodyPr/>
          <a:lstStyle/>
          <a:p>
            <a:pPr>
              <a:defRPr/>
            </a:pPr>
            <a:fld id="{606AD3F1-FAB3-4166-B8F8-AC4A9C5777B6}" type="slidenum">
              <a:rPr lang="en-US" smtClean="0"/>
              <a:pPr>
                <a:defRPr/>
              </a:pPr>
              <a:t>18</a:t>
            </a:fld>
            <a:endParaRPr lang="en-US" dirty="0"/>
          </a:p>
        </p:txBody>
      </p:sp>
      <p:pic>
        <p:nvPicPr>
          <p:cNvPr id="7170" name="Picture 2"/>
          <p:cNvPicPr>
            <a:picLocks noChangeAspect="1" noChangeArrowheads="1"/>
          </p:cNvPicPr>
          <p:nvPr/>
        </p:nvPicPr>
        <p:blipFill>
          <a:blip r:embed="rId3"/>
          <a:stretch>
            <a:fillRect/>
          </a:stretch>
        </p:blipFill>
        <p:spPr bwMode="auto">
          <a:xfrm>
            <a:off x="5334000" y="2408610"/>
            <a:ext cx="1676400" cy="3048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a:stretch>
            <a:fillRect/>
          </a:stretch>
        </p:blipFill>
        <p:spPr bwMode="auto">
          <a:xfrm>
            <a:off x="6248400" y="4800600"/>
            <a:ext cx="1725473" cy="1431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13-19.JPG"/>
          <p:cNvPicPr>
            <a:picLocks noChangeAspect="1"/>
          </p:cNvPicPr>
          <p:nvPr/>
        </p:nvPicPr>
        <p:blipFill>
          <a:blip r:embed="rId5"/>
          <a:stretch>
            <a:fillRect/>
          </a:stretch>
        </p:blipFill>
        <p:spPr>
          <a:xfrm>
            <a:off x="6629400" y="2438400"/>
            <a:ext cx="1076325" cy="257175"/>
          </a:xfrm>
          <a:prstGeom prst="rect">
            <a:avLst/>
          </a:prstGeom>
        </p:spPr>
      </p:pic>
      <p:pic>
        <p:nvPicPr>
          <p:cNvPr id="8" name="Picture 7" descr="fig 13-21.JPG"/>
          <p:cNvPicPr>
            <a:picLocks noChangeAspect="1"/>
          </p:cNvPicPr>
          <p:nvPr/>
        </p:nvPicPr>
        <p:blipFill>
          <a:blip r:embed="rId6"/>
          <a:stretch>
            <a:fillRect/>
          </a:stretch>
        </p:blipFill>
        <p:spPr>
          <a:xfrm>
            <a:off x="5105400" y="5943600"/>
            <a:ext cx="1104900" cy="238125"/>
          </a:xfrm>
          <a:prstGeom prst="rect">
            <a:avLst/>
          </a:prstGeom>
        </p:spPr>
      </p:pic>
    </p:spTree>
    <p:extLst>
      <p:ext uri="{BB962C8B-B14F-4D97-AF65-F5344CB8AC3E}">
        <p14:creationId xmlns:p14="http://schemas.microsoft.com/office/powerpoint/2010/main" xmlns="" val="3749976366"/>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idx="1"/>
          </p:nvPr>
        </p:nvSpPr>
        <p:spPr>
          <a:xfrm>
            <a:off x="838200" y="2362200"/>
            <a:ext cx="7772400" cy="3886200"/>
          </a:xfrm>
        </p:spPr>
        <p:txBody>
          <a:bodyPr>
            <a:normAutofit fontScale="92500"/>
          </a:bodyPr>
          <a:lstStyle/>
          <a:p>
            <a:r>
              <a:rPr lang="en-US" b="1" dirty="0" smtClean="0"/>
              <a:t>Formatting Documents</a:t>
            </a:r>
          </a:p>
          <a:p>
            <a:r>
              <a:rPr lang="en-US" dirty="0" smtClean="0"/>
              <a:t>When </a:t>
            </a:r>
            <a:r>
              <a:rPr lang="en-US" dirty="0"/>
              <a:t>you </a:t>
            </a:r>
            <a:r>
              <a:rPr lang="en-US" b="1" i="1" dirty="0"/>
              <a:t>format</a:t>
            </a:r>
            <a:r>
              <a:rPr lang="en-US" dirty="0"/>
              <a:t> a document, you change the appearance of the text or of the whole </a:t>
            </a:r>
            <a:r>
              <a:rPr lang="en-US" dirty="0" smtClean="0"/>
              <a:t>document.</a:t>
            </a:r>
          </a:p>
          <a:p>
            <a:pPr eaLnBrk="1" hangingPunct="1"/>
            <a:r>
              <a:rPr lang="en-US" dirty="0"/>
              <a:t>Word offers a number of formats:</a:t>
            </a:r>
          </a:p>
          <a:p>
            <a:pPr lvl="1" eaLnBrk="1" hangingPunct="1"/>
            <a:r>
              <a:rPr lang="en-US" dirty="0"/>
              <a:t>Font styles, text color, and underline are examples of character formats.</a:t>
            </a:r>
          </a:p>
          <a:p>
            <a:pPr lvl="1" eaLnBrk="1" hangingPunct="1"/>
            <a:r>
              <a:rPr lang="en-US" dirty="0"/>
              <a:t>Paragraph formats include </a:t>
            </a:r>
            <a:r>
              <a:rPr lang="en-US" b="1" i="1" dirty="0"/>
              <a:t>alignment</a:t>
            </a:r>
            <a:r>
              <a:rPr lang="en-US" dirty="0"/>
              <a:t>, tabs, and line spacing.</a:t>
            </a:r>
          </a:p>
          <a:p>
            <a:pPr lvl="1" eaLnBrk="1" hangingPunct="1"/>
            <a:r>
              <a:rPr lang="en-US" dirty="0"/>
              <a:t>Document formats apply to an entire document.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19</a:t>
            </a:fld>
            <a:endParaRPr lang="en-US" dirty="0"/>
          </a:p>
        </p:txBody>
      </p:sp>
    </p:spTree>
    <p:extLst>
      <p:ext uri="{BB962C8B-B14F-4D97-AF65-F5344CB8AC3E}">
        <p14:creationId xmlns:p14="http://schemas.microsoft.com/office/powerpoint/2010/main" xmlns="" val="270413684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lstStyle/>
          <a:p>
            <a:r>
              <a:rPr lang="en-US" sz="2600" dirty="0" smtClean="0"/>
              <a:t>Delete and insert text using the Backspace</a:t>
            </a:r>
            <a:r>
              <a:rPr lang="en-US" sz="2600" dirty="0"/>
              <a:t> </a:t>
            </a:r>
            <a:r>
              <a:rPr lang="en-US" sz="2600" dirty="0" smtClean="0"/>
              <a:t>and Delete keys and Insert and Overtype modes.</a:t>
            </a:r>
          </a:p>
          <a:p>
            <a:r>
              <a:rPr lang="en-US" sz="2600" dirty="0" smtClean="0"/>
              <a:t>Undo, redo, and repeat actions.</a:t>
            </a:r>
          </a:p>
          <a:p>
            <a:r>
              <a:rPr lang="en-US" sz="2600" dirty="0" smtClean="0"/>
              <a:t>Edit text using drag-and-drop editing and the Cut, Copy, and Paste commands.</a:t>
            </a:r>
          </a:p>
          <a:p>
            <a:r>
              <a:rPr lang="en-US" sz="2600" dirty="0" smtClean="0"/>
              <a:t>Find and replace text.</a:t>
            </a:r>
          </a:p>
          <a:p>
            <a:r>
              <a:rPr lang="en-US" sz="2600" dirty="0" smtClean="0"/>
              <a:t>Use proofing tools to check and correct spelling and grammar</a:t>
            </a:r>
            <a:r>
              <a:rPr lang="en-US" sz="2600" dirty="0"/>
              <a:t>.</a:t>
            </a:r>
            <a:endParaRPr lang="en-US" dirty="0"/>
          </a:p>
          <a:p>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idx="1"/>
          </p:nvPr>
        </p:nvSpPr>
        <p:spPr/>
        <p:txBody>
          <a:bodyPr/>
          <a:lstStyle/>
          <a:p>
            <a:pPr eaLnBrk="1" hangingPunct="1"/>
            <a:r>
              <a:rPr lang="en-US" sz="2400" b="1" dirty="0" smtClean="0"/>
              <a:t>Applying Character Formats</a:t>
            </a:r>
          </a:p>
          <a:p>
            <a:pPr eaLnBrk="1" hangingPunct="1"/>
            <a:r>
              <a:rPr lang="en-US" sz="2400" dirty="0" smtClean="0"/>
              <a:t>A </a:t>
            </a:r>
            <a:r>
              <a:rPr lang="en-US" sz="2400" b="1" i="1" dirty="0"/>
              <a:t>font</a:t>
            </a:r>
            <a:r>
              <a:rPr lang="en-US" sz="2400" dirty="0"/>
              <a:t> is the design of the typeface in your document.</a:t>
            </a:r>
          </a:p>
          <a:p>
            <a:pPr eaLnBrk="1" hangingPunct="1"/>
            <a:r>
              <a:rPr lang="en-US" sz="2400" dirty="0"/>
              <a:t>The size of the font is measured in </a:t>
            </a:r>
            <a:r>
              <a:rPr lang="en-US" sz="2400" b="1" i="1" dirty="0"/>
              <a:t>points</a:t>
            </a:r>
            <a:r>
              <a:rPr lang="en-US" sz="2400" dirty="0"/>
              <a:t>.</a:t>
            </a:r>
          </a:p>
          <a:p>
            <a:pPr eaLnBrk="1" hangingPunct="1"/>
            <a:r>
              <a:rPr lang="en-US" sz="2400" dirty="0"/>
              <a:t>Change the appearance of fonts using the command buttons in the Font group on the </a:t>
            </a:r>
            <a:r>
              <a:rPr lang="en-US" sz="2400" dirty="0" smtClean="0"/>
              <a:t>HOME tab or by using the Mini toolbar.</a:t>
            </a:r>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20</a:t>
            </a:fld>
            <a:endParaRPr lang="en-US" dirty="0"/>
          </a:p>
        </p:txBody>
      </p:sp>
      <p:pic>
        <p:nvPicPr>
          <p:cNvPr id="8194" name="Picture 2"/>
          <p:cNvPicPr>
            <a:picLocks noChangeAspect="1" noChangeArrowheads="1"/>
          </p:cNvPicPr>
          <p:nvPr/>
        </p:nvPicPr>
        <p:blipFill>
          <a:blip r:embed="rId3"/>
          <a:stretch>
            <a:fillRect/>
          </a:stretch>
        </p:blipFill>
        <p:spPr bwMode="auto">
          <a:xfrm>
            <a:off x="4343400" y="4953000"/>
            <a:ext cx="3497256" cy="12605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3-22.JPG"/>
          <p:cNvPicPr>
            <a:picLocks noChangeAspect="1"/>
          </p:cNvPicPr>
          <p:nvPr/>
        </p:nvPicPr>
        <p:blipFill>
          <a:blip r:embed="rId4"/>
          <a:stretch>
            <a:fillRect/>
          </a:stretch>
        </p:blipFill>
        <p:spPr>
          <a:xfrm>
            <a:off x="3200400" y="5943600"/>
            <a:ext cx="1114425" cy="228600"/>
          </a:xfrm>
          <a:prstGeom prst="rect">
            <a:avLst/>
          </a:prstGeom>
        </p:spPr>
      </p:pic>
    </p:spTree>
    <p:extLst>
      <p:ext uri="{BB962C8B-B14F-4D97-AF65-F5344CB8AC3E}">
        <p14:creationId xmlns:p14="http://schemas.microsoft.com/office/powerpoint/2010/main" xmlns="" val="172381892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idx="1"/>
          </p:nvPr>
        </p:nvSpPr>
        <p:spPr/>
        <p:txBody>
          <a:bodyPr/>
          <a:lstStyle/>
          <a:p>
            <a:r>
              <a:rPr lang="en-US" sz="2400" b="1" dirty="0" smtClean="0"/>
              <a:t>Applying Paragraph Formats</a:t>
            </a:r>
          </a:p>
          <a:p>
            <a:r>
              <a:rPr lang="en-US" sz="2400" dirty="0" smtClean="0"/>
              <a:t>Paragraph </a:t>
            </a:r>
            <a:r>
              <a:rPr lang="en-US" sz="2400" dirty="0"/>
              <a:t>formats include adjusting the blank space between lines of text, aligning text, setting tabs and indents, and adding bullets and numbering</a:t>
            </a:r>
            <a:r>
              <a:rPr lang="en-US" sz="2400" dirty="0" smtClean="0"/>
              <a:t>.</a:t>
            </a:r>
          </a:p>
          <a:p>
            <a:r>
              <a:rPr lang="en-US" sz="2400" dirty="0"/>
              <a:t>Most of the paragraph formats can be applied using the command buttons in the Paragraph group on the </a:t>
            </a:r>
            <a:r>
              <a:rPr lang="en-US" sz="2400" dirty="0" smtClean="0"/>
              <a:t>HOME tab.</a:t>
            </a:r>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21</a:t>
            </a:fld>
            <a:endParaRPr lang="en-US" dirty="0"/>
          </a:p>
        </p:txBody>
      </p:sp>
      <p:pic>
        <p:nvPicPr>
          <p:cNvPr id="9218" name="Picture 2"/>
          <p:cNvPicPr>
            <a:picLocks noChangeAspect="1" noChangeArrowheads="1"/>
          </p:cNvPicPr>
          <p:nvPr/>
        </p:nvPicPr>
        <p:blipFill>
          <a:blip r:embed="rId3"/>
          <a:stretch>
            <a:fillRect/>
          </a:stretch>
        </p:blipFill>
        <p:spPr bwMode="auto">
          <a:xfrm>
            <a:off x="3581400" y="4819538"/>
            <a:ext cx="2362200" cy="14653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3-25.JPG"/>
          <p:cNvPicPr>
            <a:picLocks noChangeAspect="1"/>
          </p:cNvPicPr>
          <p:nvPr/>
        </p:nvPicPr>
        <p:blipFill>
          <a:blip r:embed="rId4"/>
          <a:stretch>
            <a:fillRect/>
          </a:stretch>
        </p:blipFill>
        <p:spPr>
          <a:xfrm>
            <a:off x="2438400" y="6096000"/>
            <a:ext cx="1085850" cy="238125"/>
          </a:xfrm>
          <a:prstGeom prst="rect">
            <a:avLst/>
          </a:prstGeom>
        </p:spPr>
      </p:pic>
    </p:spTree>
    <p:extLst>
      <p:ext uri="{BB962C8B-B14F-4D97-AF65-F5344CB8AC3E}">
        <p14:creationId xmlns:p14="http://schemas.microsoft.com/office/powerpoint/2010/main" xmlns="" val="278978576"/>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sz="half" idx="1"/>
          </p:nvPr>
        </p:nvSpPr>
        <p:spPr>
          <a:xfrm>
            <a:off x="838200" y="2362200"/>
            <a:ext cx="4343400" cy="3962400"/>
          </a:xfrm>
        </p:spPr>
        <p:txBody>
          <a:bodyPr>
            <a:normAutofit fontScale="85000" lnSpcReduction="10000"/>
          </a:bodyPr>
          <a:lstStyle/>
          <a:p>
            <a:r>
              <a:rPr lang="en-US" b="1" dirty="0" smtClean="0"/>
              <a:t>Applying Paragraph Formats (continued)</a:t>
            </a:r>
          </a:p>
          <a:p>
            <a:r>
              <a:rPr lang="en-US" dirty="0" smtClean="0"/>
              <a:t>The default spacing in Word is single spacing.</a:t>
            </a:r>
          </a:p>
          <a:p>
            <a:r>
              <a:rPr lang="en-US" dirty="0" smtClean="0"/>
              <a:t>You can adjust the spacing both before and after the paragraph, which is common in newsletters to help save space on a page or to make a headline stand out.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22</a:t>
            </a:fld>
            <a:endParaRPr lang="en-US" dirty="0"/>
          </a:p>
        </p:txBody>
      </p:sp>
      <p:pic>
        <p:nvPicPr>
          <p:cNvPr id="10242" name="Picture 2"/>
          <p:cNvPicPr>
            <a:picLocks noChangeAspect="1" noChangeArrowheads="1"/>
          </p:cNvPicPr>
          <p:nvPr/>
        </p:nvPicPr>
        <p:blipFill>
          <a:blip r:embed="rId3"/>
          <a:stretch>
            <a:fillRect/>
          </a:stretch>
        </p:blipFill>
        <p:spPr bwMode="auto">
          <a:xfrm>
            <a:off x="5257800" y="2743200"/>
            <a:ext cx="3200400" cy="33539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3-26.JPG"/>
          <p:cNvPicPr>
            <a:picLocks noChangeAspect="1"/>
          </p:cNvPicPr>
          <p:nvPr/>
        </p:nvPicPr>
        <p:blipFill>
          <a:blip r:embed="rId4"/>
          <a:stretch>
            <a:fillRect/>
          </a:stretch>
        </p:blipFill>
        <p:spPr>
          <a:xfrm>
            <a:off x="5257800" y="2438400"/>
            <a:ext cx="1095375" cy="209550"/>
          </a:xfrm>
          <a:prstGeom prst="rect">
            <a:avLst/>
          </a:prstGeom>
        </p:spPr>
      </p:pic>
    </p:spTree>
    <p:extLst>
      <p:ext uri="{BB962C8B-B14F-4D97-AF65-F5344CB8AC3E}">
        <p14:creationId xmlns:p14="http://schemas.microsoft.com/office/powerpoint/2010/main" xmlns="" val="203600182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sz="half" idx="1"/>
          </p:nvPr>
        </p:nvSpPr>
        <p:spPr>
          <a:xfrm>
            <a:off x="838200" y="2362200"/>
            <a:ext cx="3886200" cy="3962400"/>
          </a:xfrm>
        </p:spPr>
        <p:txBody>
          <a:bodyPr>
            <a:normAutofit fontScale="85000" lnSpcReduction="20000"/>
          </a:bodyPr>
          <a:lstStyle/>
          <a:p>
            <a:r>
              <a:rPr lang="en-US" b="1" dirty="0" smtClean="0"/>
              <a:t>Setting Tabs and Indents</a:t>
            </a:r>
          </a:p>
          <a:p>
            <a:r>
              <a:rPr lang="en-US" dirty="0" smtClean="0"/>
              <a:t>Tabs are useful for indenting paragraphs and lining up columns of text.</a:t>
            </a:r>
          </a:p>
          <a:p>
            <a:r>
              <a:rPr lang="en-US" dirty="0" smtClean="0"/>
              <a:t>Word’s default tabs are set at every half inch.</a:t>
            </a:r>
          </a:p>
          <a:p>
            <a:r>
              <a:rPr lang="en-US" dirty="0" smtClean="0"/>
              <a:t>You can set custom tabs at other locations using one of the tab setting options.</a:t>
            </a:r>
            <a:endParaRPr lang="en-US" dirty="0"/>
          </a:p>
        </p:txBody>
      </p:sp>
      <p:sp>
        <p:nvSpPr>
          <p:cNvPr id="5" name="Slide Number Placeholder 4"/>
          <p:cNvSpPr>
            <a:spLocks noGrp="1"/>
          </p:cNvSpPr>
          <p:nvPr>
            <p:ph type="sldNum" sz="quarter" idx="10"/>
          </p:nvPr>
        </p:nvSpPr>
        <p:spPr/>
        <p:txBody>
          <a:bodyPr/>
          <a:lstStyle/>
          <a:p>
            <a:pPr>
              <a:defRPr/>
            </a:pPr>
            <a:fld id="{606AD3F1-FAB3-4166-B8F8-AC4A9C5777B6}" type="slidenum">
              <a:rPr lang="en-US" smtClean="0"/>
              <a:pPr>
                <a:defRPr/>
              </a:pPr>
              <a:t>23</a:t>
            </a:fld>
            <a:endParaRPr lang="en-US" dirty="0"/>
          </a:p>
        </p:txBody>
      </p:sp>
      <p:pic>
        <p:nvPicPr>
          <p:cNvPr id="11266" name="Picture 2"/>
          <p:cNvPicPr>
            <a:picLocks noChangeAspect="1" noChangeArrowheads="1"/>
          </p:cNvPicPr>
          <p:nvPr/>
        </p:nvPicPr>
        <p:blipFill>
          <a:blip r:embed="rId3"/>
          <a:stretch>
            <a:fillRect/>
          </a:stretch>
        </p:blipFill>
        <p:spPr bwMode="auto">
          <a:xfrm>
            <a:off x="4724400" y="2971800"/>
            <a:ext cx="3914675" cy="3168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table 13-2.JPG"/>
          <p:cNvPicPr>
            <a:picLocks noChangeAspect="1"/>
          </p:cNvPicPr>
          <p:nvPr/>
        </p:nvPicPr>
        <p:blipFill>
          <a:blip r:embed="rId4"/>
          <a:stretch>
            <a:fillRect/>
          </a:stretch>
        </p:blipFill>
        <p:spPr>
          <a:xfrm>
            <a:off x="4724400" y="2743200"/>
            <a:ext cx="923925" cy="209550"/>
          </a:xfrm>
          <a:prstGeom prst="rect">
            <a:avLst/>
          </a:prstGeom>
        </p:spPr>
      </p:pic>
    </p:spTree>
    <p:extLst>
      <p:ext uri="{BB962C8B-B14F-4D97-AF65-F5344CB8AC3E}">
        <p14:creationId xmlns:p14="http://schemas.microsoft.com/office/powerpoint/2010/main" xmlns="" val="1920243219"/>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6" name="Content Placeholder 5"/>
          <p:cNvSpPr>
            <a:spLocks noGrp="1"/>
          </p:cNvSpPr>
          <p:nvPr>
            <p:ph idx="1"/>
          </p:nvPr>
        </p:nvSpPr>
        <p:spPr/>
        <p:txBody>
          <a:bodyPr>
            <a:normAutofit/>
          </a:bodyPr>
          <a:lstStyle/>
          <a:p>
            <a:r>
              <a:rPr lang="en-US" sz="2400" b="1" dirty="0" smtClean="0"/>
              <a:t>Setting Tabs and Indents (continued)</a:t>
            </a:r>
          </a:p>
          <a:p>
            <a:r>
              <a:rPr lang="en-US" sz="2200" dirty="0" smtClean="0"/>
              <a:t>An </a:t>
            </a:r>
            <a:r>
              <a:rPr lang="en-US" sz="2200" b="1" i="1" dirty="0" smtClean="0"/>
              <a:t>indent</a:t>
            </a:r>
            <a:r>
              <a:rPr lang="en-US" sz="2200" dirty="0" smtClean="0"/>
              <a:t> is a space inserted between the margin and where the line of text appears.</a:t>
            </a:r>
          </a:p>
          <a:p>
            <a:r>
              <a:rPr lang="en-US" sz="2200" dirty="0" smtClean="0"/>
              <a:t>You can indent from the left margin, from the right margin, or from both.</a:t>
            </a:r>
            <a:endParaRPr lang="en-US" sz="2200" dirty="0"/>
          </a:p>
        </p:txBody>
      </p:sp>
      <p:sp>
        <p:nvSpPr>
          <p:cNvPr id="5" name="Slide Number Placeholder 4"/>
          <p:cNvSpPr>
            <a:spLocks noGrp="1"/>
          </p:cNvSpPr>
          <p:nvPr>
            <p:ph type="sldNum" sz="quarter" idx="10"/>
          </p:nvPr>
        </p:nvSpPr>
        <p:spPr/>
        <p:txBody>
          <a:bodyPr/>
          <a:lstStyle/>
          <a:p>
            <a:pPr>
              <a:defRPr/>
            </a:pPr>
            <a:fld id="{606AD3F1-FAB3-4166-B8F8-AC4A9C5777B6}" type="slidenum">
              <a:rPr lang="en-US" smtClean="0"/>
              <a:pPr>
                <a:defRPr/>
              </a:pPr>
              <a:t>24</a:t>
            </a:fld>
            <a:endParaRPr lang="en-US" dirty="0"/>
          </a:p>
        </p:txBody>
      </p:sp>
      <p:pic>
        <p:nvPicPr>
          <p:cNvPr id="12292" name="Picture 4"/>
          <p:cNvPicPr>
            <a:picLocks noChangeAspect="1" noChangeArrowheads="1"/>
          </p:cNvPicPr>
          <p:nvPr/>
        </p:nvPicPr>
        <p:blipFill>
          <a:blip r:embed="rId3"/>
          <a:stretch>
            <a:fillRect/>
          </a:stretch>
        </p:blipFill>
        <p:spPr bwMode="auto">
          <a:xfrm>
            <a:off x="2069638" y="4400550"/>
            <a:ext cx="5433349" cy="819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3" name="Picture 5"/>
          <p:cNvPicPr>
            <a:picLocks noChangeAspect="1" noChangeArrowheads="1"/>
          </p:cNvPicPr>
          <p:nvPr/>
        </p:nvPicPr>
        <p:blipFill>
          <a:blip r:embed="rId4"/>
          <a:stretch>
            <a:fillRect/>
          </a:stretch>
        </p:blipFill>
        <p:spPr bwMode="auto">
          <a:xfrm>
            <a:off x="3472728" y="5391150"/>
            <a:ext cx="2627168" cy="70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13-27.JPG"/>
          <p:cNvPicPr>
            <a:picLocks noChangeAspect="1"/>
          </p:cNvPicPr>
          <p:nvPr/>
        </p:nvPicPr>
        <p:blipFill>
          <a:blip r:embed="rId5"/>
          <a:stretch>
            <a:fillRect/>
          </a:stretch>
        </p:blipFill>
        <p:spPr>
          <a:xfrm>
            <a:off x="7620000" y="4572000"/>
            <a:ext cx="1057275" cy="219075"/>
          </a:xfrm>
          <a:prstGeom prst="rect">
            <a:avLst/>
          </a:prstGeom>
        </p:spPr>
      </p:pic>
      <p:pic>
        <p:nvPicPr>
          <p:cNvPr id="8" name="Picture 7" descr="fig 13-28.JPG"/>
          <p:cNvPicPr>
            <a:picLocks noChangeAspect="1"/>
          </p:cNvPicPr>
          <p:nvPr/>
        </p:nvPicPr>
        <p:blipFill>
          <a:blip r:embed="rId6"/>
          <a:stretch>
            <a:fillRect/>
          </a:stretch>
        </p:blipFill>
        <p:spPr>
          <a:xfrm>
            <a:off x="3200400" y="5715000"/>
            <a:ext cx="1057275" cy="190500"/>
          </a:xfrm>
          <a:prstGeom prst="rect">
            <a:avLst/>
          </a:prstGeom>
        </p:spPr>
      </p:pic>
    </p:spTree>
    <p:extLst>
      <p:ext uri="{BB962C8B-B14F-4D97-AF65-F5344CB8AC3E}">
        <p14:creationId xmlns:p14="http://schemas.microsoft.com/office/powerpoint/2010/main" xmlns="" val="118135459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6" name="Content Placeholder 5"/>
          <p:cNvSpPr>
            <a:spLocks noGrp="1"/>
          </p:cNvSpPr>
          <p:nvPr>
            <p:ph idx="1"/>
          </p:nvPr>
        </p:nvSpPr>
        <p:spPr/>
        <p:txBody>
          <a:bodyPr>
            <a:normAutofit/>
          </a:bodyPr>
          <a:lstStyle/>
          <a:p>
            <a:r>
              <a:rPr lang="en-US" sz="2400" b="1" dirty="0" smtClean="0"/>
              <a:t>Setting Tabs and Indents (continued)</a:t>
            </a:r>
          </a:p>
          <a:p>
            <a:r>
              <a:rPr lang="en-US" sz="2400" dirty="0" smtClean="0"/>
              <a:t>In a </a:t>
            </a:r>
            <a:r>
              <a:rPr lang="en-US" sz="2400" b="1" i="1" dirty="0" smtClean="0"/>
              <a:t>first line indent</a:t>
            </a:r>
            <a:r>
              <a:rPr lang="en-US" sz="2400" dirty="0" smtClean="0"/>
              <a:t>, the first line of each paragraph is indented, making it easy for the reader to tell where a new paragraph begins.</a:t>
            </a:r>
          </a:p>
          <a:p>
            <a:r>
              <a:rPr lang="en-US" sz="2400" dirty="0" smtClean="0"/>
              <a:t>In a </a:t>
            </a:r>
            <a:r>
              <a:rPr lang="en-US" sz="2400" b="1" i="1" dirty="0" smtClean="0"/>
              <a:t>hanging indent</a:t>
            </a:r>
            <a:r>
              <a:rPr lang="en-US" sz="2400" dirty="0" smtClean="0"/>
              <a:t>, the first line of text begins at the left margin, and all other lines of the paragraph hang, or are indented, to the right of the first line.</a:t>
            </a:r>
            <a:endParaRPr lang="en-US" sz="2400" dirty="0"/>
          </a:p>
        </p:txBody>
      </p:sp>
      <p:sp>
        <p:nvSpPr>
          <p:cNvPr id="5" name="Slide Number Placeholder 4"/>
          <p:cNvSpPr>
            <a:spLocks noGrp="1"/>
          </p:cNvSpPr>
          <p:nvPr>
            <p:ph type="sldNum" sz="quarter" idx="10"/>
          </p:nvPr>
        </p:nvSpPr>
        <p:spPr/>
        <p:txBody>
          <a:bodyPr/>
          <a:lstStyle/>
          <a:p>
            <a:pPr>
              <a:defRPr/>
            </a:pPr>
            <a:fld id="{606AD3F1-FAB3-4166-B8F8-AC4A9C5777B6}" type="slidenum">
              <a:rPr lang="en-US" smtClean="0"/>
              <a:pPr>
                <a:defRPr/>
              </a:pPr>
              <a:t>25</a:t>
            </a:fld>
            <a:endParaRPr lang="en-US" dirty="0"/>
          </a:p>
        </p:txBody>
      </p:sp>
      <p:pic>
        <p:nvPicPr>
          <p:cNvPr id="12291" name="Picture 3"/>
          <p:cNvPicPr>
            <a:picLocks noChangeAspect="1" noChangeArrowheads="1"/>
          </p:cNvPicPr>
          <p:nvPr/>
        </p:nvPicPr>
        <p:blipFill>
          <a:blip r:embed="rId3"/>
          <a:stretch>
            <a:fillRect/>
          </a:stretch>
        </p:blipFill>
        <p:spPr bwMode="auto">
          <a:xfrm>
            <a:off x="2809875" y="5127194"/>
            <a:ext cx="3743325" cy="12613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13-29.JPG"/>
          <p:cNvPicPr>
            <a:picLocks noChangeAspect="1"/>
          </p:cNvPicPr>
          <p:nvPr/>
        </p:nvPicPr>
        <p:blipFill>
          <a:blip r:embed="rId4"/>
          <a:stretch>
            <a:fillRect/>
          </a:stretch>
        </p:blipFill>
        <p:spPr>
          <a:xfrm>
            <a:off x="6629400" y="5486400"/>
            <a:ext cx="1095375" cy="228600"/>
          </a:xfrm>
          <a:prstGeom prst="rect">
            <a:avLst/>
          </a:prstGeom>
        </p:spPr>
      </p:pic>
    </p:spTree>
    <p:extLst>
      <p:ext uri="{BB962C8B-B14F-4D97-AF65-F5344CB8AC3E}">
        <p14:creationId xmlns:p14="http://schemas.microsoft.com/office/powerpoint/2010/main" xmlns="" val="1213457816"/>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26</a:t>
            </a:fld>
            <a:endParaRPr lang="en-US" sz="2600" b="1" dirty="0">
              <a:solidFill>
                <a:schemeClr val="bg1"/>
              </a:solidFill>
            </a:endParaRPr>
          </a:p>
        </p:txBody>
      </p:sp>
      <p:sp>
        <p:nvSpPr>
          <p:cNvPr id="8" name="Rectangle 3"/>
          <p:cNvSpPr txBox="1">
            <a:spLocks noChangeArrowheads="1"/>
          </p:cNvSpPr>
          <p:nvPr/>
        </p:nvSpPr>
        <p:spPr bwMode="auto">
          <a:xfrm>
            <a:off x="915179" y="2362200"/>
            <a:ext cx="7695421"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000" b="1" dirty="0" smtClean="0"/>
              <a:t>Formatting Bullets and Numbers</a:t>
            </a:r>
          </a:p>
          <a:p>
            <a:pPr eaLnBrk="1" hangingPunct="1"/>
            <a:r>
              <a:rPr lang="en-US" sz="2000" dirty="0" smtClean="0"/>
              <a:t>Bullets are used to list items when order does not matter—an unordered list.</a:t>
            </a:r>
          </a:p>
          <a:p>
            <a:pPr eaLnBrk="1" hangingPunct="1"/>
            <a:r>
              <a:rPr lang="en-US" sz="2000" dirty="0" smtClean="0"/>
              <a:t>Numbered lists are used to identify steps that should be completed in a specific order—an ordered list.</a:t>
            </a:r>
          </a:p>
          <a:p>
            <a:pPr eaLnBrk="1" hangingPunct="1"/>
            <a:r>
              <a:rPr lang="en-US" sz="2000" dirty="0" smtClean="0"/>
              <a:t>Bulleted and numbered lists are automatically formatted with a hanging indent.</a:t>
            </a:r>
          </a:p>
          <a:p>
            <a:pPr eaLnBrk="1" hangingPunct="1"/>
            <a:r>
              <a:rPr lang="en-US" sz="2000" dirty="0" smtClean="0"/>
              <a:t>You can change the bullet symbol, the number style, or the distance of the hanging indent in the Bullets and Numbering dialog box.</a:t>
            </a:r>
          </a:p>
        </p:txBody>
      </p:sp>
    </p:spTree>
    <p:extLst>
      <p:ext uri="{BB962C8B-B14F-4D97-AF65-F5344CB8AC3E}">
        <p14:creationId xmlns:p14="http://schemas.microsoft.com/office/powerpoint/2010/main" xmlns="" val="321690428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27</a:t>
            </a:fld>
            <a:endParaRPr lang="en-US" sz="2600" b="1" dirty="0">
              <a:solidFill>
                <a:schemeClr val="bg1"/>
              </a:solidFill>
            </a:endParaRPr>
          </a:p>
        </p:txBody>
      </p:sp>
      <p:sp>
        <p:nvSpPr>
          <p:cNvPr id="8" name="Rectangle 3"/>
          <p:cNvSpPr txBox="1">
            <a:spLocks noChangeArrowheads="1"/>
          </p:cNvSpPr>
          <p:nvPr/>
        </p:nvSpPr>
        <p:spPr bwMode="auto">
          <a:xfrm>
            <a:off x="915179" y="2362200"/>
            <a:ext cx="7314421"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Applying Document Formats</a:t>
            </a:r>
          </a:p>
          <a:p>
            <a:pPr eaLnBrk="1" hangingPunct="1"/>
            <a:r>
              <a:rPr lang="en-US" sz="2400" dirty="0" smtClean="0"/>
              <a:t>Document formats include layout settings such as margins, page orientation, paper size, and page breaks.</a:t>
            </a:r>
          </a:p>
          <a:p>
            <a:pPr eaLnBrk="1" hangingPunct="1"/>
            <a:r>
              <a:rPr lang="en-US" sz="2400" b="1" i="1" dirty="0" smtClean="0"/>
              <a:t>Portrait orientation </a:t>
            </a:r>
            <a:r>
              <a:rPr lang="en-US" sz="2400" dirty="0" smtClean="0"/>
              <a:t>formats the content of the document with the short edge of the page at the top.</a:t>
            </a:r>
          </a:p>
          <a:p>
            <a:pPr eaLnBrk="1" hangingPunct="1"/>
            <a:r>
              <a:rPr lang="en-US" sz="2400" b="1" i="1" dirty="0" smtClean="0"/>
              <a:t>Landscape orientation </a:t>
            </a:r>
            <a:r>
              <a:rPr lang="en-US" sz="2400" dirty="0" smtClean="0"/>
              <a:t>formats the content of the document with the long edge of the page at the top.</a:t>
            </a:r>
          </a:p>
        </p:txBody>
      </p:sp>
    </p:spTree>
    <p:extLst>
      <p:ext uri="{BB962C8B-B14F-4D97-AF65-F5344CB8AC3E}">
        <p14:creationId xmlns:p14="http://schemas.microsoft.com/office/powerpoint/2010/main" xmlns="" val="2662353979"/>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28</a:t>
            </a:fld>
            <a:endParaRPr lang="en-US" sz="2600" b="1" dirty="0">
              <a:solidFill>
                <a:schemeClr val="bg1"/>
              </a:solidFill>
            </a:endParaRPr>
          </a:p>
        </p:txBody>
      </p:sp>
      <p:sp>
        <p:nvSpPr>
          <p:cNvPr id="8" name="Rectangle 3"/>
          <p:cNvSpPr txBox="1">
            <a:spLocks noChangeArrowheads="1"/>
          </p:cNvSpPr>
          <p:nvPr/>
        </p:nvSpPr>
        <p:spPr bwMode="auto">
          <a:xfrm>
            <a:off x="915179" y="2362200"/>
            <a:ext cx="7619221"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Applying Document Formats (continued)</a:t>
            </a:r>
          </a:p>
          <a:p>
            <a:pPr eaLnBrk="1" hangingPunct="1"/>
            <a:r>
              <a:rPr lang="en-US" sz="2400" dirty="0" smtClean="0"/>
              <a:t>When you fill a page with text or graphics, Word automatically begins a new page by inserting a </a:t>
            </a:r>
            <a:r>
              <a:rPr lang="en-US" sz="2400" b="1" i="1" dirty="0" smtClean="0"/>
              <a:t>soft page break</a:t>
            </a:r>
            <a:r>
              <a:rPr lang="en-US" sz="2400" dirty="0" smtClean="0"/>
              <a:t>.</a:t>
            </a:r>
          </a:p>
          <a:p>
            <a:pPr eaLnBrk="1" hangingPunct="1"/>
            <a:r>
              <a:rPr lang="en-US" sz="2400" dirty="0" smtClean="0"/>
              <a:t>You can also break pages manually by inserting a </a:t>
            </a:r>
            <a:r>
              <a:rPr lang="en-US" sz="2400" b="1" i="1" dirty="0" smtClean="0"/>
              <a:t>manual page break</a:t>
            </a:r>
            <a:r>
              <a:rPr lang="en-US" sz="2400" dirty="0" smtClean="0"/>
              <a:t>, which forces a page break at a specific location, regardless of how much text or how many graphics are on the page.</a:t>
            </a:r>
          </a:p>
          <a:p>
            <a:pPr eaLnBrk="1" hangingPunct="1"/>
            <a:r>
              <a:rPr lang="en-US" sz="2400" dirty="0" smtClean="0"/>
              <a:t>In Print Layout, Outline, and Draft view, the page break is indicated with a dotted line across the page.</a:t>
            </a:r>
          </a:p>
        </p:txBody>
      </p:sp>
    </p:spTree>
    <p:extLst>
      <p:ext uri="{BB962C8B-B14F-4D97-AF65-F5344CB8AC3E}">
        <p14:creationId xmlns:p14="http://schemas.microsoft.com/office/powerpoint/2010/main" xmlns="" val="119939867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pic>
        <p:nvPicPr>
          <p:cNvPr id="13315" name="Picture 3"/>
          <p:cNvPicPr>
            <a:picLocks noChangeAspect="1" noChangeArrowheads="1"/>
          </p:cNvPicPr>
          <p:nvPr/>
        </p:nvPicPr>
        <p:blipFill>
          <a:blip r:embed="rId3"/>
          <a:stretch>
            <a:fillRect/>
          </a:stretch>
        </p:blipFill>
        <p:spPr bwMode="auto">
          <a:xfrm>
            <a:off x="4953000" y="3657504"/>
            <a:ext cx="3810000" cy="24087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7" name="Picture 5"/>
          <p:cNvPicPr>
            <a:picLocks noChangeAspect="1" noChangeArrowheads="1"/>
          </p:cNvPicPr>
          <p:nvPr/>
        </p:nvPicPr>
        <p:blipFill>
          <a:blip r:embed="rId4"/>
          <a:stretch>
            <a:fillRect/>
          </a:stretch>
        </p:blipFill>
        <p:spPr bwMode="auto">
          <a:xfrm>
            <a:off x="1014413" y="3798111"/>
            <a:ext cx="3810000" cy="17950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3"/>
          <p:cNvSpPr txBox="1">
            <a:spLocks noChangeArrowheads="1"/>
          </p:cNvSpPr>
          <p:nvPr/>
        </p:nvSpPr>
        <p:spPr bwMode="auto">
          <a:xfrm>
            <a:off x="915179" y="2362200"/>
            <a:ext cx="7619221"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Applying Document Formats (continued)</a:t>
            </a:r>
          </a:p>
        </p:txBody>
      </p:sp>
      <p:pic>
        <p:nvPicPr>
          <p:cNvPr id="9" name="Picture 8" descr="fig 13-31.JPG"/>
          <p:cNvPicPr>
            <a:picLocks noChangeAspect="1"/>
          </p:cNvPicPr>
          <p:nvPr/>
        </p:nvPicPr>
        <p:blipFill>
          <a:blip r:embed="rId5"/>
          <a:stretch>
            <a:fillRect/>
          </a:stretch>
        </p:blipFill>
        <p:spPr>
          <a:xfrm>
            <a:off x="990600" y="3505200"/>
            <a:ext cx="1076325" cy="247650"/>
          </a:xfrm>
          <a:prstGeom prst="rect">
            <a:avLst/>
          </a:prstGeom>
        </p:spPr>
      </p:pic>
      <p:pic>
        <p:nvPicPr>
          <p:cNvPr id="10" name="Picture 9" descr="fig 13-32.JPG"/>
          <p:cNvPicPr>
            <a:picLocks noChangeAspect="1"/>
          </p:cNvPicPr>
          <p:nvPr/>
        </p:nvPicPr>
        <p:blipFill>
          <a:blip r:embed="rId6"/>
          <a:stretch>
            <a:fillRect/>
          </a:stretch>
        </p:blipFill>
        <p:spPr>
          <a:xfrm>
            <a:off x="4953000" y="3505200"/>
            <a:ext cx="1104900" cy="257175"/>
          </a:xfrm>
          <a:prstGeom prst="rect">
            <a:avLst/>
          </a:prstGeom>
        </p:spPr>
      </p:pic>
    </p:spTree>
    <p:extLst>
      <p:ext uri="{BB962C8B-B14F-4D97-AF65-F5344CB8AC3E}">
        <p14:creationId xmlns:p14="http://schemas.microsoft.com/office/powerpoint/2010/main" xmlns="" val="274158472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lstStyle/>
          <a:p>
            <a:r>
              <a:rPr lang="en-US" sz="2600" dirty="0" smtClean="0"/>
              <a:t>Change the character format.</a:t>
            </a:r>
          </a:p>
          <a:p>
            <a:r>
              <a:rPr lang="en-US" sz="2600" dirty="0" smtClean="0"/>
              <a:t>Format paragraphs with line spacing, alignment, tabs and indents, and bulleted and numbered lists.</a:t>
            </a:r>
          </a:p>
          <a:p>
            <a:r>
              <a:rPr lang="en-US" sz="2600" dirty="0" smtClean="0"/>
              <a:t>Format document layouts with margin settings, page orientation settings, and page breaks.</a:t>
            </a:r>
          </a:p>
          <a:p>
            <a:endParaRPr lang="en-US" dirty="0"/>
          </a:p>
          <a:p>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1360274950"/>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30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30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30</a:t>
            </a:fld>
            <a:endParaRPr lang="en-US" sz="2600" b="1" dirty="0">
              <a:solidFill>
                <a:schemeClr val="bg1"/>
              </a:solidFill>
            </a:endParaRPr>
          </a:p>
        </p:txBody>
      </p:sp>
      <p:sp>
        <p:nvSpPr>
          <p:cNvPr id="8" name="Rectangle 3"/>
          <p:cNvSpPr txBox="1">
            <a:spLocks noChangeArrowheads="1"/>
          </p:cNvSpPr>
          <p:nvPr/>
        </p:nvSpPr>
        <p:spPr bwMode="auto">
          <a:xfrm>
            <a:off x="838199" y="2362200"/>
            <a:ext cx="7467599"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b="1" dirty="0" smtClean="0"/>
              <a:t>Using Format Painter</a:t>
            </a:r>
          </a:p>
          <a:p>
            <a:pPr eaLnBrk="1" hangingPunct="1"/>
            <a:r>
              <a:rPr lang="en-US" b="1" i="1" dirty="0" smtClean="0"/>
              <a:t>Format Painter </a:t>
            </a:r>
            <a:r>
              <a:rPr lang="en-US" dirty="0" smtClean="0"/>
              <a:t>copies and applies font and paragraph formatting as well as some basic graphic formatting, such as borders, fills, and shading.</a:t>
            </a:r>
          </a:p>
        </p:txBody>
      </p:sp>
    </p:spTree>
    <p:extLst>
      <p:ext uri="{BB962C8B-B14F-4D97-AF65-F5344CB8AC3E}">
        <p14:creationId xmlns:p14="http://schemas.microsoft.com/office/powerpoint/2010/main" xmlns="" val="2439177589"/>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lstStyle/>
          <a:p>
            <a:pPr eaLnBrk="1" hangingPunct="1">
              <a:buFont typeface="Wingdings" pitchFamily="2" charset="2"/>
              <a:buNone/>
            </a:pPr>
            <a:r>
              <a:rPr lang="en-US" b="1" dirty="0" smtClean="0"/>
              <a:t>In this lesson, you learned:</a:t>
            </a:r>
          </a:p>
          <a:p>
            <a:r>
              <a:rPr lang="en-US" sz="2400" dirty="0"/>
              <a:t>When you add text while in Insert mode, the new </a:t>
            </a:r>
            <a:r>
              <a:rPr lang="en-US" sz="2400" dirty="0" smtClean="0"/>
              <a:t>characters are </a:t>
            </a:r>
            <a:r>
              <a:rPr lang="en-US" sz="2400" dirty="0"/>
              <a:t>inserted between existing text. When text is entered </a:t>
            </a:r>
            <a:r>
              <a:rPr lang="en-US" sz="2400" dirty="0" smtClean="0"/>
              <a:t>in Overtype </a:t>
            </a:r>
            <a:r>
              <a:rPr lang="en-US" sz="2400" dirty="0"/>
              <a:t>mode, the new text replaces existing text.</a:t>
            </a:r>
          </a:p>
          <a:p>
            <a:r>
              <a:rPr lang="en-US" sz="2400" dirty="0" smtClean="0"/>
              <a:t>The </a:t>
            </a:r>
            <a:r>
              <a:rPr lang="en-US" sz="2400" dirty="0"/>
              <a:t>Undo, Redo, and Repeat commands make editing </a:t>
            </a:r>
            <a:r>
              <a:rPr lang="en-US" sz="2400" dirty="0" smtClean="0"/>
              <a:t>easy when </a:t>
            </a:r>
            <a:r>
              <a:rPr lang="en-US" sz="2400" dirty="0"/>
              <a:t>you make mistakes, change your mind, or repeat actions</a:t>
            </a:r>
            <a:r>
              <a:rPr lang="en-US" sz="2400" dirty="0" smtClean="0"/>
              <a:t>.</a:t>
            </a:r>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31</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31</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31</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lnSpcReduction="10000"/>
          </a:bodyPr>
          <a:lstStyle/>
          <a:p>
            <a:r>
              <a:rPr lang="en-US" sz="2400" dirty="0"/>
              <a:t>Selected text can be copied or moved from one location in a Word document to a new location in the same document, to a different Word document, or to another application</a:t>
            </a:r>
            <a:r>
              <a:rPr lang="en-US" sz="2400" dirty="0" smtClean="0"/>
              <a:t>.</a:t>
            </a:r>
          </a:p>
          <a:p>
            <a:r>
              <a:rPr lang="en-US" sz="2400" dirty="0"/>
              <a:t>When you use the Cut, Copy, and Paste commands, </a:t>
            </a:r>
            <a:r>
              <a:rPr lang="en-US" sz="2400" dirty="0" smtClean="0"/>
              <a:t>Word stores </a:t>
            </a:r>
            <a:r>
              <a:rPr lang="en-US" sz="2400" dirty="0"/>
              <a:t>the selected text on the Clipboard</a:t>
            </a:r>
            <a:r>
              <a:rPr lang="en-US" sz="2400" dirty="0" smtClean="0"/>
              <a:t>.</a:t>
            </a:r>
          </a:p>
          <a:p>
            <a:r>
              <a:rPr lang="en-US" sz="2400" dirty="0"/>
              <a:t>The Find command and the Navigation Pane make searching for text easy and efficient. The Replace command can replace multiple occurrences of search text automatically.</a:t>
            </a:r>
          </a:p>
          <a:p>
            <a:endParaRPr lang="en-US" sz="2200" dirty="0" smtClean="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32</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32</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32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lstStyle/>
          <a:p>
            <a:r>
              <a:rPr lang="en-US" sz="2400" dirty="0" smtClean="0"/>
              <a:t>Options </a:t>
            </a:r>
            <a:r>
              <a:rPr lang="en-US" sz="2400" dirty="0"/>
              <a:t>can be enabled so that Word checks spelling and </a:t>
            </a:r>
            <a:r>
              <a:rPr lang="en-US" sz="2400" dirty="0" smtClean="0"/>
              <a:t>grammar as </a:t>
            </a:r>
            <a:r>
              <a:rPr lang="en-US" sz="2400" dirty="0"/>
              <a:t>you enter text.</a:t>
            </a:r>
          </a:p>
          <a:p>
            <a:r>
              <a:rPr lang="en-US" sz="2400" dirty="0" smtClean="0"/>
              <a:t>Font </a:t>
            </a:r>
            <a:r>
              <a:rPr lang="en-US" sz="2400" dirty="0"/>
              <a:t>styles, text color, and underline are examples of </a:t>
            </a:r>
            <a:r>
              <a:rPr lang="en-US" sz="2400" dirty="0" smtClean="0"/>
              <a:t>character formats</a:t>
            </a:r>
            <a:r>
              <a:rPr lang="en-US" sz="2400" dirty="0"/>
              <a:t>, and you can apply multiple character formats at </a:t>
            </a:r>
            <a:r>
              <a:rPr lang="en-US" sz="2400" dirty="0" smtClean="0"/>
              <a:t>the same </a:t>
            </a:r>
            <a:r>
              <a:rPr lang="en-US" sz="2400" dirty="0"/>
              <a:t>time</a:t>
            </a:r>
            <a:r>
              <a:rPr lang="en-US" sz="2400" dirty="0" smtClean="0"/>
              <a:t>.</a:t>
            </a:r>
          </a:p>
          <a:p>
            <a:r>
              <a:rPr lang="en-US" sz="2400" dirty="0"/>
              <a:t>Formatting a paragraph for left, center, right, or justified alignment positions the text appropriately between the left and right margins</a:t>
            </a:r>
            <a:r>
              <a:rPr lang="en-US" sz="2400" dirty="0" smtClean="0"/>
              <a:t>.</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33</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33</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33</a:t>
            </a:fld>
            <a:endParaRPr lang="en-US" sz="2600" b="1" dirty="0">
              <a:solidFill>
                <a:schemeClr val="bg1"/>
              </a:solidFill>
            </a:endParaRPr>
          </a:p>
        </p:txBody>
      </p:sp>
    </p:spTree>
    <p:extLst>
      <p:ext uri="{BB962C8B-B14F-4D97-AF65-F5344CB8AC3E}">
        <p14:creationId xmlns:p14="http://schemas.microsoft.com/office/powerpoint/2010/main" xmlns="" val="693544504"/>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lstStyle/>
          <a:p>
            <a:r>
              <a:rPr lang="en-US" sz="2400" dirty="0" smtClean="0"/>
              <a:t>You </a:t>
            </a:r>
            <a:r>
              <a:rPr lang="en-US" sz="2400" dirty="0"/>
              <a:t>can use the ruler to format tabs and indents.</a:t>
            </a:r>
          </a:p>
          <a:p>
            <a:r>
              <a:rPr lang="en-US" sz="2400" dirty="0" smtClean="0"/>
              <a:t>The </a:t>
            </a:r>
            <a:r>
              <a:rPr lang="en-US" sz="2400" dirty="0"/>
              <a:t>Bullets and Numbering </a:t>
            </a:r>
            <a:r>
              <a:rPr lang="en-US" sz="2400" dirty="0" smtClean="0"/>
              <a:t>feature automatically </a:t>
            </a:r>
            <a:r>
              <a:rPr lang="en-US" sz="2400" dirty="0"/>
              <a:t>adds </a:t>
            </a:r>
            <a:r>
              <a:rPr lang="en-US" sz="2400" dirty="0" smtClean="0"/>
              <a:t>and formats </a:t>
            </a:r>
            <a:r>
              <a:rPr lang="en-US" sz="2400" dirty="0"/>
              <a:t>bullets and numbers in lists.</a:t>
            </a:r>
          </a:p>
          <a:p>
            <a:r>
              <a:rPr lang="en-US" sz="2400" dirty="0" smtClean="0"/>
              <a:t>The </a:t>
            </a:r>
            <a:r>
              <a:rPr lang="en-US" sz="2400" dirty="0"/>
              <a:t>page orientation determines how the document is </a:t>
            </a:r>
            <a:r>
              <a:rPr lang="en-US" sz="2400" dirty="0" smtClean="0"/>
              <a:t>printed on </a:t>
            </a:r>
            <a:r>
              <a:rPr lang="en-US" sz="2400" dirty="0"/>
              <a:t>the page. Adjusting the margins affects the blank </a:t>
            </a:r>
            <a:r>
              <a:rPr lang="en-US" sz="2400" dirty="0" smtClean="0"/>
              <a:t>space around </a:t>
            </a:r>
            <a:r>
              <a:rPr lang="en-US" sz="2400" dirty="0"/>
              <a:t>the edges of the page</a:t>
            </a:r>
            <a:r>
              <a:rPr lang="en-US" sz="2400" dirty="0" smtClean="0"/>
              <a:t>.</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34</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34</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34</a:t>
            </a:fld>
            <a:endParaRPr lang="en-US" sz="2600" b="1" dirty="0">
              <a:solidFill>
                <a:schemeClr val="bg1"/>
              </a:solidFill>
            </a:endParaRPr>
          </a:p>
        </p:txBody>
      </p:sp>
    </p:spTree>
    <p:extLst>
      <p:ext uri="{BB962C8B-B14F-4D97-AF65-F5344CB8AC3E}">
        <p14:creationId xmlns:p14="http://schemas.microsoft.com/office/powerpoint/2010/main" xmlns="" val="169806085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 name="Content Placeholder 1"/>
          <p:cNvSpPr>
            <a:spLocks noGrp="1"/>
          </p:cNvSpPr>
          <p:nvPr>
            <p:ph sz="half" idx="1"/>
          </p:nvPr>
        </p:nvSpPr>
        <p:spPr>
          <a:xfrm>
            <a:off x="4038600" y="2438400"/>
            <a:ext cx="3770313" cy="3724275"/>
          </a:xfrm>
        </p:spPr>
        <p:txBody>
          <a:bodyPr/>
          <a:lstStyle/>
          <a:p>
            <a:pPr>
              <a:lnSpc>
                <a:spcPct val="90000"/>
              </a:lnSpc>
            </a:pPr>
            <a:r>
              <a:rPr lang="en-US" dirty="0" smtClean="0"/>
              <a:t>Format Painter</a:t>
            </a:r>
          </a:p>
          <a:p>
            <a:pPr>
              <a:lnSpc>
                <a:spcPct val="90000"/>
              </a:lnSpc>
            </a:pPr>
            <a:r>
              <a:rPr lang="en-US" dirty="0"/>
              <a:t>h</a:t>
            </a:r>
            <a:r>
              <a:rPr lang="en-US" dirty="0" smtClean="0"/>
              <a:t>anging indent</a:t>
            </a:r>
          </a:p>
          <a:p>
            <a:pPr>
              <a:lnSpc>
                <a:spcPct val="90000"/>
              </a:lnSpc>
            </a:pPr>
            <a:r>
              <a:rPr lang="en-US" dirty="0"/>
              <a:t>i</a:t>
            </a:r>
            <a:r>
              <a:rPr lang="en-US" dirty="0" smtClean="0"/>
              <a:t>ncremental search</a:t>
            </a:r>
          </a:p>
          <a:p>
            <a:pPr>
              <a:lnSpc>
                <a:spcPct val="90000"/>
              </a:lnSpc>
            </a:pPr>
            <a:r>
              <a:rPr lang="en-US" dirty="0"/>
              <a:t>i</a:t>
            </a:r>
            <a:r>
              <a:rPr lang="en-US" dirty="0" smtClean="0"/>
              <a:t>ndent</a:t>
            </a:r>
          </a:p>
          <a:p>
            <a:pPr>
              <a:lnSpc>
                <a:spcPct val="90000"/>
              </a:lnSpc>
            </a:pPr>
            <a:r>
              <a:rPr lang="en-US" dirty="0"/>
              <a:t>l</a:t>
            </a:r>
            <a:r>
              <a:rPr lang="en-US" dirty="0" smtClean="0"/>
              <a:t>andscape orientation</a:t>
            </a:r>
          </a:p>
          <a:p>
            <a:pPr>
              <a:lnSpc>
                <a:spcPct val="90000"/>
              </a:lnSpc>
            </a:pPr>
            <a:r>
              <a:rPr lang="en-US" dirty="0"/>
              <a:t>m</a:t>
            </a:r>
            <a:r>
              <a:rPr lang="en-US" dirty="0" smtClean="0"/>
              <a:t>anual line break</a:t>
            </a:r>
          </a:p>
          <a:p>
            <a:pPr>
              <a:lnSpc>
                <a:spcPct val="90000"/>
              </a:lnSpc>
            </a:pPr>
            <a:r>
              <a:rPr lang="en-US" dirty="0"/>
              <a:t>m</a:t>
            </a:r>
            <a:r>
              <a:rPr lang="en-US" dirty="0" smtClean="0"/>
              <a:t>anual page break</a:t>
            </a:r>
          </a:p>
          <a:p>
            <a:pPr marL="0" indent="0">
              <a:buNone/>
            </a:pPr>
            <a:endParaRPr lang="en-US" dirty="0"/>
          </a:p>
        </p:txBody>
      </p:sp>
      <p:sp>
        <p:nvSpPr>
          <p:cNvPr id="23557" name="Rectangle 3"/>
          <p:cNvSpPr>
            <a:spLocks noGrp="1" noChangeArrowheads="1"/>
          </p:cNvSpPr>
          <p:nvPr>
            <p:ph sz="half" idx="2"/>
          </p:nvPr>
        </p:nvSpPr>
        <p:spPr>
          <a:xfrm>
            <a:off x="838200" y="2438400"/>
            <a:ext cx="3770312" cy="3724275"/>
          </a:xfrm>
        </p:spPr>
        <p:txBody>
          <a:bodyPr/>
          <a:lstStyle/>
          <a:p>
            <a:pPr>
              <a:lnSpc>
                <a:spcPct val="90000"/>
              </a:lnSpc>
            </a:pPr>
            <a:r>
              <a:rPr lang="en-US" dirty="0"/>
              <a:t>a</a:t>
            </a:r>
            <a:r>
              <a:rPr lang="en-US" dirty="0" smtClean="0"/>
              <a:t>lignment</a:t>
            </a:r>
          </a:p>
          <a:p>
            <a:pPr>
              <a:lnSpc>
                <a:spcPct val="90000"/>
              </a:lnSpc>
            </a:pPr>
            <a:r>
              <a:rPr lang="en-US" dirty="0"/>
              <a:t>C</a:t>
            </a:r>
            <a:r>
              <a:rPr lang="en-US" dirty="0" smtClean="0"/>
              <a:t>lipboard</a:t>
            </a:r>
          </a:p>
          <a:p>
            <a:pPr>
              <a:lnSpc>
                <a:spcPct val="90000"/>
              </a:lnSpc>
            </a:pPr>
            <a:r>
              <a:rPr lang="en-US" dirty="0"/>
              <a:t>d</a:t>
            </a:r>
            <a:r>
              <a:rPr lang="en-US" dirty="0" smtClean="0"/>
              <a:t>rag-and-drop editing</a:t>
            </a:r>
          </a:p>
          <a:p>
            <a:pPr>
              <a:lnSpc>
                <a:spcPct val="90000"/>
              </a:lnSpc>
            </a:pPr>
            <a:r>
              <a:rPr lang="en-US" dirty="0" smtClean="0"/>
              <a:t>edit</a:t>
            </a:r>
          </a:p>
          <a:p>
            <a:pPr>
              <a:lnSpc>
                <a:spcPct val="90000"/>
              </a:lnSpc>
            </a:pPr>
            <a:r>
              <a:rPr lang="en-US" dirty="0"/>
              <a:t>f</a:t>
            </a:r>
            <a:r>
              <a:rPr lang="en-US" dirty="0" smtClean="0"/>
              <a:t>irst line indent</a:t>
            </a:r>
          </a:p>
          <a:p>
            <a:pPr>
              <a:lnSpc>
                <a:spcPct val="90000"/>
              </a:lnSpc>
            </a:pPr>
            <a:r>
              <a:rPr lang="en-US" dirty="0"/>
              <a:t>f</a:t>
            </a:r>
            <a:r>
              <a:rPr lang="en-US" dirty="0" smtClean="0"/>
              <a:t>ont</a:t>
            </a:r>
          </a:p>
          <a:p>
            <a:pPr>
              <a:lnSpc>
                <a:spcPct val="90000"/>
              </a:lnSpc>
            </a:pPr>
            <a:r>
              <a:rPr lang="en-US" dirty="0" smtClean="0"/>
              <a:t>format</a:t>
            </a:r>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 (continued)</a:t>
            </a:r>
          </a:p>
        </p:txBody>
      </p:sp>
      <p:sp>
        <p:nvSpPr>
          <p:cNvPr id="23557" name="Rectangle 3"/>
          <p:cNvSpPr>
            <a:spLocks noGrp="1" noChangeArrowheads="1"/>
          </p:cNvSpPr>
          <p:nvPr>
            <p:ph idx="1"/>
          </p:nvPr>
        </p:nvSpPr>
        <p:spPr/>
        <p:txBody>
          <a:bodyPr/>
          <a:lstStyle/>
          <a:p>
            <a:pPr>
              <a:lnSpc>
                <a:spcPct val="90000"/>
              </a:lnSpc>
            </a:pPr>
            <a:r>
              <a:rPr lang="en-US" dirty="0"/>
              <a:t>m</a:t>
            </a:r>
            <a:r>
              <a:rPr lang="en-US" dirty="0" smtClean="0"/>
              <a:t>argins</a:t>
            </a:r>
          </a:p>
          <a:p>
            <a:pPr>
              <a:lnSpc>
                <a:spcPct val="90000"/>
              </a:lnSpc>
            </a:pPr>
            <a:r>
              <a:rPr lang="en-US" dirty="0"/>
              <a:t>p</a:t>
            </a:r>
            <a:r>
              <a:rPr lang="en-US" dirty="0" smtClean="0"/>
              <a:t>oints</a:t>
            </a:r>
          </a:p>
          <a:p>
            <a:pPr>
              <a:lnSpc>
                <a:spcPct val="90000"/>
              </a:lnSpc>
            </a:pPr>
            <a:r>
              <a:rPr lang="en-US" dirty="0"/>
              <a:t>p</a:t>
            </a:r>
            <a:r>
              <a:rPr lang="en-US" dirty="0" smtClean="0"/>
              <a:t>ortrait orientation</a:t>
            </a:r>
          </a:p>
          <a:p>
            <a:pPr>
              <a:lnSpc>
                <a:spcPct val="90000"/>
              </a:lnSpc>
            </a:pPr>
            <a:r>
              <a:rPr lang="en-US" dirty="0"/>
              <a:t>s</a:t>
            </a:r>
            <a:r>
              <a:rPr lang="en-US" dirty="0" smtClean="0"/>
              <a:t>elect </a:t>
            </a:r>
          </a:p>
          <a:p>
            <a:pPr>
              <a:lnSpc>
                <a:spcPct val="90000"/>
              </a:lnSpc>
            </a:pPr>
            <a:r>
              <a:rPr lang="en-US" dirty="0"/>
              <a:t>s</a:t>
            </a:r>
            <a:r>
              <a:rPr lang="en-US" dirty="0" smtClean="0"/>
              <a:t>oft page break</a:t>
            </a:r>
          </a:p>
          <a:p>
            <a:pPr>
              <a:lnSpc>
                <a:spcPct val="90000"/>
              </a:lnSpc>
            </a:pPr>
            <a:r>
              <a:rPr lang="en-US" dirty="0" smtClean="0"/>
              <a:t>wildcard character</a:t>
            </a:r>
            <a:endParaRPr lang="en-US" dirty="0"/>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5</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5</a:t>
            </a:fld>
            <a:endParaRPr lang="en-US" sz="2600" b="1" dirty="0">
              <a:solidFill>
                <a:schemeClr val="bg1"/>
              </a:solidFill>
            </a:endParaRPr>
          </a:p>
        </p:txBody>
      </p:sp>
    </p:spTree>
    <p:extLst>
      <p:ext uri="{BB962C8B-B14F-4D97-AF65-F5344CB8AC3E}">
        <p14:creationId xmlns:p14="http://schemas.microsoft.com/office/powerpoint/2010/main" xmlns="" val="4170914773"/>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6</a:t>
            </a:fld>
            <a:endParaRPr lang="en-US" sz="2600" b="1" dirty="0">
              <a:solidFill>
                <a:schemeClr val="bg1"/>
              </a:solidFill>
            </a:endParaRPr>
          </a:p>
        </p:txBody>
      </p:sp>
      <p:sp>
        <p:nvSpPr>
          <p:cNvPr id="8" name="Rectangle 3"/>
          <p:cNvSpPr txBox="1">
            <a:spLocks noChangeArrowheads="1"/>
          </p:cNvSpPr>
          <p:nvPr/>
        </p:nvSpPr>
        <p:spPr bwMode="auto">
          <a:xfrm>
            <a:off x="838200" y="2362200"/>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dirty="0" smtClean="0"/>
              <a:t>When you </a:t>
            </a:r>
            <a:r>
              <a:rPr lang="en-US" b="1" i="1" dirty="0" smtClean="0"/>
              <a:t>edit</a:t>
            </a:r>
            <a:r>
              <a:rPr lang="en-US" dirty="0" smtClean="0"/>
              <a:t> a document, you modify or adapt the document and make revisions or corrections.</a:t>
            </a:r>
          </a:p>
          <a:p>
            <a:pPr eaLnBrk="1" hangingPunct="1"/>
            <a:r>
              <a:rPr lang="en-US" dirty="0" smtClean="0"/>
              <a:t>Editing a document involves adding, deleting, changing, or moving text.</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Documents (continued)</a:t>
            </a:r>
          </a:p>
        </p:txBody>
      </p:sp>
      <p:sp>
        <p:nvSpPr>
          <p:cNvPr id="26629" name="Rectangle 3"/>
          <p:cNvSpPr>
            <a:spLocks noGrp="1" noChangeArrowheads="1"/>
          </p:cNvSpPr>
          <p:nvPr>
            <p:ph idx="1"/>
          </p:nvPr>
        </p:nvSpPr>
        <p:spPr/>
        <p:txBody>
          <a:bodyPr/>
          <a:lstStyle/>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7</a:t>
            </a:fld>
            <a:endParaRPr lang="en-US" sz="2600" b="1" dirty="0">
              <a:solidFill>
                <a:schemeClr val="bg1"/>
              </a:solidFill>
            </a:endParaRPr>
          </a:p>
        </p:txBody>
      </p:sp>
      <p:sp>
        <p:nvSpPr>
          <p:cNvPr id="8" name="Rectangle 3"/>
          <p:cNvSpPr txBox="1">
            <a:spLocks noChangeArrowheads="1"/>
          </p:cNvSpPr>
          <p:nvPr/>
        </p:nvSpPr>
        <p:spPr bwMode="auto">
          <a:xfrm>
            <a:off x="838200" y="2362200"/>
            <a:ext cx="780891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sz="2400" b="1" dirty="0" smtClean="0"/>
              <a:t>Selecting Text </a:t>
            </a:r>
          </a:p>
          <a:p>
            <a:pPr eaLnBrk="1" hangingPunct="1"/>
            <a:r>
              <a:rPr lang="en-US" sz="2400" dirty="0" smtClean="0"/>
              <a:t>When you </a:t>
            </a:r>
            <a:r>
              <a:rPr lang="en-US" sz="2400" b="1" i="1" dirty="0" smtClean="0"/>
              <a:t>select</a:t>
            </a:r>
            <a:r>
              <a:rPr lang="en-US" sz="2400" dirty="0" smtClean="0"/>
              <a:t> text, you identify a block of text you want to edit. </a:t>
            </a:r>
          </a:p>
          <a:p>
            <a:pPr eaLnBrk="1" hangingPunct="1"/>
            <a:r>
              <a:rPr lang="en-US" sz="2400" dirty="0" smtClean="0"/>
              <a:t>Once you select text, you can delete it, replace it, change its appearance, move it, or copy it.</a:t>
            </a:r>
          </a:p>
          <a:p>
            <a:pPr eaLnBrk="1" hangingPunct="1"/>
            <a:r>
              <a:rPr lang="en-US" sz="2400" dirty="0" smtClean="0"/>
              <a:t>The quickest way to select text using the mouse is to click and hold the mouse button, drag the mouse pointer over the desired text, and then release the mouse button.</a:t>
            </a:r>
          </a:p>
          <a:p>
            <a:pPr eaLnBrk="1" hangingPunct="1"/>
            <a:endParaRPr lang="en-US" sz="2000" dirty="0" smtClean="0"/>
          </a:p>
          <a:p>
            <a:pPr marL="0" indent="0" eaLnBrk="1" hangingPunct="1">
              <a:buFont typeface="Wingdings" pitchFamily="2" charset="2"/>
              <a:buNone/>
            </a:pPr>
            <a:endParaRPr lang="en-US" sz="2000" dirty="0" smtClean="0"/>
          </a:p>
        </p:txBody>
      </p:sp>
    </p:spTree>
    <p:extLst>
      <p:ext uri="{BB962C8B-B14F-4D97-AF65-F5344CB8AC3E}">
        <p14:creationId xmlns:p14="http://schemas.microsoft.com/office/powerpoint/2010/main" xmlns="" val="17506721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13-1.JPG"/>
          <p:cNvPicPr>
            <a:picLocks noChangeAspect="1"/>
          </p:cNvPicPr>
          <p:nvPr/>
        </p:nvPicPr>
        <p:blipFill>
          <a:blip r:embed="rId3"/>
          <a:stretch>
            <a:fillRect/>
          </a:stretch>
        </p:blipFill>
        <p:spPr>
          <a:xfrm>
            <a:off x="4800600" y="2362200"/>
            <a:ext cx="895350" cy="276225"/>
          </a:xfrm>
          <a:prstGeom prst="rect">
            <a:avLst/>
          </a:prstGeom>
        </p:spPr>
      </p:pic>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sz="half" idx="1"/>
          </p:nvPr>
        </p:nvSpPr>
        <p:spPr>
          <a:xfrm>
            <a:off x="838200" y="2362200"/>
            <a:ext cx="3962400" cy="4038600"/>
          </a:xfrm>
        </p:spPr>
        <p:txBody>
          <a:bodyPr>
            <a:normAutofit fontScale="92500" lnSpcReduction="10000"/>
          </a:bodyPr>
          <a:lstStyle/>
          <a:p>
            <a:r>
              <a:rPr lang="en-US" b="1" dirty="0" smtClean="0"/>
              <a:t>Selecting Text (continued) </a:t>
            </a:r>
          </a:p>
          <a:p>
            <a:r>
              <a:rPr lang="en-US" dirty="0" smtClean="0"/>
              <a:t>Sometimes it is difficult to select precisely where you are dragging the mouse.</a:t>
            </a:r>
          </a:p>
          <a:p>
            <a:r>
              <a:rPr lang="en-US" dirty="0" smtClean="0"/>
              <a:t>Table 13-1 lists several options for selecting text using the mouse and the keyboard.</a:t>
            </a:r>
            <a:endParaRPr lang="en-US" dirty="0"/>
          </a:p>
        </p:txBody>
      </p:sp>
      <p:pic>
        <p:nvPicPr>
          <p:cNvPr id="6" name="Picture 2"/>
          <p:cNvPicPr>
            <a:picLocks noGrp="1" noChangeAspect="1" noChangeArrowheads="1"/>
          </p:cNvPicPr>
          <p:nvPr>
            <p:ph sz="half" idx="2"/>
          </p:nvPr>
        </p:nvPicPr>
        <p:blipFill>
          <a:blip r:embed="rId4"/>
          <a:stretch>
            <a:fillRect/>
          </a:stretch>
        </p:blipFill>
        <p:spPr bwMode="auto">
          <a:xfrm>
            <a:off x="4800600" y="2590800"/>
            <a:ext cx="3770312" cy="3635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606AD3F1-FAB3-4166-B8F8-AC4A9C5777B6}" type="slidenum">
              <a:rPr lang="en-US" smtClean="0"/>
              <a:pPr>
                <a:defRPr/>
              </a:pPr>
              <a:t>8</a:t>
            </a:fld>
            <a:endParaRPr lang="en-US" dirty="0"/>
          </a:p>
        </p:txBody>
      </p:sp>
    </p:spTree>
    <p:extLst>
      <p:ext uri="{BB962C8B-B14F-4D97-AF65-F5344CB8AC3E}">
        <p14:creationId xmlns:p14="http://schemas.microsoft.com/office/powerpoint/2010/main" xmlns="" val="160872512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Documents (continued)</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r>
              <a:rPr lang="en-US" b="1" dirty="0" smtClean="0"/>
              <a:t>Deleting and Inserting Characters </a:t>
            </a:r>
          </a:p>
          <a:p>
            <a:pPr eaLnBrk="1" hangingPunct="1"/>
            <a:r>
              <a:rPr lang="en-US" dirty="0" smtClean="0"/>
              <a:t>The </a:t>
            </a:r>
            <a:r>
              <a:rPr lang="en-US" dirty="0"/>
              <a:t>Backspace key deletes the character to the left of the insertion point.</a:t>
            </a:r>
          </a:p>
          <a:p>
            <a:pPr eaLnBrk="1" hangingPunct="1"/>
            <a:r>
              <a:rPr lang="en-US" dirty="0"/>
              <a:t>Delete removes the character to the right of the insertion point.</a:t>
            </a:r>
          </a:p>
          <a:p>
            <a:pPr eaLnBrk="1" hangingPunct="1"/>
            <a:r>
              <a:rPr lang="en-US" dirty="0"/>
              <a:t>By default, Word enters text using Insert mode. You enter text in front of existing text, and the existing text shifts to the right.</a:t>
            </a:r>
          </a:p>
          <a:p>
            <a:pPr eaLnBrk="1" hangingPunct="1"/>
            <a:r>
              <a:rPr lang="en-US" dirty="0"/>
              <a:t>In Overtype mode, new text replaces existing text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9</a:t>
            </a:fld>
            <a:endParaRPr lang="en-US" dirty="0"/>
          </a:p>
        </p:txBody>
      </p:sp>
    </p:spTree>
    <p:extLst>
      <p:ext uri="{BB962C8B-B14F-4D97-AF65-F5344CB8AC3E}">
        <p14:creationId xmlns:p14="http://schemas.microsoft.com/office/powerpoint/2010/main" xmlns="" val="401730953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1939</Words>
  <Application>Microsoft Office PowerPoint</Application>
  <PresentationFormat>On-screen Show (4:3)</PresentationFormat>
  <Paragraphs>266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1_Capsules</vt:lpstr>
      <vt:lpstr>Lesson 13 Editing and Formatting Documents</vt:lpstr>
      <vt:lpstr>Objectives</vt:lpstr>
      <vt:lpstr>Objectives (continued)</vt:lpstr>
      <vt:lpstr>Words to Know</vt:lpstr>
      <vt:lpstr>Words to Know (continued)</vt:lpstr>
      <vt:lpstr>Editing Documents</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Editing Documents (continued)</vt:lpstr>
      <vt:lpstr>Summary</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2014-02-04T19:01:19Z</dcterms:created>
  <dcterms:modified xsi:type="dcterms:W3CDTF">2014-02-04T20:49:46Z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