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99" r:id="rId2"/>
    <p:sldId id="325" r:id="rId3"/>
    <p:sldId id="446" r:id="rId4"/>
    <p:sldId id="300" r:id="rId5"/>
    <p:sldId id="447" r:id="rId6"/>
    <p:sldId id="266" r:id="rId7"/>
    <p:sldId id="448" r:id="rId8"/>
    <p:sldId id="449" r:id="rId9"/>
    <p:sldId id="450" r:id="rId10"/>
    <p:sldId id="451" r:id="rId11"/>
    <p:sldId id="424" r:id="rId12"/>
    <p:sldId id="452" r:id="rId13"/>
    <p:sldId id="454" r:id="rId14"/>
    <p:sldId id="455" r:id="rId15"/>
    <p:sldId id="456" r:id="rId16"/>
    <p:sldId id="457" r:id="rId17"/>
    <p:sldId id="397" r:id="rId18"/>
    <p:sldId id="467" r:id="rId19"/>
    <p:sldId id="468" r:id="rId20"/>
    <p:sldId id="459" r:id="rId21"/>
    <p:sldId id="469" r:id="rId22"/>
    <p:sldId id="470" r:id="rId23"/>
    <p:sldId id="461" r:id="rId24"/>
    <p:sldId id="471" r:id="rId25"/>
    <p:sldId id="464" r:id="rId26"/>
    <p:sldId id="473" r:id="rId27"/>
    <p:sldId id="465" r:id="rId28"/>
    <p:sldId id="321" r:id="rId29"/>
    <p:sldId id="339" r:id="rId30"/>
    <p:sldId id="44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74" autoAdjust="0"/>
    <p:restoredTop sz="94500" autoAdjust="0"/>
  </p:normalViewPr>
  <p:slideViewPr>
    <p:cSldViewPr>
      <p:cViewPr varScale="1">
        <p:scale>
          <a:sx n="74" d="100"/>
          <a:sy n="74" d="100"/>
        </p:scale>
        <p:origin x="-9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63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8D755D-29A6-4CDD-9E98-7B8E3E8E1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30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835BB1-FDA4-4F76-A0EF-13F413444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006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6157F-58E0-4549-B253-936D20D4F6F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C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4693" y="0"/>
            <a:ext cx="4684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6"/>
            <a:ext cx="4902201" cy="368301"/>
            <a:chOff x="2288" y="3080"/>
            <a:chExt cx="3088" cy="232"/>
          </a:xfrm>
          <a:solidFill>
            <a:srgbClr val="002060"/>
          </a:solidFill>
          <a:effectLst/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44" cy="232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80" cy="232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  <a:solidFill>
            <a:srgbClr val="FFC91D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B789208-38E0-4DCD-830D-C58E0260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E2BB-F49A-468D-A26E-E7EAB42D6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8AFE-FB71-4CB5-9DD9-A19123D36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8F00-A70F-494A-BFAF-EACF7AF3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8765-6657-459B-B3B6-029F1A267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84DF-641A-460B-8C32-9B774E957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C5C5-92D5-4D63-BA0F-2EC4CC958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CFB0-FE84-4059-A4AA-CD397D6F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EBAF-22F5-49A0-8BE5-750EEDBEE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3B5-8AD3-49FB-8062-6D1EF781C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63A-D46E-4E01-8C0D-FB0EE0E8B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10CB-D7ED-4336-93BF-FEAC71C98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FFC91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FFC91D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40"/>
              <a:chOff x="144" y="1248"/>
              <a:chExt cx="4656" cy="240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4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0" cy="240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-6469" y="2743200"/>
            <a:ext cx="8002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 dirty="0">
                <a:ea typeface="+mn-ea"/>
                <a:cs typeface="+mn-cs"/>
              </a:rPr>
              <a:t>Lesson </a:t>
            </a:r>
            <a:r>
              <a:rPr lang="en-US" sz="2000" b="1" dirty="0" smtClean="0">
                <a:ea typeface="+mn-ea"/>
                <a:cs typeface="+mn-cs"/>
              </a:rPr>
              <a:t>14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366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</a:t>
            </a:r>
            <a:r>
              <a:rPr lang="en-US" sz="2000" b="1" dirty="0" smtClean="0">
                <a:ea typeface="+mn-ea"/>
                <a:cs typeface="+mn-cs"/>
              </a:rPr>
              <a:t>Wells / Ruffolo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smtClean="0">
                <a:ea typeface="+mn-ea"/>
                <a:cs typeface="+mn-cs"/>
              </a:rPr>
              <a:t>5E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267C36-09D9-4910-B3A0-DBA686140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Literacy BASICS: A Comprehensive Guide to IC</a:t>
            </a:r>
            <a:r>
              <a:rPr lang="en-US" b="1" baseline="30000" dirty="0" smtClean="0"/>
              <a:t>3</a:t>
            </a:r>
            <a:r>
              <a:rPr lang="en-US" b="1" dirty="0" smtClean="0"/>
              <a:t>, 5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  <a:endParaRPr lang="en-US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Lesson 14</a:t>
            </a:r>
            <a:br>
              <a:rPr lang="en-US" sz="3200" dirty="0" smtClean="0"/>
            </a:br>
            <a:r>
              <a:rPr lang="en-US" sz="3200" dirty="0" smtClean="0"/>
              <a:t>Sharing Documents</a:t>
            </a:r>
          </a:p>
        </p:txBody>
      </p:sp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7D53A2-AE74-4496-8FA5-B7723117C16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Morrison / </a:t>
            </a:r>
            <a:r>
              <a:rPr lang="en-US" sz="2000" b="1" dirty="0" smtClean="0">
                <a:solidFill>
                  <a:schemeClr val="bg1"/>
                </a:solidFill>
              </a:rPr>
              <a:t>Wells / Ruffolo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4191000" cy="3962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400" b="1" dirty="0" smtClean="0"/>
              <a:t>Accepting and Rejecting Changes and Responding to Comments </a:t>
            </a:r>
          </a:p>
          <a:p>
            <a:pPr eaLnBrk="1" hangingPunct="1"/>
            <a:r>
              <a:rPr lang="en-US" sz="2400" dirty="0" smtClean="0"/>
              <a:t>An edited document is usually passed on to another person to make a decision about the revisions and comments.</a:t>
            </a:r>
          </a:p>
          <a:p>
            <a:pPr eaLnBrk="1" hangingPunct="1"/>
            <a:r>
              <a:rPr lang="en-US" sz="2400" dirty="0" smtClean="0"/>
              <a:t>That person can decide whether to accept or reject the changes.</a:t>
            </a:r>
          </a:p>
          <a:p>
            <a:pPr eaLnBrk="1" hangingPunct="1"/>
            <a:r>
              <a:rPr lang="en-US" sz="2400" dirty="0" smtClean="0"/>
              <a:t>When edits are complete, you can apply a Marked as Final status, and the file becomes a </a:t>
            </a:r>
            <a:r>
              <a:rPr lang="en-US" sz="2400" b="1" i="1" dirty="0" smtClean="0"/>
              <a:t>read-only document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24499" y="2914104"/>
            <a:ext cx="1981200" cy="111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29200" y="5116691"/>
            <a:ext cx="3962400" cy="7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 14-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667000"/>
            <a:ext cx="1104900" cy="219075"/>
          </a:xfrm>
          <a:prstGeom prst="rect">
            <a:avLst/>
          </a:prstGeom>
        </p:spPr>
      </p:pic>
      <p:pic>
        <p:nvPicPr>
          <p:cNvPr id="11" name="Picture 10" descr="fig 14-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800600"/>
            <a:ext cx="111442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9334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Preparing a Document for Printing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After the document is finalized, you can prepare a </a:t>
            </a:r>
            <a:r>
              <a:rPr lang="en-US" b="1" i="1" dirty="0" smtClean="0"/>
              <a:t>hard</a:t>
            </a:r>
            <a:r>
              <a:rPr lang="en-US" dirty="0" smtClean="0"/>
              <a:t> </a:t>
            </a:r>
            <a:r>
              <a:rPr lang="en-US" b="1" i="1" dirty="0" smtClean="0"/>
              <a:t>copy</a:t>
            </a:r>
            <a:r>
              <a:rPr lang="en-US" dirty="0" smtClean="0"/>
              <a:t>—a printed copy—of the document to share the information.</a:t>
            </a:r>
          </a:p>
          <a:p>
            <a:pPr eaLnBrk="1" hangingPunct="1"/>
            <a:r>
              <a:rPr lang="en-US" dirty="0" smtClean="0"/>
              <a:t>Your system may have two or more printers available, including inkjet printers, laser printers, and fax programs.</a:t>
            </a:r>
          </a:p>
          <a:p>
            <a:pPr eaLnBrk="1" hangingPunct="1"/>
            <a:r>
              <a:rPr lang="en-US" dirty="0" smtClean="0"/>
              <a:t>The benefit of having more than one printer to choose from is that different printers offer different features.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0391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Preparing a Document for Printing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Printing a Document</a:t>
            </a:r>
          </a:p>
          <a:p>
            <a:pPr eaLnBrk="1" hangingPunct="1"/>
            <a:r>
              <a:rPr lang="en-US" dirty="0" smtClean="0"/>
              <a:t>Click the FILE tab and then click Print to display the print settings in Backstage view.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39291" y="3801932"/>
            <a:ext cx="4665417" cy="25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4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810000"/>
            <a:ext cx="10572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1689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Preparing a Document for Printing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848600" cy="3886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/>
              <a:t>Customizing Print Settings and Properties and Showing the Print Queue</a:t>
            </a:r>
          </a:p>
          <a:p>
            <a:pPr eaLnBrk="1" hangingPunct="1"/>
            <a:r>
              <a:rPr lang="en-US" dirty="0" smtClean="0"/>
              <a:t>Most printers have settings for adjusting the printing speed and the print quality.</a:t>
            </a:r>
          </a:p>
          <a:p>
            <a:pPr eaLnBrk="1" hangingPunct="1"/>
            <a:r>
              <a:rPr lang="en-US" sz="2600" b="1" i="1" dirty="0" smtClean="0"/>
              <a:t>Reverse printing </a:t>
            </a:r>
            <a:r>
              <a:rPr lang="en-US" sz="2600" dirty="0" smtClean="0"/>
              <a:t>reverses the order of the pages so the last page prints first.</a:t>
            </a:r>
          </a:p>
          <a:p>
            <a:pPr eaLnBrk="1" hangingPunct="1"/>
            <a:r>
              <a:rPr lang="en-US" sz="2600" dirty="0" smtClean="0"/>
              <a:t>The </a:t>
            </a:r>
            <a:r>
              <a:rPr lang="en-US" sz="2600" b="1" i="1" dirty="0" smtClean="0"/>
              <a:t>collating</a:t>
            </a:r>
            <a:r>
              <a:rPr lang="en-US" sz="2600" dirty="0" smtClean="0"/>
              <a:t> setting prints all of the pages in one copy of the document before printing the next copy so that printed pages are in order. </a:t>
            </a:r>
          </a:p>
          <a:p>
            <a:pPr eaLnBrk="1" hangingPunct="1"/>
            <a:r>
              <a:rPr lang="en-US" sz="2600" b="1" i="1" dirty="0"/>
              <a:t>Duplex printing </a:t>
            </a:r>
            <a:r>
              <a:rPr lang="en-US" sz="2600" dirty="0"/>
              <a:t>is printing on both sides of the page.</a:t>
            </a:r>
          </a:p>
          <a:p>
            <a:pPr eaLnBrk="1" hangingPunct="1"/>
            <a:endParaRPr lang="en-US" sz="2600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4437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Preparing a Document for Printing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Customizing Print Settings and Properties and Showing the Print Queue (continued)</a:t>
            </a:r>
          </a:p>
          <a:p>
            <a:pPr eaLnBrk="1" hangingPunct="1"/>
            <a:r>
              <a:rPr lang="en-US" sz="2600" dirty="0" smtClean="0"/>
              <a:t>The </a:t>
            </a:r>
            <a:r>
              <a:rPr lang="en-US" sz="2600" b="1" i="1" dirty="0" smtClean="0"/>
              <a:t>print queue </a:t>
            </a:r>
            <a:r>
              <a:rPr lang="en-US" sz="2600" dirty="0" smtClean="0"/>
              <a:t>shows information about print jobs that are waiting to print.</a:t>
            </a:r>
          </a:p>
          <a:p>
            <a:pPr eaLnBrk="1" hangingPunct="1"/>
            <a:r>
              <a:rPr lang="en-US" sz="2600" dirty="0" smtClean="0"/>
              <a:t>You can use the print queue to pause, resume, restart, or cancel print jobs. 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18262" y="4878467"/>
            <a:ext cx="3983675" cy="152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4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876800"/>
            <a:ext cx="10858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1439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Preparing a Document for Printing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3886200" cy="3962400"/>
          </a:xfrm>
        </p:spPr>
        <p:txBody>
          <a:bodyPr/>
          <a:lstStyle/>
          <a:p>
            <a:pPr eaLnBrk="1" hangingPunct="1"/>
            <a:r>
              <a:rPr lang="en-US" b="1" dirty="0" smtClean="0"/>
              <a:t>Printing Markup</a:t>
            </a:r>
          </a:p>
          <a:p>
            <a:pPr eaLnBrk="1" hangingPunct="1"/>
            <a:r>
              <a:rPr lang="en-US" sz="2600" dirty="0" smtClean="0"/>
              <a:t>When you print a document containing markup, you can choose to print the document with or without the markup. 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05336" y="2438399"/>
            <a:ext cx="3219428" cy="358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4-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438400"/>
            <a:ext cx="10572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8026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 14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38400"/>
            <a:ext cx="962025" cy="266700"/>
          </a:xfrm>
          <a:prstGeom prst="rect">
            <a:avLst/>
          </a:prstGeom>
        </p:spPr>
      </p:pic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Preparing a Document for Printing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3352799" cy="40386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Troubleshooting Common Printing Problems </a:t>
            </a:r>
          </a:p>
          <a:p>
            <a:pPr eaLnBrk="1" hangingPunct="1"/>
            <a:r>
              <a:rPr lang="en-US" sz="2400" dirty="0" smtClean="0"/>
              <a:t>Sometimes print results do not meet expectations. This could be for a variety of reasons.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0" y="2667000"/>
            <a:ext cx="3243357" cy="370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25211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Sharing Documents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The majority of the information we work with is now generated by e-mail and electronic files.</a:t>
            </a:r>
          </a:p>
          <a:p>
            <a:pPr eaLnBrk="1" hangingPunct="1"/>
            <a:r>
              <a:rPr lang="en-US" sz="2600" dirty="0" smtClean="0"/>
              <a:t>Instead of producing a hard copy of a document, it is now common practice to share a soft copy.</a:t>
            </a:r>
          </a:p>
          <a:p>
            <a:pPr eaLnBrk="1" hangingPunct="1"/>
            <a:r>
              <a:rPr lang="en-US" sz="2600" dirty="0" smtClean="0"/>
              <a:t>A </a:t>
            </a:r>
            <a:r>
              <a:rPr lang="en-US" sz="2600" b="1" i="1" dirty="0" smtClean="0"/>
              <a:t>soft copy </a:t>
            </a:r>
            <a:r>
              <a:rPr lang="en-US" sz="2600" dirty="0" smtClean="0"/>
              <a:t>is a digital copy of data, such as a file viewed on a computer’s display or shared via an e-mail attachment.</a:t>
            </a:r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7422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Documents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Preparing Documents for Electronic Distribution</a:t>
            </a:r>
          </a:p>
          <a:p>
            <a:r>
              <a:rPr lang="en-US" dirty="0" smtClean="0"/>
              <a:t>You </a:t>
            </a:r>
            <a:r>
              <a:rPr lang="en-US" dirty="0"/>
              <a:t>may want to control what others can see in the document.</a:t>
            </a:r>
          </a:p>
          <a:p>
            <a:r>
              <a:rPr lang="en-US" dirty="0" smtClean="0"/>
              <a:t>For example, you may not want them to see the author of the document or the date the document was created.</a:t>
            </a:r>
          </a:p>
          <a:p>
            <a:r>
              <a:rPr lang="en-US" dirty="0" smtClean="0"/>
              <a:t>Information like this is referred to as </a:t>
            </a:r>
            <a:r>
              <a:rPr lang="en-US" b="1" i="1" dirty="0" smtClean="0"/>
              <a:t>metadata</a:t>
            </a:r>
            <a:r>
              <a:rPr lang="en-US" dirty="0" smtClean="0"/>
              <a:t>—data that describes other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42135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 14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6019800"/>
            <a:ext cx="1076325" cy="21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Documents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Preparing Documents for Electronic Distribution (continued) </a:t>
            </a:r>
          </a:p>
          <a:p>
            <a:r>
              <a:rPr lang="en-US" dirty="0" smtClean="0"/>
              <a:t>The </a:t>
            </a:r>
            <a:r>
              <a:rPr lang="en-US" dirty="0"/>
              <a:t>Document Inspector is used to remove metadata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63490" y="2514600"/>
            <a:ext cx="3863610" cy="351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09998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Track changes and add comments.</a:t>
            </a:r>
          </a:p>
          <a:p>
            <a:r>
              <a:rPr lang="en-US" sz="2600" dirty="0" smtClean="0"/>
              <a:t>Show and hide markup and accept and reject changes.</a:t>
            </a:r>
          </a:p>
          <a:p>
            <a:r>
              <a:rPr lang="en-US" sz="2600" dirty="0" smtClean="0"/>
              <a:t>Customize print settings and properties, and pause and cancel print jobs.</a:t>
            </a:r>
          </a:p>
          <a:p>
            <a:r>
              <a:rPr lang="en-US" sz="2600" dirty="0" smtClean="0"/>
              <a:t>Troubleshoot printing problems.</a:t>
            </a:r>
          </a:p>
          <a:p>
            <a:r>
              <a:rPr lang="en-US" sz="2600" dirty="0" smtClean="0"/>
              <a:t>Prepare documents for electronic distribution.</a:t>
            </a:r>
          </a:p>
          <a:p>
            <a:r>
              <a:rPr lang="en-US" sz="2600" dirty="0" smtClean="0"/>
              <a:t>Save documents in PDF or XPS format.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Saving the Document in a PDF or XPS Format </a:t>
            </a:r>
          </a:p>
          <a:p>
            <a:pPr eaLnBrk="1" hangingPunct="1"/>
            <a:r>
              <a:rPr lang="en-US" sz="2400" dirty="0" smtClean="0"/>
              <a:t>Before distributing the soft copy of a document, you may need to save it in a format that enables those working with different applications, platforms, and operating systems to access the file.</a:t>
            </a:r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b="1" i="1" dirty="0" smtClean="0"/>
              <a:t>Portable Document Format (PDF)</a:t>
            </a:r>
            <a:r>
              <a:rPr lang="en-US" sz="2400" dirty="0" smtClean="0"/>
              <a:t>, created by Adobe Systems in 1993, is commonly used.</a:t>
            </a:r>
          </a:p>
          <a:p>
            <a:pPr eaLnBrk="1" hangingPunct="1"/>
            <a:r>
              <a:rPr lang="en-US" sz="2400" dirty="0" smtClean="0"/>
              <a:t>To open files in PDF format, Adobe Reader software must be installed on the computer.</a:t>
            </a: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2221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4038600" cy="3962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b="1" dirty="0" smtClean="0"/>
              <a:t>Saving the Document in a PDF or XPS Format (continued)</a:t>
            </a:r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b="1" i="1" dirty="0" smtClean="0"/>
              <a:t>XML Paper Specification (XPS) </a:t>
            </a:r>
            <a:r>
              <a:rPr lang="en-US" sz="2400" dirty="0" smtClean="0"/>
              <a:t>format was developed by Microsoft.</a:t>
            </a:r>
          </a:p>
          <a:p>
            <a:pPr eaLnBrk="1" hangingPunct="1"/>
            <a:r>
              <a:rPr lang="en-US" sz="2400" dirty="0" smtClean="0"/>
              <a:t>To open files in XPS format, you must use Microsoft’s XPS Viewer, which is installed by default in Office 2013 applications.</a:t>
            </a:r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53000" y="3205158"/>
            <a:ext cx="3962400" cy="259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 14-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895600"/>
            <a:ext cx="107632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83799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Documents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Open and Edit a PDF Document in Word </a:t>
            </a:r>
          </a:p>
          <a:p>
            <a:r>
              <a:rPr lang="en-US" dirty="0" smtClean="0"/>
              <a:t>You can open a PDF file in Word and edit the contents.</a:t>
            </a:r>
          </a:p>
          <a:p>
            <a:r>
              <a:rPr lang="en-US" dirty="0" smtClean="0"/>
              <a:t>When Word converts the PDF file, the results may not look exactly like the original PDF document.</a:t>
            </a:r>
          </a:p>
          <a:p>
            <a:r>
              <a:rPr lang="en-US" dirty="0" smtClean="0"/>
              <a:t>After editing the contents, you can re-save the file in PDF format by using the Export command.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33557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4038600" cy="4038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b="1" dirty="0" smtClean="0"/>
              <a:t>Sharing and Publishing Documents </a:t>
            </a:r>
          </a:p>
          <a:p>
            <a:pPr eaLnBrk="1" hangingPunct="1"/>
            <a:r>
              <a:rPr lang="en-US" sz="2400" dirty="0" smtClean="0"/>
              <a:t>You can upload a document to the </a:t>
            </a:r>
            <a:r>
              <a:rPr lang="en-US" sz="2400" b="1" i="1" dirty="0" smtClean="0"/>
              <a:t>Cloud</a:t>
            </a:r>
            <a:r>
              <a:rPr lang="en-US" sz="2400" dirty="0" smtClean="0"/>
              <a:t>, a network where files are uploaded to a library on the Internet.</a:t>
            </a:r>
          </a:p>
          <a:p>
            <a:pPr eaLnBrk="1" hangingPunct="1"/>
            <a:r>
              <a:rPr lang="en-US" sz="2400" dirty="0" smtClean="0"/>
              <a:t>You can use </a:t>
            </a:r>
            <a:r>
              <a:rPr lang="en-US" sz="2400" b="1" i="1" dirty="0" smtClean="0"/>
              <a:t>SkyDrive</a:t>
            </a:r>
            <a:r>
              <a:rPr lang="en-US" sz="2400" dirty="0" smtClean="0"/>
              <a:t> to store all types of files.</a:t>
            </a:r>
          </a:p>
          <a:p>
            <a:pPr eaLnBrk="1" hangingPunct="1"/>
            <a:r>
              <a:rPr lang="en-US" sz="2400" dirty="0" smtClean="0"/>
              <a:t>When you upload a file to the Cloud, you can choose whether or not to share the file with others.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04581" y="2921744"/>
            <a:ext cx="4010819" cy="230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4-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667000"/>
            <a:ext cx="10858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383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Sharing and Publishing Documents (continued)</a:t>
            </a:r>
          </a:p>
          <a:p>
            <a:pPr eaLnBrk="1" hangingPunct="1"/>
            <a:r>
              <a:rPr lang="en-US" sz="2400" dirty="0" smtClean="0"/>
              <a:t>You can e-mail the file, create a link to the file in a text message, post the file on a social network or a Web page, or publish the file to a </a:t>
            </a:r>
            <a:r>
              <a:rPr lang="en-US" sz="2400" b="1" i="1" dirty="0" smtClean="0"/>
              <a:t>blog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If you have a fax service provider, you can send the document as an Internet fax without using a fax machine.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5484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Protecting Documents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If a document contains important or confidential information, you need secure ways to share the information.</a:t>
            </a:r>
          </a:p>
          <a:p>
            <a:pPr eaLnBrk="1" hangingPunct="1"/>
            <a:r>
              <a:rPr lang="en-US" sz="2400" b="1" dirty="0" smtClean="0"/>
              <a:t>Restricting Access</a:t>
            </a:r>
          </a:p>
          <a:p>
            <a:pPr eaLnBrk="1" hangingPunct="1"/>
            <a:r>
              <a:rPr lang="en-US" sz="2400" b="1" i="1" dirty="0" smtClean="0"/>
              <a:t>Encryption</a:t>
            </a:r>
            <a:r>
              <a:rPr lang="en-US" sz="2400" dirty="0" smtClean="0"/>
              <a:t>, a standard method for encoding data, is the most secure option and creates a password all users must enter to open the document.</a:t>
            </a:r>
          </a:p>
          <a:p>
            <a:pPr eaLnBrk="1" hangingPunct="1"/>
            <a:r>
              <a:rPr lang="en-US" sz="2400" dirty="0" smtClean="0"/>
              <a:t>To permit some users to modify the encrypted document, you create a second password to allow them to edit and save changes to the document.</a:t>
            </a:r>
            <a:endParaRPr lang="en-US" sz="2400" dirty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8443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Protecting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Restricting Access (continued)</a:t>
            </a:r>
          </a:p>
          <a:p>
            <a:pPr eaLnBrk="1" hangingPunct="1"/>
            <a:r>
              <a:rPr lang="en-US" sz="2400" dirty="0" smtClean="0"/>
              <a:t>Passwords should include a combination of text, numbers, and symbols, and be at least eight characters in length.</a:t>
            </a:r>
          </a:p>
          <a:p>
            <a:pPr eaLnBrk="1" hangingPunct="1"/>
            <a:r>
              <a:rPr lang="en-US" sz="2400" dirty="0"/>
              <a:t>Passwords are </a:t>
            </a:r>
            <a:r>
              <a:rPr lang="en-US" sz="2400" b="1" i="1" dirty="0"/>
              <a:t>case sensitive</a:t>
            </a:r>
            <a:r>
              <a:rPr lang="en-US" sz="2400" dirty="0"/>
              <a:t>, which means when entering a password, the upper- and lowercasing of the letters must be identical to the casing of the letters in the assigned password.</a:t>
            </a:r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8651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Protecting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4114800" cy="3962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 smtClean="0"/>
              <a:t>Restricting Formatting and Edits</a:t>
            </a:r>
          </a:p>
          <a:p>
            <a:pPr eaLnBrk="1" hangingPunct="1"/>
            <a:r>
              <a:rPr lang="en-US" sz="2400" dirty="0" smtClean="0"/>
              <a:t>You can be selective about who is allowed to make edits as well as the types of edits they can make.</a:t>
            </a:r>
          </a:p>
          <a:p>
            <a:pPr eaLnBrk="1" hangingPunct="1"/>
            <a:r>
              <a:rPr lang="en-US" sz="2400" dirty="0" smtClean="0"/>
              <a:t>After setting restrictions, you must assign a password to enforce the restrictions.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29200" y="2726348"/>
            <a:ext cx="2888490" cy="35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4-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438400"/>
            <a:ext cx="10858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83957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In this lesson, you learned:</a:t>
            </a:r>
          </a:p>
          <a:p>
            <a:r>
              <a:rPr lang="en-US" sz="2400" dirty="0"/>
              <a:t>Tracking changes with revision marks makes it easy to </a:t>
            </a:r>
            <a:r>
              <a:rPr lang="en-US" sz="2400" dirty="0" smtClean="0"/>
              <a:t>identify who </a:t>
            </a:r>
            <a:r>
              <a:rPr lang="en-US" sz="2400" dirty="0"/>
              <a:t>made the changes and when the changes were made.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can choose the markup that you want to appear on </a:t>
            </a:r>
            <a:r>
              <a:rPr lang="en-US" sz="2400" dirty="0" smtClean="0"/>
              <a:t>the screen </a:t>
            </a:r>
            <a:r>
              <a:rPr lang="en-US" sz="2400" dirty="0"/>
              <a:t>and when the document is printed.</a:t>
            </a:r>
          </a:p>
          <a:p>
            <a:r>
              <a:rPr lang="en-US" sz="2400" dirty="0" smtClean="0"/>
              <a:t>Revisions </a:t>
            </a:r>
            <a:r>
              <a:rPr lang="en-US" sz="2400" dirty="0"/>
              <a:t>can be accepted or rejected, </a:t>
            </a:r>
            <a:r>
              <a:rPr lang="en-US" sz="2400" dirty="0" smtClean="0"/>
              <a:t>marked as done, or easily removed from the document.</a:t>
            </a:r>
            <a:endParaRPr lang="en-US" sz="2400" dirty="0"/>
          </a:p>
        </p:txBody>
      </p:sp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FA96CA-A0EB-43DA-8417-F0EBE48AC8E8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138CE58-DD57-4B49-B124-109D74E82E62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E0CF7EF-96BF-4F96-8A91-A1C0467AAE6F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Printers provide a variety of settings and options for </a:t>
            </a:r>
            <a:r>
              <a:rPr lang="en-US" sz="2400" dirty="0" smtClean="0"/>
              <a:t>managing print </a:t>
            </a:r>
            <a:r>
              <a:rPr lang="en-US" sz="2400" dirty="0"/>
              <a:t>jobs.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can view, pause, and cancel print jobs.</a:t>
            </a:r>
          </a:p>
          <a:p>
            <a:r>
              <a:rPr lang="en-US" sz="2400" dirty="0" smtClean="0"/>
              <a:t>There </a:t>
            </a:r>
            <a:r>
              <a:rPr lang="en-US" sz="2400" dirty="0"/>
              <a:t>are numerous issues to consider when </a:t>
            </a:r>
            <a:r>
              <a:rPr lang="en-US" sz="2400" dirty="0" smtClean="0"/>
              <a:t>troubleshooting printing </a:t>
            </a:r>
            <a:r>
              <a:rPr lang="en-US" sz="2400" dirty="0"/>
              <a:t>problems.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preparing documents for electronic distribution, </a:t>
            </a:r>
            <a:r>
              <a:rPr lang="en-US" sz="2400" dirty="0" smtClean="0"/>
              <a:t>you must </a:t>
            </a:r>
            <a:r>
              <a:rPr lang="en-US" sz="2400" dirty="0"/>
              <a:t>choose an appropriate format and you may want </a:t>
            </a:r>
            <a:r>
              <a:rPr lang="en-US" sz="2400" dirty="0" smtClean="0"/>
              <a:t>to remove </a:t>
            </a:r>
            <a:r>
              <a:rPr lang="en-US" sz="2400" dirty="0"/>
              <a:t>metadata.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(continued)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Share documents.</a:t>
            </a:r>
          </a:p>
          <a:p>
            <a:r>
              <a:rPr lang="en-US" sz="2600" dirty="0" smtClean="0"/>
              <a:t>Protect documents by restricting access, formatting, and edits.</a:t>
            </a:r>
          </a:p>
          <a:p>
            <a:endParaRPr lang="en-US" sz="260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5263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Word provides several options for </a:t>
            </a:r>
            <a:r>
              <a:rPr lang="en-US" sz="2400" dirty="0" smtClean="0"/>
              <a:t>sharing documents.</a:t>
            </a:r>
            <a:endParaRPr lang="en-US" sz="2400" dirty="0"/>
          </a:p>
          <a:p>
            <a:r>
              <a:rPr lang="en-US" sz="2400" dirty="0" smtClean="0"/>
              <a:t>You </a:t>
            </a:r>
            <a:r>
              <a:rPr lang="en-US" sz="2400" dirty="0"/>
              <a:t>can protect documents by restricting </a:t>
            </a:r>
            <a:r>
              <a:rPr lang="en-US" sz="2400" dirty="0" smtClean="0"/>
              <a:t>access, </a:t>
            </a:r>
            <a:r>
              <a:rPr lang="en-US" sz="2400" dirty="0"/>
              <a:t>and </a:t>
            </a:r>
            <a:r>
              <a:rPr lang="en-US" sz="2400" dirty="0" smtClean="0"/>
              <a:t>by restricting </a:t>
            </a:r>
            <a:r>
              <a:rPr lang="en-US" sz="2400" dirty="0"/>
              <a:t>formatting and editing.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5445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14800" y="2438400"/>
            <a:ext cx="3770313" cy="3724275"/>
          </a:xfrm>
        </p:spPr>
        <p:txBody>
          <a:bodyPr/>
          <a:lstStyle/>
          <a:p>
            <a:r>
              <a:rPr lang="en-US" dirty="0" smtClean="0"/>
              <a:t>markup</a:t>
            </a:r>
          </a:p>
          <a:p>
            <a:r>
              <a:rPr lang="en-US" dirty="0"/>
              <a:t>m</a:t>
            </a:r>
            <a:r>
              <a:rPr lang="en-US" dirty="0" smtClean="0"/>
              <a:t>etadata</a:t>
            </a:r>
          </a:p>
          <a:p>
            <a:r>
              <a:rPr lang="en-US" dirty="0" smtClean="0"/>
              <a:t>Portable Document Format (PDF)</a:t>
            </a:r>
          </a:p>
          <a:p>
            <a:r>
              <a:rPr lang="en-US" dirty="0" smtClean="0"/>
              <a:t>print queue</a:t>
            </a:r>
          </a:p>
          <a:p>
            <a:r>
              <a:rPr lang="en-US" dirty="0" smtClean="0"/>
              <a:t>read-only document</a:t>
            </a:r>
          </a:p>
          <a:p>
            <a:r>
              <a:rPr lang="en-US" dirty="0" smtClean="0"/>
              <a:t>reverse printing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914400" y="2438400"/>
            <a:ext cx="3770312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</a:t>
            </a:r>
            <a:r>
              <a:rPr lang="en-US" dirty="0" smtClean="0"/>
              <a:t>log</a:t>
            </a:r>
          </a:p>
          <a:p>
            <a:pPr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ase sensitive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Cloud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collating</a:t>
            </a:r>
          </a:p>
          <a:p>
            <a:pPr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omment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duplex printing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encryption</a:t>
            </a:r>
          </a:p>
          <a:p>
            <a:pPr>
              <a:lnSpc>
                <a:spcPct val="90000"/>
              </a:lnSpc>
            </a:pPr>
            <a:r>
              <a:rPr lang="en-US" dirty="0"/>
              <a:t>hard </a:t>
            </a:r>
            <a:r>
              <a:rPr lang="en-US" dirty="0" smtClean="0"/>
              <a:t>copy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 (continued)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SkyDrive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soft copy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XML Paper Specification (XPS)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35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Revising Documents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8486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Tracking changes with revision marks makes it easy to find and identify the source of the edits.</a:t>
            </a:r>
          </a:p>
          <a:p>
            <a:pPr eaLnBrk="1" hangingPunct="1"/>
            <a:r>
              <a:rPr lang="en-US" dirty="0" smtClean="0"/>
              <a:t>Adding comments is another feature that allows reviewers to provide feedback.</a:t>
            </a:r>
          </a:p>
          <a:p>
            <a:pPr eaLnBrk="1" hangingPunct="1"/>
            <a:r>
              <a:rPr lang="en-US" dirty="0" smtClean="0"/>
              <a:t>The revision marks and annotations that appear in a document are referred to as </a:t>
            </a:r>
            <a:r>
              <a:rPr lang="en-US" b="1" i="1" dirty="0" smtClean="0"/>
              <a:t>markup</a:t>
            </a:r>
            <a:r>
              <a:rPr lang="en-US" dirty="0" smtClean="0"/>
              <a:t>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Revising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1"/>
            <a:ext cx="7693025" cy="1447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b="1" dirty="0" smtClean="0"/>
              <a:t>Tracking Changes</a:t>
            </a:r>
          </a:p>
          <a:p>
            <a:pPr eaLnBrk="1" hangingPunct="1"/>
            <a:r>
              <a:rPr lang="en-US" sz="2400" dirty="0" smtClean="0"/>
              <a:t>When the Track Changes feature is toggled on, all insertions, deletions, and format changes are indicated with revision marks.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05815" y="3810000"/>
            <a:ext cx="504669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4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810000"/>
            <a:ext cx="9810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9609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Revising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8486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Adding Comments 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b="1" i="1" dirty="0" smtClean="0"/>
              <a:t>comment</a:t>
            </a:r>
            <a:r>
              <a:rPr lang="en-US" dirty="0" smtClean="0"/>
              <a:t> is an annotation that the author or a reviewer adds to the document.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73434" y="4343400"/>
            <a:ext cx="6471540" cy="128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4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114800"/>
            <a:ext cx="10191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84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Revising Documents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4190999" cy="396239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b="1" dirty="0" smtClean="0"/>
              <a:t>Showing and Hiding Markup</a:t>
            </a:r>
          </a:p>
          <a:p>
            <a:pPr eaLnBrk="1" hangingPunct="1"/>
            <a:r>
              <a:rPr lang="en-US" sz="2400" dirty="0" smtClean="0"/>
              <a:t>You can choose to show only the edits from a specific reviewer, or you can choose to view only the comments added to the document.</a:t>
            </a:r>
          </a:p>
          <a:p>
            <a:pPr eaLnBrk="1" hangingPunct="1"/>
            <a:r>
              <a:rPr lang="en-US" sz="2400" dirty="0" smtClean="0"/>
              <a:t>To see what the final document will look like, you can hide the entire markup.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58552" y="2971800"/>
            <a:ext cx="28154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4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971800"/>
            <a:ext cx="11144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87827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1579</Words>
  <Application>Microsoft Office PowerPoint</Application>
  <PresentationFormat>On-screen Show (4:3)</PresentationFormat>
  <Paragraphs>258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1_Capsules</vt:lpstr>
      <vt:lpstr>Lesson 14 Sharing Documents</vt:lpstr>
      <vt:lpstr>Objectives</vt:lpstr>
      <vt:lpstr>Objectives (continued)</vt:lpstr>
      <vt:lpstr>Words to Know</vt:lpstr>
      <vt:lpstr>Words to Know (continued)</vt:lpstr>
      <vt:lpstr>Revising Documents</vt:lpstr>
      <vt:lpstr>Revising Documents (continued)</vt:lpstr>
      <vt:lpstr>Revising Documents (continued)</vt:lpstr>
      <vt:lpstr>Revising Documents (continued)</vt:lpstr>
      <vt:lpstr>Revising Documents (continued)</vt:lpstr>
      <vt:lpstr>Preparing a Document for Printing</vt:lpstr>
      <vt:lpstr>Preparing a Document for Printing (continued)</vt:lpstr>
      <vt:lpstr>Preparing a Document for Printing (continued)</vt:lpstr>
      <vt:lpstr>Preparing a Document for Printing (continued)</vt:lpstr>
      <vt:lpstr>Preparing a Document for Printing (continued)</vt:lpstr>
      <vt:lpstr>Preparing a Document for Printing (continued)</vt:lpstr>
      <vt:lpstr>Sharing Documents</vt:lpstr>
      <vt:lpstr>Sharing Documents (continued)</vt:lpstr>
      <vt:lpstr>Sharing Documents (continued)</vt:lpstr>
      <vt:lpstr>Sharing Documents (continued)</vt:lpstr>
      <vt:lpstr>Sharing Documents (continued)</vt:lpstr>
      <vt:lpstr>Sharing Documents (continued)</vt:lpstr>
      <vt:lpstr>Sharing Documents (continued)</vt:lpstr>
      <vt:lpstr>Sharing Documents (continued)</vt:lpstr>
      <vt:lpstr>Protecting Documents</vt:lpstr>
      <vt:lpstr>Protecting Documents (continued)</vt:lpstr>
      <vt:lpstr>Protecting Documents (continued)</vt:lpstr>
      <vt:lpstr>Summary</vt:lpstr>
      <vt:lpstr>Summary (continued)</vt:lpstr>
      <vt:lpstr>Summary (continued)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2014-02-04T20:39:02Z</dcterms:created>
  <dcterms:modified xsi:type="dcterms:W3CDTF">2014-02-04T20:39:27Z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