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27"/>
  </p:notesMasterIdLst>
  <p:handoutMasterIdLst>
    <p:handoutMasterId r:id="rId28"/>
  </p:handoutMasterIdLst>
  <p:sldIdLst>
    <p:sldId id="299" r:id="rId2"/>
    <p:sldId id="325" r:id="rId3"/>
    <p:sldId id="446" r:id="rId4"/>
    <p:sldId id="300" r:id="rId5"/>
    <p:sldId id="266" r:id="rId6"/>
    <p:sldId id="466" r:id="rId7"/>
    <p:sldId id="467" r:id="rId8"/>
    <p:sldId id="448" r:id="rId9"/>
    <p:sldId id="468" r:id="rId10"/>
    <p:sldId id="469" r:id="rId11"/>
    <p:sldId id="470" r:id="rId12"/>
    <p:sldId id="449" r:id="rId13"/>
    <p:sldId id="471" r:id="rId14"/>
    <p:sldId id="472" r:id="rId15"/>
    <p:sldId id="473" r:id="rId16"/>
    <p:sldId id="474" r:id="rId17"/>
    <p:sldId id="478" r:id="rId18"/>
    <p:sldId id="475" r:id="rId19"/>
    <p:sldId id="476" r:id="rId20"/>
    <p:sldId id="450" r:id="rId21"/>
    <p:sldId id="451" r:id="rId22"/>
    <p:sldId id="452" r:id="rId23"/>
    <p:sldId id="321" r:id="rId24"/>
    <p:sldId id="339" r:id="rId25"/>
    <p:sldId id="44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34" autoAdjust="0"/>
    <p:restoredTop sz="94500" autoAdjust="0"/>
  </p:normalViewPr>
  <p:slideViewPr>
    <p:cSldViewPr>
      <p:cViewPr varScale="1">
        <p:scale>
          <a:sx n="79" d="100"/>
          <a:sy n="79" d="100"/>
        </p:scale>
        <p:origin x="-8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p14="http://schemas.microsoft.com/office/powerpoint/2010/main" xmlns=""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p14="http://schemas.microsoft.com/office/powerpoint/2010/main" xmlns=""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0"/>
            <a:ext cx="4868863" cy="325438"/>
            <a:chOff x="2288" y="3080"/>
            <a:chExt cx="3067" cy="205"/>
          </a:xfrm>
          <a:solidFill>
            <a:srgbClr val="002060"/>
          </a:solidFill>
          <a:effectLst/>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59" cy="205"/>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15</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15</a:t>
            </a:r>
            <a:br>
              <a:rPr lang="en-US" sz="3200" dirty="0" smtClean="0"/>
            </a:br>
            <a:r>
              <a:rPr lang="en-US" sz="3200" dirty="0" smtClean="0"/>
              <a:t>Working with Tables</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5814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Modifying the Table Structure (continued)</a:t>
            </a:r>
          </a:p>
        </p:txBody>
      </p:sp>
      <p:sp>
        <p:nvSpPr>
          <p:cNvPr id="26629" name="Rectangle 3"/>
          <p:cNvSpPr>
            <a:spLocks noGrp="1" noChangeArrowheads="1"/>
          </p:cNvSpPr>
          <p:nvPr>
            <p:ph idx="1"/>
          </p:nvPr>
        </p:nvSpPr>
        <p:spPr/>
        <p:txBody>
          <a:bodyPr>
            <a:normAutofit fontScale="85000" lnSpcReduction="10000"/>
          </a:bodyPr>
          <a:lstStyle/>
          <a:p>
            <a:pPr eaLnBrk="1" hangingPunct="1"/>
            <a:r>
              <a:rPr lang="en-US" b="1" dirty="0" smtClean="0"/>
              <a:t>Adjusting Column Width and Row Height</a:t>
            </a:r>
          </a:p>
          <a:p>
            <a:pPr eaLnBrk="1" hangingPunct="1"/>
            <a:r>
              <a:rPr lang="en-US" dirty="0" smtClean="0"/>
              <a:t>You can choose to automatically adjust the width of one or more columns to accommodate the contents within the cells, or you can automatically adjust all column widths at the same time.</a:t>
            </a:r>
          </a:p>
          <a:p>
            <a:pPr eaLnBrk="1" hangingPunct="1"/>
            <a:r>
              <a:rPr lang="en-US" dirty="0" smtClean="0"/>
              <a:t>You can also resize the table to fit in the document window.</a:t>
            </a:r>
          </a:p>
          <a:p>
            <a:pPr eaLnBrk="1" hangingPunct="1"/>
            <a:r>
              <a:rPr lang="en-US" dirty="0" smtClean="0"/>
              <a:t>When text wraps to a second line within a cell, the height of all the cells in that row is automatically increased.</a:t>
            </a:r>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10</a:t>
            </a:fld>
            <a:endParaRPr lang="en-US" sz="2600" b="1" dirty="0">
              <a:solidFill>
                <a:schemeClr val="bg1"/>
              </a:solidFill>
            </a:endParaRPr>
          </a:p>
        </p:txBody>
      </p:sp>
    </p:spTree>
    <p:extLst>
      <p:ext uri="{BB962C8B-B14F-4D97-AF65-F5344CB8AC3E}">
        <p14:creationId xmlns:p14="http://schemas.microsoft.com/office/powerpoint/2010/main" xmlns="" val="393669736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Modifying the Table Structure (continued)</a:t>
            </a:r>
          </a:p>
        </p:txBody>
      </p:sp>
      <p:sp>
        <p:nvSpPr>
          <p:cNvPr id="26629" name="Rectangle 3"/>
          <p:cNvSpPr>
            <a:spLocks noGrp="1" noChangeArrowheads="1"/>
          </p:cNvSpPr>
          <p:nvPr>
            <p:ph idx="1"/>
          </p:nvPr>
        </p:nvSpPr>
        <p:spPr/>
        <p:txBody>
          <a:bodyPr/>
          <a:lstStyle/>
          <a:p>
            <a:pPr eaLnBrk="1" hangingPunct="1"/>
            <a:r>
              <a:rPr lang="en-US" b="1" dirty="0" smtClean="0"/>
              <a:t>Merging and Splitting Table Cells</a:t>
            </a:r>
          </a:p>
          <a:p>
            <a:pPr eaLnBrk="1" hangingPunct="1"/>
            <a:r>
              <a:rPr lang="en-US" dirty="0" smtClean="0"/>
              <a:t>When you remove the boundary between two cells, it is called </a:t>
            </a:r>
            <a:r>
              <a:rPr lang="en-US" b="1" i="1" dirty="0" smtClean="0"/>
              <a:t>merging cells</a:t>
            </a:r>
            <a:r>
              <a:rPr lang="en-US" dirty="0" smtClean="0"/>
              <a:t>.</a:t>
            </a:r>
          </a:p>
          <a:p>
            <a:pPr eaLnBrk="1" hangingPunct="1"/>
            <a:r>
              <a:rPr lang="en-US" dirty="0" smtClean="0"/>
              <a:t>When you convert a cell into multiple cells, it is called </a:t>
            </a:r>
            <a:r>
              <a:rPr lang="en-US" b="1" i="1" dirty="0" smtClean="0"/>
              <a:t>splitting cells</a:t>
            </a:r>
            <a:r>
              <a:rPr lang="en-US" dirty="0" smtClean="0"/>
              <a:t>.</a:t>
            </a:r>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11</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5715000" y="4430032"/>
            <a:ext cx="2057400" cy="1636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12.JPG"/>
          <p:cNvPicPr>
            <a:picLocks noChangeAspect="1"/>
          </p:cNvPicPr>
          <p:nvPr/>
        </p:nvPicPr>
        <p:blipFill>
          <a:blip r:embed="rId4"/>
          <a:stretch>
            <a:fillRect/>
          </a:stretch>
        </p:blipFill>
        <p:spPr>
          <a:xfrm>
            <a:off x="6248400" y="6096000"/>
            <a:ext cx="1076325" cy="209550"/>
          </a:xfrm>
          <a:prstGeom prst="rect">
            <a:avLst/>
          </a:prstGeom>
        </p:spPr>
      </p:pic>
    </p:spTree>
    <p:extLst>
      <p:ext uri="{BB962C8B-B14F-4D97-AF65-F5344CB8AC3E}">
        <p14:creationId xmlns:p14="http://schemas.microsoft.com/office/powerpoint/2010/main" xmlns="" val="1330046166"/>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Drawing a Table</a:t>
            </a:r>
          </a:p>
        </p:txBody>
      </p:sp>
      <p:sp>
        <p:nvSpPr>
          <p:cNvPr id="26629" name="Rectangle 3"/>
          <p:cNvSpPr>
            <a:spLocks noGrp="1" noChangeArrowheads="1"/>
          </p:cNvSpPr>
          <p:nvPr>
            <p:ph idx="1"/>
          </p:nvPr>
        </p:nvSpPr>
        <p:spPr/>
        <p:txBody>
          <a:bodyPr/>
          <a:lstStyle/>
          <a:p>
            <a:pPr eaLnBrk="1" hangingPunct="1"/>
            <a:r>
              <a:rPr lang="en-US" sz="2400" dirty="0" smtClean="0"/>
              <a:t>The Draw Table tool enables you to use the mouse to draw the table grid on the screen, the same way you would use a pen to draw the grid on a sheet of paper. </a:t>
            </a:r>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12</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2749922" y="3962400"/>
            <a:ext cx="4866228" cy="175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14.JPG"/>
          <p:cNvPicPr>
            <a:picLocks noChangeAspect="1"/>
          </p:cNvPicPr>
          <p:nvPr/>
        </p:nvPicPr>
        <p:blipFill>
          <a:blip r:embed="rId4"/>
          <a:stretch>
            <a:fillRect/>
          </a:stretch>
        </p:blipFill>
        <p:spPr>
          <a:xfrm>
            <a:off x="2743200" y="5715000"/>
            <a:ext cx="1104900" cy="266700"/>
          </a:xfrm>
          <a:prstGeom prst="rect">
            <a:avLst/>
          </a:prstGeom>
        </p:spPr>
      </p:pic>
    </p:spTree>
    <p:extLst>
      <p:ext uri="{BB962C8B-B14F-4D97-AF65-F5344CB8AC3E}">
        <p14:creationId xmlns:p14="http://schemas.microsoft.com/office/powerpoint/2010/main" xmlns="" val="1408842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Tables</a:t>
            </a:r>
          </a:p>
        </p:txBody>
      </p:sp>
      <p:sp>
        <p:nvSpPr>
          <p:cNvPr id="26629" name="Rectangle 3"/>
          <p:cNvSpPr>
            <a:spLocks noGrp="1" noChangeArrowheads="1"/>
          </p:cNvSpPr>
          <p:nvPr>
            <p:ph idx="1"/>
          </p:nvPr>
        </p:nvSpPr>
        <p:spPr>
          <a:xfrm>
            <a:off x="838200" y="2362200"/>
            <a:ext cx="7696200" cy="3962400"/>
          </a:xfrm>
        </p:spPr>
        <p:txBody>
          <a:bodyPr/>
          <a:lstStyle/>
          <a:p>
            <a:pPr eaLnBrk="1" hangingPunct="1"/>
            <a:r>
              <a:rPr lang="en-US" sz="2400" dirty="0" smtClean="0"/>
              <a:t>You can make a table easier to read by enhancing its appearance.</a:t>
            </a:r>
          </a:p>
          <a:p>
            <a:pPr eaLnBrk="1" hangingPunct="1"/>
            <a:r>
              <a:rPr lang="en-US" sz="2400" dirty="0" smtClean="0"/>
              <a:t>Aligning numbers within a cell can make the data easier to read.</a:t>
            </a:r>
          </a:p>
          <a:p>
            <a:pPr eaLnBrk="1" hangingPunct="1"/>
            <a:r>
              <a:rPr lang="en-US" sz="2400" dirty="0" smtClean="0"/>
              <a:t>Changing border colors and adding shading to some of the cells can help the reader quickly identify different types of data.</a:t>
            </a:r>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13</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13</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13</a:t>
            </a:fld>
            <a:endParaRPr lang="en-US" sz="2600" b="1" dirty="0">
              <a:solidFill>
                <a:schemeClr val="bg1"/>
              </a:solidFill>
            </a:endParaRPr>
          </a:p>
        </p:txBody>
      </p:sp>
    </p:spTree>
    <p:extLst>
      <p:ext uri="{BB962C8B-B14F-4D97-AF65-F5344CB8AC3E}">
        <p14:creationId xmlns:p14="http://schemas.microsoft.com/office/powerpoint/2010/main" xmlns="" val="105037308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Tables (continued)</a:t>
            </a:r>
          </a:p>
        </p:txBody>
      </p:sp>
      <p:sp>
        <p:nvSpPr>
          <p:cNvPr id="26629" name="Rectangle 3"/>
          <p:cNvSpPr>
            <a:spLocks noGrp="1" noChangeArrowheads="1"/>
          </p:cNvSpPr>
          <p:nvPr>
            <p:ph idx="1"/>
          </p:nvPr>
        </p:nvSpPr>
        <p:spPr/>
        <p:txBody>
          <a:bodyPr>
            <a:normAutofit fontScale="85000" lnSpcReduction="20000"/>
          </a:bodyPr>
          <a:lstStyle/>
          <a:p>
            <a:pPr eaLnBrk="1" hangingPunct="1"/>
            <a:r>
              <a:rPr lang="en-US" b="1" dirty="0" smtClean="0"/>
              <a:t>Aligning Data within Table Cells</a:t>
            </a:r>
          </a:p>
          <a:p>
            <a:pPr eaLnBrk="1" hangingPunct="1"/>
            <a:r>
              <a:rPr lang="en-US" dirty="0" smtClean="0"/>
              <a:t>The Alignment group on the TABLE TOOLS LAYOUT tab provides several commands to align text within cells.</a:t>
            </a:r>
          </a:p>
          <a:p>
            <a:pPr eaLnBrk="1" hangingPunct="1"/>
            <a:r>
              <a:rPr lang="en-US" dirty="0" smtClean="0"/>
              <a:t>You can align text at the top, center, or bottom of a cell, as well as to the left or right.</a:t>
            </a:r>
          </a:p>
          <a:p>
            <a:pPr eaLnBrk="1" hangingPunct="1"/>
            <a:r>
              <a:rPr lang="en-US" dirty="0" smtClean="0"/>
              <a:t>You can change the </a:t>
            </a:r>
          </a:p>
          <a:p>
            <a:pPr marL="338138" indent="0" eaLnBrk="1" hangingPunct="1">
              <a:buNone/>
            </a:pPr>
            <a:r>
              <a:rPr lang="en-US" dirty="0" smtClean="0"/>
              <a:t>direction of text: top </a:t>
            </a:r>
          </a:p>
          <a:p>
            <a:pPr marL="338138" indent="0" eaLnBrk="1" hangingPunct="1">
              <a:buNone/>
            </a:pPr>
            <a:r>
              <a:rPr lang="en-US" dirty="0" smtClean="0"/>
              <a:t>to bottom, bottom to </a:t>
            </a:r>
          </a:p>
          <a:p>
            <a:pPr marL="338138" indent="0" eaLnBrk="1" hangingPunct="1">
              <a:buNone/>
            </a:pPr>
            <a:r>
              <a:rPr lang="en-US" dirty="0" smtClean="0"/>
              <a:t>top, and horizontal.</a:t>
            </a:r>
          </a:p>
          <a:p>
            <a:pPr indent="1588"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14</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14</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14</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4712208" y="4792244"/>
            <a:ext cx="3672713" cy="13819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18.JPG"/>
          <p:cNvPicPr>
            <a:picLocks noChangeAspect="1"/>
          </p:cNvPicPr>
          <p:nvPr/>
        </p:nvPicPr>
        <p:blipFill>
          <a:blip r:embed="rId4"/>
          <a:stretch>
            <a:fillRect/>
          </a:stretch>
        </p:blipFill>
        <p:spPr>
          <a:xfrm>
            <a:off x="7239000" y="4495800"/>
            <a:ext cx="1133475" cy="228600"/>
          </a:xfrm>
          <a:prstGeom prst="rect">
            <a:avLst/>
          </a:prstGeom>
        </p:spPr>
      </p:pic>
    </p:spTree>
    <p:extLst>
      <p:ext uri="{BB962C8B-B14F-4D97-AF65-F5344CB8AC3E}">
        <p14:creationId xmlns:p14="http://schemas.microsoft.com/office/powerpoint/2010/main" xmlns="" val="188064761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Tables (continued)</a:t>
            </a:r>
          </a:p>
        </p:txBody>
      </p:sp>
      <p:sp>
        <p:nvSpPr>
          <p:cNvPr id="26629" name="Rectangle 3"/>
          <p:cNvSpPr>
            <a:spLocks noGrp="1" noChangeArrowheads="1"/>
          </p:cNvSpPr>
          <p:nvPr>
            <p:ph idx="1"/>
          </p:nvPr>
        </p:nvSpPr>
        <p:spPr/>
        <p:txBody>
          <a:bodyPr/>
          <a:lstStyle/>
          <a:p>
            <a:pPr eaLnBrk="1" hangingPunct="1"/>
            <a:r>
              <a:rPr lang="en-US" b="1" dirty="0" smtClean="0"/>
              <a:t>Formatting Borders and Shading</a:t>
            </a:r>
          </a:p>
          <a:p>
            <a:pPr eaLnBrk="1" hangingPunct="1"/>
            <a:r>
              <a:rPr lang="en-US" dirty="0" smtClean="0"/>
              <a:t>Boundary lines in a table are called </a:t>
            </a:r>
            <a:r>
              <a:rPr lang="en-US" b="1" i="1" dirty="0" smtClean="0"/>
              <a:t>gridlines</a:t>
            </a:r>
            <a:r>
              <a:rPr lang="en-US" dirty="0" smtClean="0"/>
              <a:t>.</a:t>
            </a:r>
          </a:p>
          <a:p>
            <a:pPr eaLnBrk="1" hangingPunct="1"/>
            <a:r>
              <a:rPr lang="en-US" dirty="0" smtClean="0"/>
              <a:t>Gridlines are </a:t>
            </a:r>
            <a:br>
              <a:rPr lang="en-US" dirty="0" smtClean="0"/>
            </a:br>
            <a:r>
              <a:rPr lang="en-US" dirty="0" smtClean="0"/>
              <a:t>displayed on </a:t>
            </a:r>
            <a:br>
              <a:rPr lang="en-US" dirty="0" smtClean="0"/>
            </a:br>
            <a:r>
              <a:rPr lang="en-US" dirty="0" smtClean="0"/>
              <a:t>the screen, but </a:t>
            </a:r>
            <a:br>
              <a:rPr lang="en-US" dirty="0" smtClean="0"/>
            </a:br>
            <a:r>
              <a:rPr lang="en-US" dirty="0" smtClean="0"/>
              <a:t>they do not print.</a:t>
            </a:r>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15</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4216452" y="3524250"/>
            <a:ext cx="3901971" cy="234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21.JPG"/>
          <p:cNvPicPr>
            <a:picLocks noChangeAspect="1"/>
          </p:cNvPicPr>
          <p:nvPr/>
        </p:nvPicPr>
        <p:blipFill>
          <a:blip r:embed="rId4"/>
          <a:stretch>
            <a:fillRect/>
          </a:stretch>
        </p:blipFill>
        <p:spPr>
          <a:xfrm>
            <a:off x="4724400" y="5867400"/>
            <a:ext cx="1095375" cy="228600"/>
          </a:xfrm>
          <a:prstGeom prst="rect">
            <a:avLst/>
          </a:prstGeom>
        </p:spPr>
      </p:pic>
    </p:spTree>
    <p:extLst>
      <p:ext uri="{BB962C8B-B14F-4D97-AF65-F5344CB8AC3E}">
        <p14:creationId xmlns:p14="http://schemas.microsoft.com/office/powerpoint/2010/main" xmlns="" val="175846139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Tables (continued)</a:t>
            </a:r>
          </a:p>
        </p:txBody>
      </p:sp>
      <p:sp>
        <p:nvSpPr>
          <p:cNvPr id="26629" name="Rectangle 3"/>
          <p:cNvSpPr>
            <a:spLocks noGrp="1" noChangeArrowheads="1"/>
          </p:cNvSpPr>
          <p:nvPr>
            <p:ph idx="1"/>
          </p:nvPr>
        </p:nvSpPr>
        <p:spPr/>
        <p:txBody>
          <a:bodyPr>
            <a:normAutofit fontScale="92500"/>
          </a:bodyPr>
          <a:lstStyle/>
          <a:p>
            <a:pPr eaLnBrk="1" hangingPunct="1"/>
            <a:r>
              <a:rPr lang="en-US" sz="3000" b="1" dirty="0" smtClean="0"/>
              <a:t>Applying Table Styles</a:t>
            </a:r>
          </a:p>
          <a:p>
            <a:pPr eaLnBrk="1" hangingPunct="1"/>
            <a:r>
              <a:rPr lang="en-US" sz="3000" dirty="0" smtClean="0"/>
              <a:t>Word provides several table designs that enable you to apply multiple table formats with a single click.</a:t>
            </a:r>
          </a:p>
          <a:p>
            <a:pPr eaLnBrk="1" hangingPunct="1"/>
            <a:r>
              <a:rPr lang="en-US" sz="3000" dirty="0" smtClean="0"/>
              <a:t>Some table styles include shading formats for </a:t>
            </a:r>
            <a:r>
              <a:rPr lang="en-US" sz="3000" b="1" i="1" dirty="0" smtClean="0"/>
              <a:t>banded rows </a:t>
            </a:r>
            <a:r>
              <a:rPr lang="en-US" sz="3000" dirty="0" smtClean="0"/>
              <a:t>and/or </a:t>
            </a:r>
            <a:r>
              <a:rPr lang="en-US" sz="3000" b="1" i="1" dirty="0" smtClean="0"/>
              <a:t>banded columns </a:t>
            </a:r>
            <a:r>
              <a:rPr lang="en-US" sz="3000" dirty="0" smtClean="0"/>
              <a:t>in which even-numbered rows are formatted differently than odd-numbered rows.</a:t>
            </a:r>
            <a:endParaRPr lang="en-US" sz="28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16</a:t>
            </a:fld>
            <a:endParaRPr lang="en-US" sz="2600" b="1" dirty="0">
              <a:solidFill>
                <a:schemeClr val="bg1"/>
              </a:solidFill>
            </a:endParaRPr>
          </a:p>
        </p:txBody>
      </p:sp>
    </p:spTree>
    <p:extLst>
      <p:ext uri="{BB962C8B-B14F-4D97-AF65-F5344CB8AC3E}">
        <p14:creationId xmlns:p14="http://schemas.microsoft.com/office/powerpoint/2010/main" xmlns="" val="255185824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Tables (continued)</a:t>
            </a:r>
          </a:p>
        </p:txBody>
      </p:sp>
      <p:sp>
        <p:nvSpPr>
          <p:cNvPr id="6" name="Rectangle 3"/>
          <p:cNvSpPr>
            <a:spLocks noGrp="1" noChangeArrowheads="1"/>
          </p:cNvSpPr>
          <p:nvPr>
            <p:ph sz="half" idx="1"/>
          </p:nvPr>
        </p:nvSpPr>
        <p:spPr/>
        <p:txBody>
          <a:bodyPr>
            <a:normAutofit/>
          </a:bodyPr>
          <a:lstStyle/>
          <a:p>
            <a:pPr eaLnBrk="1" hangingPunct="1"/>
            <a:r>
              <a:rPr lang="en-US" b="1" dirty="0" smtClean="0"/>
              <a:t>Applying Table Styles (continued)</a:t>
            </a:r>
          </a:p>
          <a:p>
            <a:pPr eaLnBrk="1" hangingPunct="1"/>
            <a:endParaRPr lang="en-US" dirty="0" smtClean="0"/>
          </a:p>
          <a:p>
            <a:pPr marL="0" indent="0" eaLnBrk="1" hangingPunct="1">
              <a:buNone/>
            </a:pPr>
            <a:endParaRPr lang="en-US"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pic>
        <p:nvPicPr>
          <p:cNvPr id="7170" name="Picture 2"/>
          <p:cNvPicPr>
            <a:picLocks noChangeAspect="1" noChangeArrowheads="1"/>
          </p:cNvPicPr>
          <p:nvPr/>
        </p:nvPicPr>
        <p:blipFill>
          <a:blip r:embed="rId3"/>
          <a:stretch>
            <a:fillRect/>
          </a:stretch>
        </p:blipFill>
        <p:spPr bwMode="auto">
          <a:xfrm>
            <a:off x="1371600" y="3429000"/>
            <a:ext cx="3373762" cy="2773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a:stretch>
            <a:fillRect/>
          </a:stretch>
        </p:blipFill>
        <p:spPr bwMode="auto">
          <a:xfrm>
            <a:off x="5334000" y="2667000"/>
            <a:ext cx="3019425" cy="33470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15-22.JPG"/>
          <p:cNvPicPr>
            <a:picLocks noChangeAspect="1"/>
          </p:cNvPicPr>
          <p:nvPr/>
        </p:nvPicPr>
        <p:blipFill>
          <a:blip r:embed="rId5"/>
          <a:stretch>
            <a:fillRect/>
          </a:stretch>
        </p:blipFill>
        <p:spPr>
          <a:xfrm>
            <a:off x="3124200" y="3352800"/>
            <a:ext cx="1076325" cy="228600"/>
          </a:xfrm>
          <a:prstGeom prst="rect">
            <a:avLst/>
          </a:prstGeom>
        </p:spPr>
      </p:pic>
      <p:pic>
        <p:nvPicPr>
          <p:cNvPr id="8" name="Picture 7" descr="fig 15-23.JPG"/>
          <p:cNvPicPr>
            <a:picLocks noChangeAspect="1"/>
          </p:cNvPicPr>
          <p:nvPr/>
        </p:nvPicPr>
        <p:blipFill>
          <a:blip r:embed="rId6"/>
          <a:stretch>
            <a:fillRect/>
          </a:stretch>
        </p:blipFill>
        <p:spPr>
          <a:xfrm>
            <a:off x="7239000" y="2438400"/>
            <a:ext cx="1085850" cy="219075"/>
          </a:xfrm>
          <a:prstGeom prst="rect">
            <a:avLst/>
          </a:prstGeom>
        </p:spPr>
      </p:pic>
    </p:spTree>
    <p:extLst>
      <p:ext uri="{BB962C8B-B14F-4D97-AF65-F5344CB8AC3E}">
        <p14:creationId xmlns:p14="http://schemas.microsoft.com/office/powerpoint/2010/main" xmlns="" val="67912282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Using Quick Tables</a:t>
            </a:r>
          </a:p>
        </p:txBody>
      </p:sp>
      <p:sp>
        <p:nvSpPr>
          <p:cNvPr id="26629" name="Rectangle 3"/>
          <p:cNvSpPr>
            <a:spLocks noGrp="1" noChangeArrowheads="1"/>
          </p:cNvSpPr>
          <p:nvPr>
            <p:ph sz="half" idx="1"/>
          </p:nvPr>
        </p:nvSpPr>
        <p:spPr/>
        <p:txBody>
          <a:bodyPr/>
          <a:lstStyle/>
          <a:p>
            <a:pPr eaLnBrk="1" hangingPunct="1"/>
            <a:r>
              <a:rPr lang="en-US" sz="2400" b="1" i="1" dirty="0" smtClean="0"/>
              <a:t>Quick Tables </a:t>
            </a:r>
            <a:r>
              <a:rPr lang="en-US" sz="2400" dirty="0" smtClean="0"/>
              <a:t>include a table grid with sample data and table formats.</a:t>
            </a:r>
          </a:p>
          <a:p>
            <a:pPr eaLnBrk="1" hangingPunct="1"/>
            <a:r>
              <a:rPr lang="en-US" sz="2400" dirty="0" smtClean="0"/>
              <a:t>To save time creating a table, you insert a Quick Table in a document and then you replace the sample data with your own data.</a:t>
            </a:r>
          </a:p>
          <a:p>
            <a:pPr eaLnBrk="1" hangingPunct="1"/>
            <a:endParaRPr lang="en-US" sz="2400" dirty="0" smtClean="0"/>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18</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4853871" y="2819400"/>
            <a:ext cx="3302761"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24.JPG"/>
          <p:cNvPicPr>
            <a:picLocks noChangeAspect="1"/>
          </p:cNvPicPr>
          <p:nvPr/>
        </p:nvPicPr>
        <p:blipFill>
          <a:blip r:embed="rId4"/>
          <a:stretch>
            <a:fillRect/>
          </a:stretch>
        </p:blipFill>
        <p:spPr>
          <a:xfrm>
            <a:off x="4800600" y="2590800"/>
            <a:ext cx="1104900" cy="228600"/>
          </a:xfrm>
          <a:prstGeom prst="rect">
            <a:avLst/>
          </a:prstGeom>
        </p:spPr>
      </p:pic>
    </p:spTree>
    <p:extLst>
      <p:ext uri="{BB962C8B-B14F-4D97-AF65-F5344CB8AC3E}">
        <p14:creationId xmlns:p14="http://schemas.microsoft.com/office/powerpoint/2010/main" xmlns="" val="4251126132"/>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Using Quick Tables (continued)</a:t>
            </a:r>
          </a:p>
        </p:txBody>
      </p:sp>
      <p:sp>
        <p:nvSpPr>
          <p:cNvPr id="26629" name="Rectangle 3"/>
          <p:cNvSpPr>
            <a:spLocks noGrp="1" noChangeArrowheads="1"/>
          </p:cNvSpPr>
          <p:nvPr>
            <p:ph idx="1"/>
          </p:nvPr>
        </p:nvSpPr>
        <p:spPr/>
        <p:txBody>
          <a:bodyPr/>
          <a:lstStyle/>
          <a:p>
            <a:pPr eaLnBrk="1" hangingPunct="1"/>
            <a:r>
              <a:rPr lang="en-US" sz="2400" dirty="0" smtClean="0"/>
              <a:t>Editing text in the cells of a table is similar to entering text in a document.</a:t>
            </a:r>
          </a:p>
          <a:p>
            <a:pPr eaLnBrk="1" hangingPunct="1"/>
            <a:r>
              <a:rPr lang="en-US" sz="2400" dirty="0" smtClean="0"/>
              <a:t>When you show nonprinting characters, you can see that every row ends with a marker.</a:t>
            </a:r>
          </a:p>
          <a:p>
            <a:pPr eaLnBrk="1" hangingPunct="1"/>
            <a:endParaRPr lang="en-US" sz="2400" dirty="0" smtClean="0"/>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19</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2128838" y="4192098"/>
            <a:ext cx="5268232" cy="1750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26.JPG"/>
          <p:cNvPicPr>
            <a:picLocks noChangeAspect="1"/>
          </p:cNvPicPr>
          <p:nvPr/>
        </p:nvPicPr>
        <p:blipFill>
          <a:blip r:embed="rId4"/>
          <a:stretch>
            <a:fillRect/>
          </a:stretch>
        </p:blipFill>
        <p:spPr>
          <a:xfrm>
            <a:off x="5486400" y="5638800"/>
            <a:ext cx="1076325" cy="228600"/>
          </a:xfrm>
          <a:prstGeom prst="rect">
            <a:avLst/>
          </a:prstGeom>
        </p:spPr>
      </p:pic>
    </p:spTree>
    <p:extLst>
      <p:ext uri="{BB962C8B-B14F-4D97-AF65-F5344CB8AC3E}">
        <p14:creationId xmlns:p14="http://schemas.microsoft.com/office/powerpoint/2010/main" xmlns="" val="37502008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lstStyle/>
          <a:p>
            <a:r>
              <a:rPr lang="en-US" sz="2600" dirty="0" smtClean="0"/>
              <a:t>Create a table and insert text.</a:t>
            </a:r>
          </a:p>
          <a:p>
            <a:r>
              <a:rPr lang="en-US" sz="2600" dirty="0" smtClean="0"/>
              <a:t>Insert and delete rows and columns.</a:t>
            </a:r>
          </a:p>
          <a:p>
            <a:r>
              <a:rPr lang="en-US" sz="2600" dirty="0" smtClean="0"/>
              <a:t>Adjust column width and row height.</a:t>
            </a:r>
          </a:p>
          <a:p>
            <a:r>
              <a:rPr lang="en-US" sz="2600" dirty="0" smtClean="0"/>
              <a:t>Use the Draw Table and Eraser tools to create and edit a table grid.</a:t>
            </a:r>
          </a:p>
          <a:p>
            <a:r>
              <a:rPr lang="en-US" sz="2600" dirty="0" smtClean="0"/>
              <a:t>Format text alignment and direction within a table cell.</a:t>
            </a:r>
          </a:p>
          <a:p>
            <a:endParaRPr lang="en-US" dirty="0"/>
          </a:p>
          <a:p>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Aligning and Resizing Tables on the Document Page</a:t>
            </a:r>
          </a:p>
        </p:txBody>
      </p:sp>
      <p:sp>
        <p:nvSpPr>
          <p:cNvPr id="26629" name="Rectangle 3"/>
          <p:cNvSpPr>
            <a:spLocks noGrp="1" noChangeArrowheads="1"/>
          </p:cNvSpPr>
          <p:nvPr>
            <p:ph idx="1"/>
          </p:nvPr>
        </p:nvSpPr>
        <p:spPr/>
        <p:txBody>
          <a:bodyPr/>
          <a:lstStyle/>
          <a:p>
            <a:pPr eaLnBrk="1" hangingPunct="1"/>
            <a:r>
              <a:rPr lang="en-US" sz="2400" dirty="0" smtClean="0"/>
              <a:t>To align a table horizontally, you must select the table, and then you can format the alignment the same way you align text paragraphs. </a:t>
            </a:r>
          </a:p>
          <a:p>
            <a:pPr eaLnBrk="1" hangingPunct="1"/>
            <a:r>
              <a:rPr lang="en-US" sz="2400" dirty="0" smtClean="0"/>
              <a:t>The table move handle can be used to reposition the table on the page or to select the entire table. </a:t>
            </a:r>
          </a:p>
          <a:p>
            <a:pPr eaLnBrk="1" hangingPunct="1"/>
            <a:r>
              <a:rPr lang="en-US" sz="2400" dirty="0" smtClean="0"/>
              <a:t>The resize handle sometimes appears in the lower-right corner of a table. When you drag this marker, you can resize the table.</a:t>
            </a:r>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20</a:t>
            </a:fld>
            <a:endParaRPr lang="en-US" sz="2600" b="1" dirty="0">
              <a:solidFill>
                <a:schemeClr val="bg1"/>
              </a:solidFill>
            </a:endParaRPr>
          </a:p>
        </p:txBody>
      </p:sp>
    </p:spTree>
    <p:extLst>
      <p:ext uri="{BB962C8B-B14F-4D97-AF65-F5344CB8AC3E}">
        <p14:creationId xmlns:p14="http://schemas.microsoft.com/office/powerpoint/2010/main" xmlns="" val="103878271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Sorting Data in a Table</a:t>
            </a:r>
          </a:p>
        </p:txBody>
      </p:sp>
      <p:sp>
        <p:nvSpPr>
          <p:cNvPr id="26629" name="Rectangle 3"/>
          <p:cNvSpPr>
            <a:spLocks noGrp="1" noChangeArrowheads="1"/>
          </p:cNvSpPr>
          <p:nvPr>
            <p:ph idx="1"/>
          </p:nvPr>
        </p:nvSpPr>
        <p:spPr/>
        <p:txBody>
          <a:bodyPr/>
          <a:lstStyle/>
          <a:p>
            <a:pPr eaLnBrk="1" hangingPunct="1"/>
            <a:r>
              <a:rPr lang="en-US" sz="2200" dirty="0" smtClean="0"/>
              <a:t>Sorting data in </a:t>
            </a:r>
            <a:r>
              <a:rPr lang="en-US" sz="2200" b="1" i="1" dirty="0" smtClean="0"/>
              <a:t>ascending order </a:t>
            </a:r>
            <a:r>
              <a:rPr lang="en-US" sz="2200" dirty="0" smtClean="0"/>
              <a:t>rearranges it in alphabetical order from A to Z or in numerical order from lowest number to highest number.</a:t>
            </a:r>
          </a:p>
          <a:p>
            <a:pPr eaLnBrk="1" hangingPunct="1"/>
            <a:r>
              <a:rPr lang="en-US" sz="2200" dirty="0" smtClean="0"/>
              <a:t>Sorting data in </a:t>
            </a:r>
            <a:r>
              <a:rPr lang="en-US" sz="2200" b="1" i="1" dirty="0" smtClean="0"/>
              <a:t>descending order </a:t>
            </a:r>
            <a:r>
              <a:rPr lang="en-US" sz="2200" dirty="0" smtClean="0"/>
              <a:t>rearranges data in alphabetical order from Z to A or in numerical order from highest number to lowest number.</a:t>
            </a:r>
          </a:p>
          <a:p>
            <a:pPr eaLnBrk="1" hangingPunct="1"/>
            <a:endParaRPr lang="en-US" sz="2200" dirty="0" smtClean="0"/>
          </a:p>
          <a:p>
            <a:pPr eaLnBrk="1" hangingPunct="1"/>
            <a:endParaRPr lang="en-US" sz="2400" dirty="0" smtClean="0"/>
          </a:p>
          <a:p>
            <a:pPr marL="0" indent="0" eaLnBrk="1" hangingPunct="1">
              <a:buNone/>
            </a:pPr>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21</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2542040" y="4521200"/>
            <a:ext cx="3678919" cy="17609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30.JPG"/>
          <p:cNvPicPr>
            <a:picLocks noChangeAspect="1"/>
          </p:cNvPicPr>
          <p:nvPr/>
        </p:nvPicPr>
        <p:blipFill>
          <a:blip r:embed="rId4"/>
          <a:stretch>
            <a:fillRect/>
          </a:stretch>
        </p:blipFill>
        <p:spPr>
          <a:xfrm>
            <a:off x="5867400" y="6096000"/>
            <a:ext cx="1095375" cy="238125"/>
          </a:xfrm>
          <a:prstGeom prst="rect">
            <a:avLst/>
          </a:prstGeom>
        </p:spPr>
      </p:pic>
    </p:spTree>
    <p:extLst>
      <p:ext uri="{BB962C8B-B14F-4D97-AF65-F5344CB8AC3E}">
        <p14:creationId xmlns:p14="http://schemas.microsoft.com/office/powerpoint/2010/main" xmlns="" val="88933478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Converting Text to a Table and a Table to Text</a:t>
            </a:r>
          </a:p>
        </p:txBody>
      </p:sp>
      <p:sp>
        <p:nvSpPr>
          <p:cNvPr id="26629" name="Rectangle 3"/>
          <p:cNvSpPr>
            <a:spLocks noGrp="1" noChangeArrowheads="1"/>
          </p:cNvSpPr>
          <p:nvPr>
            <p:ph idx="1"/>
          </p:nvPr>
        </p:nvSpPr>
        <p:spPr/>
        <p:txBody>
          <a:bodyPr/>
          <a:lstStyle/>
          <a:p>
            <a:pPr eaLnBrk="1" hangingPunct="1"/>
            <a:r>
              <a:rPr lang="en-US" dirty="0" smtClean="0"/>
              <a:t>Word can quickly convert text separated by paragraph markers, commas, tabs, or other characters into a table with cells.</a:t>
            </a:r>
          </a:p>
          <a:p>
            <a:pPr eaLnBrk="1" hangingPunct="1"/>
            <a:r>
              <a:rPr lang="en-US" dirty="0"/>
              <a:t>Word also converts a table to text.</a:t>
            </a:r>
          </a:p>
          <a:p>
            <a:pPr marL="0" indent="0" eaLnBrk="1" hangingPunct="1">
              <a:buNone/>
            </a:pPr>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22</a:t>
            </a:fld>
            <a:endParaRPr lang="en-US" sz="2600" b="1" dirty="0">
              <a:solidFill>
                <a:schemeClr val="bg1"/>
              </a:solidFill>
            </a:endParaRPr>
          </a:p>
        </p:txBody>
      </p:sp>
      <p:pic>
        <p:nvPicPr>
          <p:cNvPr id="9" name="Picture 2"/>
          <p:cNvPicPr>
            <a:picLocks noChangeAspect="1" noChangeArrowheads="1"/>
          </p:cNvPicPr>
          <p:nvPr/>
        </p:nvPicPr>
        <p:blipFill>
          <a:blip r:embed="rId3"/>
          <a:stretch>
            <a:fillRect/>
          </a:stretch>
        </p:blipFill>
        <p:spPr bwMode="auto">
          <a:xfrm>
            <a:off x="3657600" y="4308499"/>
            <a:ext cx="1650218" cy="19844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31.JPG"/>
          <p:cNvPicPr>
            <a:picLocks noChangeAspect="1"/>
          </p:cNvPicPr>
          <p:nvPr/>
        </p:nvPicPr>
        <p:blipFill>
          <a:blip r:embed="rId4"/>
          <a:stretch>
            <a:fillRect/>
          </a:stretch>
        </p:blipFill>
        <p:spPr>
          <a:xfrm>
            <a:off x="5334000" y="4267200"/>
            <a:ext cx="1066800" cy="238125"/>
          </a:xfrm>
          <a:prstGeom prst="rect">
            <a:avLst/>
          </a:prstGeom>
        </p:spPr>
      </p:pic>
    </p:spTree>
    <p:extLst>
      <p:ext uri="{BB962C8B-B14F-4D97-AF65-F5344CB8AC3E}">
        <p14:creationId xmlns:p14="http://schemas.microsoft.com/office/powerpoint/2010/main" xmlns="" val="1359168983"/>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a:xfrm>
            <a:off x="838200" y="2362200"/>
            <a:ext cx="7696200" cy="3962400"/>
          </a:xfrm>
        </p:spPr>
        <p:txBody>
          <a:bodyPr/>
          <a:lstStyle/>
          <a:p>
            <a:pPr eaLnBrk="1" hangingPunct="1">
              <a:buFont typeface="Wingdings" pitchFamily="2" charset="2"/>
              <a:buNone/>
            </a:pPr>
            <a:r>
              <a:rPr lang="en-US" b="1" dirty="0" smtClean="0"/>
              <a:t>In this lesson, you learned:</a:t>
            </a:r>
          </a:p>
          <a:p>
            <a:r>
              <a:rPr lang="en-US" sz="2400" dirty="0"/>
              <a:t>The table feature in Word enables you to organize and </a:t>
            </a:r>
            <a:r>
              <a:rPr lang="en-US" sz="2400" dirty="0" smtClean="0"/>
              <a:t>arrange text </a:t>
            </a:r>
            <a:r>
              <a:rPr lang="en-US" sz="2400" dirty="0"/>
              <a:t>and numbers easily.</a:t>
            </a:r>
          </a:p>
          <a:p>
            <a:r>
              <a:rPr lang="en-US" sz="2400" dirty="0" smtClean="0"/>
              <a:t>To </a:t>
            </a:r>
            <a:r>
              <a:rPr lang="en-US" sz="2400" dirty="0"/>
              <a:t>change the layout of information after you create a </a:t>
            </a:r>
            <a:r>
              <a:rPr lang="en-US" sz="2400" dirty="0" smtClean="0"/>
              <a:t>table, you </a:t>
            </a:r>
            <a:r>
              <a:rPr lang="en-US" sz="2400" dirty="0"/>
              <a:t>can insert and delete rows and columns.</a:t>
            </a:r>
          </a:p>
          <a:p>
            <a:r>
              <a:rPr lang="en-US" sz="2400" dirty="0" smtClean="0"/>
              <a:t>The </a:t>
            </a:r>
            <a:r>
              <a:rPr lang="en-US" sz="2400" dirty="0"/>
              <a:t>AutoFit feature automatically adjusts the width of a </a:t>
            </a:r>
            <a:r>
              <a:rPr lang="en-US" sz="2400" dirty="0" smtClean="0"/>
              <a:t>column based </a:t>
            </a:r>
            <a:r>
              <a:rPr lang="en-US" sz="2400" dirty="0"/>
              <a:t>on the contents of the cells in a column.</a:t>
            </a:r>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23</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23</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a:xfrm>
            <a:off x="838200" y="2362200"/>
            <a:ext cx="7696200" cy="3886200"/>
          </a:xfrm>
        </p:spPr>
        <p:txBody>
          <a:bodyPr>
            <a:normAutofit lnSpcReduction="10000"/>
          </a:bodyPr>
          <a:lstStyle/>
          <a:p>
            <a:r>
              <a:rPr lang="en-US" sz="2400" dirty="0"/>
              <a:t>The Draw Table tool and the Eraser tool are especially useful when you need to create a complex table.</a:t>
            </a:r>
          </a:p>
          <a:p>
            <a:r>
              <a:rPr lang="en-US" sz="2400" dirty="0"/>
              <a:t>You can format text alignment in table cells the same way you apply those formats in other Word documents.</a:t>
            </a:r>
          </a:p>
          <a:p>
            <a:r>
              <a:rPr lang="en-US" sz="2400" dirty="0"/>
              <a:t>Borders and shading greatly enhance the appearance of a table and often make the table easier to read. Word provides several built-in styles to make it fast and easy to apply borders and shading to a table.</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24</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24</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24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lstStyle/>
          <a:p>
            <a:r>
              <a:rPr lang="en-US" sz="2400" dirty="0"/>
              <a:t>Word provides Quick Tables that are already formatted </a:t>
            </a:r>
            <a:r>
              <a:rPr lang="en-US" sz="2400" dirty="0" smtClean="0"/>
              <a:t>and contain </a:t>
            </a:r>
            <a:r>
              <a:rPr lang="en-US" sz="2400" dirty="0"/>
              <a:t>sample data, so you can quickly create a table.</a:t>
            </a:r>
          </a:p>
          <a:p>
            <a:r>
              <a:rPr lang="en-US" sz="2400" dirty="0" smtClean="0"/>
              <a:t>You </a:t>
            </a:r>
            <a:r>
              <a:rPr lang="en-US" sz="2400" dirty="0"/>
              <a:t>can copy, cut, paste, and move contents within a table.</a:t>
            </a:r>
          </a:p>
          <a:p>
            <a:r>
              <a:rPr lang="en-US" sz="2400" dirty="0" smtClean="0"/>
              <a:t>You </a:t>
            </a:r>
            <a:r>
              <a:rPr lang="en-US" sz="2400" dirty="0"/>
              <a:t>can use the Sort feature to reorganize the table contents </a:t>
            </a:r>
            <a:r>
              <a:rPr lang="en-US" sz="2400" dirty="0" smtClean="0"/>
              <a:t>to emphasize </a:t>
            </a:r>
            <a:r>
              <a:rPr lang="en-US" sz="2400" dirty="0"/>
              <a:t>data in different ways.</a:t>
            </a:r>
          </a:p>
          <a:p>
            <a:r>
              <a:rPr lang="en-US" sz="2400" dirty="0" smtClean="0"/>
              <a:t>Word </a:t>
            </a:r>
            <a:r>
              <a:rPr lang="en-US" sz="2400" dirty="0"/>
              <a:t>can convert text to a table or vice versa.</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25</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25</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25</a:t>
            </a:fld>
            <a:endParaRPr lang="en-US" sz="2600" b="1" dirty="0">
              <a:solidFill>
                <a:schemeClr val="bg1"/>
              </a:solidFill>
            </a:endParaRPr>
          </a:p>
        </p:txBody>
      </p:sp>
    </p:spTree>
    <p:extLst>
      <p:ext uri="{BB962C8B-B14F-4D97-AF65-F5344CB8AC3E}">
        <p14:creationId xmlns:p14="http://schemas.microsoft.com/office/powerpoint/2010/main" xmlns="" val="69354450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lstStyle/>
          <a:p>
            <a:r>
              <a:rPr lang="en-US" sz="2600" dirty="0"/>
              <a:t>Format borders and shading and apply table styles.</a:t>
            </a:r>
          </a:p>
          <a:p>
            <a:r>
              <a:rPr lang="en-US" sz="2600" dirty="0"/>
              <a:t>Sort data in a table.</a:t>
            </a:r>
          </a:p>
          <a:p>
            <a:r>
              <a:rPr lang="en-US" sz="2600" dirty="0" smtClean="0"/>
              <a:t>Convert text to a table and vice versa.</a:t>
            </a:r>
          </a:p>
          <a:p>
            <a:endParaRPr lang="en-US" sz="2600" dirty="0" smtClean="0"/>
          </a:p>
          <a:p>
            <a:endParaRPr lang="en-US" dirty="0"/>
          </a:p>
          <a:p>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141652630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 name="Content Placeholder 1"/>
          <p:cNvSpPr>
            <a:spLocks noGrp="1"/>
          </p:cNvSpPr>
          <p:nvPr>
            <p:ph sz="half" idx="1"/>
          </p:nvPr>
        </p:nvSpPr>
        <p:spPr>
          <a:xfrm>
            <a:off x="4495800" y="2438400"/>
            <a:ext cx="3770313" cy="3724275"/>
          </a:xfrm>
        </p:spPr>
        <p:txBody>
          <a:bodyPr/>
          <a:lstStyle/>
          <a:p>
            <a:pPr>
              <a:lnSpc>
                <a:spcPct val="90000"/>
              </a:lnSpc>
            </a:pPr>
            <a:r>
              <a:rPr lang="en-US" dirty="0"/>
              <a:t>gridlines</a:t>
            </a:r>
          </a:p>
          <a:p>
            <a:pPr>
              <a:lnSpc>
                <a:spcPct val="90000"/>
              </a:lnSpc>
            </a:pPr>
            <a:r>
              <a:rPr lang="en-US" dirty="0" smtClean="0"/>
              <a:t>header </a:t>
            </a:r>
            <a:r>
              <a:rPr lang="en-US" dirty="0"/>
              <a:t>row</a:t>
            </a:r>
          </a:p>
          <a:p>
            <a:pPr>
              <a:lnSpc>
                <a:spcPct val="90000"/>
              </a:lnSpc>
            </a:pPr>
            <a:r>
              <a:rPr lang="en-US" dirty="0" smtClean="0"/>
              <a:t>merging </a:t>
            </a:r>
            <a:r>
              <a:rPr lang="en-US" dirty="0"/>
              <a:t>cells </a:t>
            </a:r>
          </a:p>
          <a:p>
            <a:pPr>
              <a:lnSpc>
                <a:spcPct val="90000"/>
              </a:lnSpc>
            </a:pPr>
            <a:r>
              <a:rPr lang="en-US" dirty="0"/>
              <a:t>Quick Tables</a:t>
            </a:r>
          </a:p>
          <a:p>
            <a:pPr>
              <a:lnSpc>
                <a:spcPct val="90000"/>
              </a:lnSpc>
            </a:pPr>
            <a:r>
              <a:rPr lang="en-US" dirty="0"/>
              <a:t>splitting cells</a:t>
            </a:r>
          </a:p>
          <a:p>
            <a:endParaRPr lang="en-US" dirty="0"/>
          </a:p>
        </p:txBody>
      </p:sp>
      <p:sp>
        <p:nvSpPr>
          <p:cNvPr id="23557" name="Rectangle 3"/>
          <p:cNvSpPr>
            <a:spLocks noGrp="1" noChangeArrowheads="1"/>
          </p:cNvSpPr>
          <p:nvPr>
            <p:ph sz="half" idx="2"/>
          </p:nvPr>
        </p:nvSpPr>
        <p:spPr>
          <a:xfrm>
            <a:off x="914400" y="2438400"/>
            <a:ext cx="3770312" cy="3724275"/>
          </a:xfrm>
        </p:spPr>
        <p:txBody>
          <a:bodyPr/>
          <a:lstStyle/>
          <a:p>
            <a:pPr>
              <a:lnSpc>
                <a:spcPct val="90000"/>
              </a:lnSpc>
            </a:pPr>
            <a:r>
              <a:rPr lang="en-US" dirty="0"/>
              <a:t>a</a:t>
            </a:r>
            <a:r>
              <a:rPr lang="en-US" dirty="0" smtClean="0"/>
              <a:t>scending order</a:t>
            </a:r>
          </a:p>
          <a:p>
            <a:pPr>
              <a:lnSpc>
                <a:spcPct val="90000"/>
              </a:lnSpc>
            </a:pPr>
            <a:r>
              <a:rPr lang="en-US" dirty="0" smtClean="0"/>
              <a:t>banded columns </a:t>
            </a:r>
          </a:p>
          <a:p>
            <a:pPr>
              <a:lnSpc>
                <a:spcPct val="90000"/>
              </a:lnSpc>
            </a:pPr>
            <a:r>
              <a:rPr lang="en-US" dirty="0" smtClean="0"/>
              <a:t>banded rows</a:t>
            </a:r>
          </a:p>
          <a:p>
            <a:pPr>
              <a:lnSpc>
                <a:spcPct val="90000"/>
              </a:lnSpc>
            </a:pPr>
            <a:r>
              <a:rPr lang="en-US" dirty="0" smtClean="0"/>
              <a:t>cell</a:t>
            </a:r>
          </a:p>
          <a:p>
            <a:pPr>
              <a:lnSpc>
                <a:spcPct val="90000"/>
              </a:lnSpc>
            </a:pPr>
            <a:r>
              <a:rPr lang="en-US" dirty="0"/>
              <a:t>d</a:t>
            </a:r>
            <a:r>
              <a:rPr lang="en-US" dirty="0" smtClean="0"/>
              <a:t>escending order</a:t>
            </a:r>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Table</a:t>
            </a:r>
          </a:p>
        </p:txBody>
      </p:sp>
      <p:sp>
        <p:nvSpPr>
          <p:cNvPr id="26629" name="Rectangle 3"/>
          <p:cNvSpPr>
            <a:spLocks noGrp="1" noChangeArrowheads="1"/>
          </p:cNvSpPr>
          <p:nvPr>
            <p:ph idx="1"/>
          </p:nvPr>
        </p:nvSpPr>
        <p:spPr/>
        <p:txBody>
          <a:bodyPr/>
          <a:lstStyle/>
          <a:p>
            <a:pPr eaLnBrk="1" hangingPunct="1"/>
            <a:r>
              <a:rPr lang="en-US" sz="2600" dirty="0" smtClean="0"/>
              <a:t>A table consists of cells that you add content to, such as text, numbers, or graphics.</a:t>
            </a:r>
          </a:p>
          <a:p>
            <a:pPr eaLnBrk="1" hangingPunct="1"/>
            <a:r>
              <a:rPr lang="en-US" sz="2600" dirty="0" smtClean="0"/>
              <a:t>A </a:t>
            </a:r>
            <a:r>
              <a:rPr lang="en-US" sz="2600" b="1" i="1" dirty="0" smtClean="0"/>
              <a:t>cell</a:t>
            </a:r>
            <a:r>
              <a:rPr lang="en-US" sz="2600" dirty="0" smtClean="0"/>
              <a:t> represents one intersection of a row and a column in a table.</a:t>
            </a:r>
          </a:p>
          <a:p>
            <a:pPr eaLnBrk="1" hangingPunct="1"/>
            <a:r>
              <a:rPr lang="en-US" sz="2600" dirty="0" smtClean="0"/>
              <a:t>In a table, rows go across and columns go down.</a:t>
            </a:r>
          </a:p>
          <a:p>
            <a:pPr eaLnBrk="1" hangingPunct="1"/>
            <a:r>
              <a:rPr lang="en-US" sz="2600" dirty="0" smtClean="0"/>
              <a:t>The first row in a table or data source with the column headings is referred to as the </a:t>
            </a:r>
            <a:r>
              <a:rPr lang="en-US" sz="2600" b="1" i="1" dirty="0" smtClean="0"/>
              <a:t>header row</a:t>
            </a:r>
            <a:r>
              <a:rPr lang="en-US" sz="2600" dirty="0" smtClean="0"/>
              <a:t>.</a:t>
            </a:r>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5</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Table (continued)</a:t>
            </a:r>
          </a:p>
        </p:txBody>
      </p:sp>
      <p:sp>
        <p:nvSpPr>
          <p:cNvPr id="26629" name="Rectangle 3"/>
          <p:cNvSpPr>
            <a:spLocks noGrp="1" noChangeArrowheads="1"/>
          </p:cNvSpPr>
          <p:nvPr>
            <p:ph idx="1"/>
          </p:nvPr>
        </p:nvSpPr>
        <p:spPr/>
        <p:txBody>
          <a:bodyPr/>
          <a:lstStyle/>
          <a:p>
            <a:pPr eaLnBrk="1" hangingPunct="1"/>
            <a:r>
              <a:rPr lang="en-US" sz="2600" dirty="0" smtClean="0"/>
              <a:t>To create a table, you must first decide how many columns and rows you want in the table. You can then create a table grid and enter the data.</a:t>
            </a:r>
          </a:p>
          <a:p>
            <a:pPr eaLnBrk="1" hangingPunct="1"/>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6</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2014820" y="4267200"/>
            <a:ext cx="586428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2.JPG"/>
          <p:cNvPicPr>
            <a:picLocks noChangeAspect="1"/>
          </p:cNvPicPr>
          <p:nvPr/>
        </p:nvPicPr>
        <p:blipFill>
          <a:blip r:embed="rId4"/>
          <a:stretch>
            <a:fillRect/>
          </a:stretch>
        </p:blipFill>
        <p:spPr>
          <a:xfrm>
            <a:off x="2819400" y="4038600"/>
            <a:ext cx="990600" cy="190500"/>
          </a:xfrm>
          <a:prstGeom prst="rect">
            <a:avLst/>
          </a:prstGeom>
        </p:spPr>
      </p:pic>
    </p:spTree>
    <p:extLst>
      <p:ext uri="{BB962C8B-B14F-4D97-AF65-F5344CB8AC3E}">
        <p14:creationId xmlns:p14="http://schemas.microsoft.com/office/powerpoint/2010/main" xmlns="" val="347829133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Table (continued)</a:t>
            </a:r>
          </a:p>
        </p:txBody>
      </p:sp>
      <p:sp>
        <p:nvSpPr>
          <p:cNvPr id="26629" name="Rectangle 3"/>
          <p:cNvSpPr>
            <a:spLocks noGrp="1" noChangeArrowheads="1"/>
          </p:cNvSpPr>
          <p:nvPr>
            <p:ph idx="1"/>
          </p:nvPr>
        </p:nvSpPr>
        <p:spPr/>
        <p:txBody>
          <a:bodyPr/>
          <a:lstStyle/>
          <a:p>
            <a:pPr eaLnBrk="1" hangingPunct="1"/>
            <a:r>
              <a:rPr lang="en-US" dirty="0" smtClean="0"/>
              <a:t>To move the insertion point from one cell to another, you can press the Tab key or the arrow keys. </a:t>
            </a:r>
          </a:p>
          <a:p>
            <a:pPr eaLnBrk="1" hangingPunct="1"/>
            <a:r>
              <a:rPr lang="en-US" dirty="0" smtClean="0"/>
              <a:t>When you reach the end of a row and press the Tab key, the insertion point moves to the first cell in the next row.</a:t>
            </a:r>
            <a:endParaRPr lang="en-US" sz="2400" dirty="0" smtClean="0"/>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7</a:t>
            </a:fld>
            <a:endParaRPr lang="en-US" sz="2600" b="1" dirty="0">
              <a:solidFill>
                <a:schemeClr val="bg1"/>
              </a:solidFill>
            </a:endParaRPr>
          </a:p>
        </p:txBody>
      </p:sp>
    </p:spTree>
    <p:extLst>
      <p:ext uri="{BB962C8B-B14F-4D97-AF65-F5344CB8AC3E}">
        <p14:creationId xmlns:p14="http://schemas.microsoft.com/office/powerpoint/2010/main" xmlns="" val="353316640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Modifying the Table Structure</a:t>
            </a:r>
          </a:p>
        </p:txBody>
      </p:sp>
      <p:sp>
        <p:nvSpPr>
          <p:cNvPr id="26629" name="Rectangle 3"/>
          <p:cNvSpPr>
            <a:spLocks noGrp="1" noChangeArrowheads="1"/>
          </p:cNvSpPr>
          <p:nvPr>
            <p:ph idx="1"/>
          </p:nvPr>
        </p:nvSpPr>
        <p:spPr>
          <a:xfrm>
            <a:off x="838200" y="2362201"/>
            <a:ext cx="7693025" cy="2819400"/>
          </a:xfrm>
        </p:spPr>
        <p:txBody>
          <a:bodyPr>
            <a:normAutofit lnSpcReduction="10000"/>
          </a:bodyPr>
          <a:lstStyle/>
          <a:p>
            <a:pPr eaLnBrk="1" hangingPunct="1"/>
            <a:r>
              <a:rPr lang="en-US" sz="2600" b="1" dirty="0" smtClean="0"/>
              <a:t>Inserting Rows and Columns</a:t>
            </a:r>
          </a:p>
          <a:p>
            <a:pPr eaLnBrk="1" hangingPunct="1"/>
            <a:r>
              <a:rPr lang="en-US" sz="2600" dirty="0" smtClean="0"/>
              <a:t>To insert a new row at the end of the table, you can position the insertion point in the last table cell and press Tab. </a:t>
            </a:r>
          </a:p>
          <a:p>
            <a:pPr eaLnBrk="1" hangingPunct="1"/>
            <a:r>
              <a:rPr lang="en-US" sz="2600" dirty="0" smtClean="0"/>
              <a:t>To insert a new row anywhere else in the table or to insert new columns, you can use the Insert commands on the TABLE TOOLS LAYOUT tab.</a:t>
            </a:r>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8</a:t>
            </a:fld>
            <a:endParaRPr lang="en-US" sz="2600" b="1" dirty="0">
              <a:solidFill>
                <a:schemeClr val="bg1"/>
              </a:solidFill>
            </a:endParaRPr>
          </a:p>
        </p:txBody>
      </p:sp>
      <p:pic>
        <p:nvPicPr>
          <p:cNvPr id="2" name="Picture 2"/>
          <p:cNvPicPr>
            <a:picLocks noChangeAspect="1" noChangeArrowheads="1"/>
          </p:cNvPicPr>
          <p:nvPr/>
        </p:nvPicPr>
        <p:blipFill>
          <a:blip r:embed="rId3"/>
          <a:stretch>
            <a:fillRect/>
          </a:stretch>
        </p:blipFill>
        <p:spPr bwMode="auto">
          <a:xfrm>
            <a:off x="1896010" y="5257800"/>
            <a:ext cx="5825670" cy="1060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5.JPG"/>
          <p:cNvPicPr>
            <a:picLocks noChangeAspect="1"/>
          </p:cNvPicPr>
          <p:nvPr/>
        </p:nvPicPr>
        <p:blipFill>
          <a:blip r:embed="rId4"/>
          <a:stretch>
            <a:fillRect/>
          </a:stretch>
        </p:blipFill>
        <p:spPr>
          <a:xfrm>
            <a:off x="6705600" y="5181600"/>
            <a:ext cx="1028700" cy="238125"/>
          </a:xfrm>
          <a:prstGeom prst="rect">
            <a:avLst/>
          </a:prstGeom>
        </p:spPr>
      </p:pic>
    </p:spTree>
    <p:extLst>
      <p:ext uri="{BB962C8B-B14F-4D97-AF65-F5344CB8AC3E}">
        <p14:creationId xmlns:p14="http://schemas.microsoft.com/office/powerpoint/2010/main" xmlns="" val="10096094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Modifying the Table Structure (continued)</a:t>
            </a:r>
          </a:p>
        </p:txBody>
      </p:sp>
      <p:sp>
        <p:nvSpPr>
          <p:cNvPr id="26629" name="Rectangle 3"/>
          <p:cNvSpPr>
            <a:spLocks noGrp="1" noChangeArrowheads="1"/>
          </p:cNvSpPr>
          <p:nvPr>
            <p:ph idx="1"/>
          </p:nvPr>
        </p:nvSpPr>
        <p:spPr/>
        <p:txBody>
          <a:bodyPr>
            <a:normAutofit fontScale="92500"/>
          </a:bodyPr>
          <a:lstStyle/>
          <a:p>
            <a:pPr eaLnBrk="1" hangingPunct="1"/>
            <a:r>
              <a:rPr lang="en-US" b="1" dirty="0" smtClean="0"/>
              <a:t>Deleting Rows and Columns</a:t>
            </a:r>
          </a:p>
          <a:p>
            <a:pPr eaLnBrk="1" hangingPunct="1"/>
            <a:r>
              <a:rPr lang="en-US" dirty="0" smtClean="0"/>
              <a:t>When you select cells and use Delete to remove content, only the cell contents are removed.</a:t>
            </a:r>
          </a:p>
          <a:p>
            <a:pPr eaLnBrk="1" hangingPunct="1"/>
            <a:r>
              <a:rPr lang="en-US" dirty="0" smtClean="0"/>
              <a:t>To remove rows or columns, you must use the Delete commands on the TABLE TOOLS LAYOUT tab or in a shortcut menu.</a:t>
            </a:r>
          </a:p>
          <a:p>
            <a:pPr eaLnBrk="1" hangingPunct="1"/>
            <a:r>
              <a:rPr lang="en-US" dirty="0" smtClean="0"/>
              <a:t>When you delete a row or column, the text in the cells is also deleted.</a:t>
            </a:r>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9</a:t>
            </a:fld>
            <a:endParaRPr lang="en-US" sz="2600" b="1" dirty="0">
              <a:solidFill>
                <a:schemeClr val="bg1"/>
              </a:solidFill>
            </a:endParaRPr>
          </a:p>
        </p:txBody>
      </p:sp>
    </p:spTree>
    <p:extLst>
      <p:ext uri="{BB962C8B-B14F-4D97-AF65-F5344CB8AC3E}">
        <p14:creationId xmlns:p14="http://schemas.microsoft.com/office/powerpoint/2010/main" xmlns="" val="1454826544"/>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1355</Words>
  <Application>Microsoft Office PowerPoint</Application>
  <PresentationFormat>On-screen Show (4:3)</PresentationFormat>
  <Paragraphs>216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1_Capsules</vt:lpstr>
      <vt:lpstr>Lesson 15 Working with Tables</vt:lpstr>
      <vt:lpstr>Objectives</vt:lpstr>
      <vt:lpstr>Objectives (continued)</vt:lpstr>
      <vt:lpstr>Words to Know</vt:lpstr>
      <vt:lpstr>Creating a Table</vt:lpstr>
      <vt:lpstr>Creating a Table (continued)</vt:lpstr>
      <vt:lpstr>Creating a Table (continued)</vt:lpstr>
      <vt:lpstr>Modifying the Table Structure</vt:lpstr>
      <vt:lpstr>Modifying the Table Structure (continued)</vt:lpstr>
      <vt:lpstr>Modifying the Table Structure (continued)</vt:lpstr>
      <vt:lpstr>Modifying the Table Structure (continued)</vt:lpstr>
      <vt:lpstr>Drawing a Table</vt:lpstr>
      <vt:lpstr>Formatting Tables</vt:lpstr>
      <vt:lpstr>Formatting Tables (continued)</vt:lpstr>
      <vt:lpstr>Formatting Tables (continued)</vt:lpstr>
      <vt:lpstr>Formatting Tables (continued)</vt:lpstr>
      <vt:lpstr>Formatting Tables (continued)</vt:lpstr>
      <vt:lpstr>Using Quick Tables</vt:lpstr>
      <vt:lpstr>Using Quick Tables (continued)</vt:lpstr>
      <vt:lpstr>Aligning and Resizing Tables on the Document Page</vt:lpstr>
      <vt:lpstr>Sorting Data in a Table</vt:lpstr>
      <vt:lpstr>Converting Text to a Table and a Table to Text</vt:lpstr>
      <vt:lpstr>Summary</vt:lpstr>
      <vt:lpstr>Summary (continued)</vt:lpstr>
      <vt:lpstr>Summary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2014-02-04T21:03:18Z</dcterms:created>
  <dcterms:modified xsi:type="dcterms:W3CDTF">2014-02-28T15:55:16Z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