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299" r:id="rId2"/>
    <p:sldId id="325" r:id="rId3"/>
    <p:sldId id="495" r:id="rId4"/>
    <p:sldId id="300" r:id="rId5"/>
    <p:sldId id="496" r:id="rId6"/>
    <p:sldId id="266" r:id="rId7"/>
    <p:sldId id="497" r:id="rId8"/>
    <p:sldId id="498" r:id="rId9"/>
    <p:sldId id="514" r:id="rId10"/>
    <p:sldId id="515" r:id="rId11"/>
    <p:sldId id="516" r:id="rId12"/>
    <p:sldId id="501" r:id="rId13"/>
    <p:sldId id="478" r:id="rId14"/>
    <p:sldId id="503" r:id="rId15"/>
    <p:sldId id="504" r:id="rId16"/>
    <p:sldId id="518" r:id="rId17"/>
    <p:sldId id="513" r:id="rId18"/>
    <p:sldId id="480" r:id="rId19"/>
    <p:sldId id="506" r:id="rId20"/>
    <p:sldId id="507" r:id="rId21"/>
    <p:sldId id="508" r:id="rId22"/>
    <p:sldId id="520" r:id="rId23"/>
    <p:sldId id="510" r:id="rId24"/>
    <p:sldId id="511" r:id="rId25"/>
    <p:sldId id="512" r:id="rId26"/>
    <p:sldId id="321" r:id="rId27"/>
    <p:sldId id="339" r:id="rId28"/>
    <p:sldId id="44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79" autoAdjust="0"/>
    <p:restoredTop sz="94500" autoAdjust="0"/>
  </p:normalViewPr>
  <p:slideViewPr>
    <p:cSldViewPr>
      <p:cViewPr varScale="1">
        <p:scale>
          <a:sx n="74" d="100"/>
          <a:sy n="74" d="100"/>
        </p:scale>
        <p:origin x="-8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63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8D755D-29A6-4CDD-9E98-7B8E3E8E17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0304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835BB1-FDA4-4F76-A0EF-13F413444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0064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6157F-58E0-4549-B253-936D20D4F6FD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63BC4-7293-4D65-95ED-742EB05AD680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63BC4-7293-4D65-95ED-742EB05AD680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C9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94693" y="0"/>
            <a:ext cx="46849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200" y="4889500"/>
            <a:ext cx="5054600" cy="292100"/>
            <a:chOff x="2288" y="3080"/>
            <a:chExt cx="3067" cy="205"/>
          </a:xfrm>
          <a:solidFill>
            <a:srgbClr val="002060"/>
          </a:solidFill>
          <a:effectLst/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59" cy="205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</p:grpSp>
      <p:sp>
        <p:nvSpPr>
          <p:cNvPr id="706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066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  <a:solidFill>
            <a:srgbClr val="FFC91D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0B789208-38E0-4DCD-830D-C58E0260B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2E2BB-F49A-468D-A26E-E7EAB42D6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68AFE-FB71-4CB5-9DD9-A19123D36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28F00-A70F-494A-BFAF-EACF7AF3DA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D8765-6657-459B-B3B6-029F1A267D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E84DF-641A-460B-8C32-9B774E957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1C5C5-92D5-4D63-BA0F-2EC4CC958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7CFB0-FE84-4059-A4AA-CD397D6FF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BEBAF-22F5-49A0-8BE5-750EEDBEE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 Box 21"/>
          <p:cNvSpPr txBox="1">
            <a:spLocks noChangeArrowheads="1"/>
          </p:cNvSpPr>
          <p:nvPr userDrawn="1"/>
        </p:nvSpPr>
        <p:spPr bwMode="auto">
          <a:xfrm>
            <a:off x="-3175" y="3276600"/>
            <a:ext cx="492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Lesson 1</a:t>
            </a: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 bwMode="auto">
          <a:xfrm>
            <a:off x="1676400" y="6230938"/>
            <a:ext cx="71643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CLB: MS Office 2007 Companion</a:t>
            </a: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914400" y="64008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Campbell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6B3B5-8AD3-49FB-8062-6D1EF781C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5C63A-D46E-4E01-8C0D-FB0EE0E8B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310CB-D7ED-4336-93BF-FEAC71C98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696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FFC91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FFC91D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40"/>
              <a:chOff x="144" y="1248"/>
              <a:chExt cx="4656" cy="240"/>
            </a:xfrm>
          </p:grpSpPr>
          <p:sp>
            <p:nvSpPr>
              <p:cNvPr id="6963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4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4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0" cy="240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653" name="Text Box 21"/>
          <p:cNvSpPr txBox="1">
            <a:spLocks noChangeArrowheads="1"/>
          </p:cNvSpPr>
          <p:nvPr userDrawn="1"/>
        </p:nvSpPr>
        <p:spPr bwMode="auto">
          <a:xfrm>
            <a:off x="-6469" y="2743200"/>
            <a:ext cx="80021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/>
            </a:r>
            <a:br>
              <a:rPr lang="en-US" sz="2000" b="1" dirty="0">
                <a:ea typeface="+mn-ea"/>
                <a:cs typeface="+mn-cs"/>
              </a:rPr>
            </a:br>
            <a:r>
              <a:rPr lang="en-US" sz="2000" b="1" dirty="0">
                <a:ea typeface="+mn-ea"/>
                <a:cs typeface="+mn-cs"/>
              </a:rPr>
              <a:t>Lesson </a:t>
            </a:r>
            <a:r>
              <a:rPr lang="en-US" sz="2000" b="1" dirty="0" smtClean="0">
                <a:ea typeface="+mn-ea"/>
                <a:cs typeface="+mn-cs"/>
              </a:rPr>
              <a:t>16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838200" y="6324600"/>
            <a:ext cx="3662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Morrison / </a:t>
            </a:r>
            <a:r>
              <a:rPr lang="en-US" sz="2000" b="1" dirty="0" smtClean="0">
                <a:ea typeface="+mn-ea"/>
                <a:cs typeface="+mn-cs"/>
              </a:rPr>
              <a:t>Wells / Ruffolo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724400" y="63246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CLB: A Comp Guide to IC</a:t>
            </a:r>
            <a:r>
              <a:rPr lang="en-US" sz="2000" b="1" baseline="30000" dirty="0">
                <a:ea typeface="+mn-ea"/>
                <a:cs typeface="+mn-cs"/>
              </a:rPr>
              <a:t>3</a:t>
            </a:r>
            <a:r>
              <a:rPr lang="en-US" sz="2000" b="1" dirty="0">
                <a:ea typeface="+mn-ea"/>
                <a:cs typeface="+mn-cs"/>
              </a:rPr>
              <a:t> </a:t>
            </a:r>
            <a:r>
              <a:rPr lang="en-US" sz="2000" b="1" dirty="0" smtClean="0">
                <a:ea typeface="+mn-ea"/>
                <a:cs typeface="+mn-cs"/>
              </a:rPr>
              <a:t>5E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F267C36-09D9-4910-B3A0-DBA686140C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random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Computer Literacy BASICS: A Comprehensive Guide to IC</a:t>
            </a:r>
            <a:r>
              <a:rPr lang="en-US" b="1" baseline="30000" dirty="0" smtClean="0"/>
              <a:t>3</a:t>
            </a:r>
            <a:r>
              <a:rPr lang="en-US" b="1" dirty="0" smtClean="0"/>
              <a:t>, 5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</a:t>
            </a:r>
            <a:endParaRPr lang="en-US" dirty="0" smtClean="0"/>
          </a:p>
        </p:txBody>
      </p:sp>
      <p:sp>
        <p:nvSpPr>
          <p:cNvPr id="16386" name="AutoShap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Lesson 16</a:t>
            </a:r>
            <a:br>
              <a:rPr lang="en-US" sz="3200" dirty="0" smtClean="0"/>
            </a:br>
            <a:r>
              <a:rPr lang="en-US" sz="3200" dirty="0" smtClean="0"/>
              <a:t>Enhancing Documents</a:t>
            </a:r>
          </a:p>
        </p:txBody>
      </p:sp>
      <p:sp>
        <p:nvSpPr>
          <p:cNvPr id="16385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7D53A2-AE74-4496-8FA5-B7723117C16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09600" y="6248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85800" y="6324600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Morrison / </a:t>
            </a:r>
            <a:r>
              <a:rPr lang="en-US" sz="2000" b="1" dirty="0" smtClean="0">
                <a:solidFill>
                  <a:schemeClr val="bg1"/>
                </a:solidFill>
              </a:rPr>
              <a:t>Wells / Ruffolo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Document Templates (continued)</a:t>
            </a:r>
            <a:endParaRPr lang="en-US" dirty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2362200"/>
            <a:ext cx="6248399" cy="3810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b="1" dirty="0" smtClean="0"/>
              <a:t>Create a New Document Based on a Document Template (continued)</a:t>
            </a:r>
          </a:p>
          <a:p>
            <a:pPr eaLnBrk="1" hangingPunct="1"/>
            <a:r>
              <a:rPr lang="en-US" sz="2400" dirty="0" smtClean="0"/>
              <a:t>Document templates often include </a:t>
            </a:r>
            <a:r>
              <a:rPr lang="en-US" sz="2400" b="1" i="1" dirty="0" smtClean="0"/>
              <a:t>fields </a:t>
            </a:r>
            <a:r>
              <a:rPr lang="en-US" sz="2400" dirty="0" smtClean="0"/>
              <a:t>containing </a:t>
            </a:r>
            <a:r>
              <a:rPr lang="en-US" sz="2400" b="1" i="1" dirty="0" smtClean="0"/>
              <a:t>placeholder text</a:t>
            </a:r>
            <a:r>
              <a:rPr lang="en-US" sz="2400" dirty="0" smtClean="0"/>
              <a:t> that indicate a location in the document to enter variable data such as the date.</a:t>
            </a:r>
          </a:p>
          <a:p>
            <a:pPr eaLnBrk="1" hangingPunct="1"/>
            <a:r>
              <a:rPr lang="en-US" sz="2400" dirty="0" smtClean="0"/>
              <a:t>When you click on the placeholder text and type, the text or data you enter replaces the placeholder text.</a:t>
            </a:r>
          </a:p>
          <a:p>
            <a:pPr eaLnBrk="1" hangingPunct="1"/>
            <a:r>
              <a:rPr lang="en-US" sz="2400" dirty="0" smtClean="0"/>
              <a:t>Some fields include a list arrow, and when you </a:t>
            </a:r>
            <a:br>
              <a:rPr lang="en-US" sz="2400" dirty="0" smtClean="0"/>
            </a:br>
            <a:r>
              <a:rPr lang="en-US" sz="2400" dirty="0" smtClean="0"/>
              <a:t>click the arrow you can select field content </a:t>
            </a:r>
            <a:br>
              <a:rPr lang="en-US" sz="2400" dirty="0" smtClean="0"/>
            </a:br>
            <a:r>
              <a:rPr lang="en-US" sz="2400" dirty="0" smtClean="0"/>
              <a:t>from a predefined list.</a:t>
            </a:r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10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10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34200" y="4419600"/>
            <a:ext cx="1814835" cy="195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"/>
          <p:cNvSpPr txBox="1">
            <a:spLocks noChangeArrowheads="1"/>
          </p:cNvSpPr>
          <p:nvPr/>
        </p:nvSpPr>
        <p:spPr bwMode="auto">
          <a:xfrm>
            <a:off x="762000" y="762000"/>
            <a:ext cx="81534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fig 16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4114800"/>
            <a:ext cx="1019175" cy="238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54545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Create a New Document Based on a Document Template (continued)</a:t>
            </a:r>
          </a:p>
          <a:p>
            <a:pPr eaLnBrk="1" hangingPunct="1"/>
            <a:r>
              <a:rPr lang="en-US" dirty="0" smtClean="0"/>
              <a:t>If you choose not to use a placeholder, you can delete it so it no longer appears in the document.</a:t>
            </a:r>
          </a:p>
          <a:p>
            <a:pPr eaLnBrk="1" hangingPunct="1"/>
            <a:r>
              <a:rPr lang="en-US" dirty="0" smtClean="0"/>
              <a:t>You can easily save a document as a new document template, and you can create a new document based on an existing document.</a:t>
            </a:r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11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11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8" name="AutoShape 2"/>
          <p:cNvSpPr txBox="1">
            <a:spLocks noChangeArrowheads="1"/>
          </p:cNvSpPr>
          <p:nvPr/>
        </p:nvSpPr>
        <p:spPr bwMode="auto">
          <a:xfrm>
            <a:off x="762000" y="762000"/>
            <a:ext cx="81534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Working with Document Templates (continued)</a:t>
            </a:r>
          </a:p>
        </p:txBody>
      </p:sp>
    </p:spTree>
    <p:extLst>
      <p:ext uri="{BB962C8B-B14F-4D97-AF65-F5344CB8AC3E}">
        <p14:creationId xmlns="" xmlns:p14="http://schemas.microsoft.com/office/powerpoint/2010/main" val="2279532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dirty="0" smtClean="0"/>
              <a:t>Working with Document Templates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b="1" dirty="0" smtClean="0"/>
              <a:t>Using a Document Template to Create a Blog </a:t>
            </a:r>
          </a:p>
          <a:p>
            <a:pPr eaLnBrk="1" hangingPunct="1"/>
            <a:r>
              <a:rPr lang="en-US" sz="2300" dirty="0" smtClean="0"/>
              <a:t>A </a:t>
            </a:r>
            <a:r>
              <a:rPr lang="en-US" sz="2300" b="1" i="1" dirty="0" smtClean="0"/>
              <a:t>blog</a:t>
            </a:r>
            <a:r>
              <a:rPr lang="en-US" sz="2300" dirty="0" smtClean="0"/>
              <a:t> (an abbreviated version of the term “Web log”) is a journal maintained by an individual or a group and posted on a public Web site.</a:t>
            </a:r>
          </a:p>
          <a:p>
            <a:pPr eaLnBrk="1" hangingPunct="1"/>
            <a:r>
              <a:rPr lang="en-US" sz="2300" dirty="0" smtClean="0"/>
              <a:t>Word’s Blog post template provides the necessary file formats so the blog entry content can be posted on the Web, and allows you to use Word’s editing tools and spelling checker.</a:t>
            </a:r>
            <a:endParaRPr lang="en-US" sz="2300" dirty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12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12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75105" y="5380717"/>
            <a:ext cx="5989001" cy="102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 16-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5105400"/>
            <a:ext cx="1085850" cy="219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25760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Working with Styles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A </a:t>
            </a:r>
            <a:r>
              <a:rPr lang="en-US" sz="2400" b="1" i="1" dirty="0" smtClean="0"/>
              <a:t>style</a:t>
            </a:r>
            <a:r>
              <a:rPr lang="en-US" sz="2400" dirty="0" smtClean="0"/>
              <a:t> is a set of formatting characteristics you can apply to characters, paragraphs, tables, and numbered and bulleted lists.</a:t>
            </a:r>
          </a:p>
          <a:p>
            <a:pPr eaLnBrk="1" hangingPunct="1"/>
            <a:r>
              <a:rPr lang="en-US" sz="2400" dirty="0" smtClean="0"/>
              <a:t>When you apply a style, you apply a whole group of formats in one simple step.</a:t>
            </a:r>
          </a:p>
          <a:p>
            <a:pPr eaLnBrk="1" hangingPunct="1"/>
            <a:r>
              <a:rPr lang="en-US" sz="2400" dirty="0" smtClean="0"/>
              <a:t>Using styles ensures consistency across multiple documents. </a:t>
            </a:r>
          </a:p>
          <a:p>
            <a:pPr eaLnBrk="1" hangingPunct="1"/>
            <a:r>
              <a:rPr lang="en-US" sz="2400" dirty="0" smtClean="0"/>
              <a:t>Formatting your document using built-in heading styles allows you to view, organize, and edit the document content in Outline view.</a:t>
            </a:r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13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13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39659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Working with Styles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Applying Styles and Modifying Style Formats</a:t>
            </a:r>
          </a:p>
          <a:p>
            <a:pPr eaLnBrk="1" hangingPunct="1"/>
            <a:r>
              <a:rPr lang="en-US" sz="2400" dirty="0" smtClean="0"/>
              <a:t>The Normal template contains a set of predefined styles that you can quickly access from the Quick Style gallery in the Styles group on the HOME tab.</a:t>
            </a:r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14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14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76400" y="4289969"/>
            <a:ext cx="6412149" cy="1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 16-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5867400"/>
            <a:ext cx="1085850" cy="22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40009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Working with Styles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b="1" dirty="0" smtClean="0"/>
              <a:t>Applying Styles and Modifying Style Formats (continued)</a:t>
            </a:r>
          </a:p>
          <a:p>
            <a:pPr eaLnBrk="1" hangingPunct="1"/>
            <a:r>
              <a:rPr lang="en-US" sz="2400" b="1" i="1" dirty="0" smtClean="0"/>
              <a:t>Character styles </a:t>
            </a:r>
            <a:r>
              <a:rPr lang="en-US" sz="2400" dirty="0" smtClean="0"/>
              <a:t>provide text formats such as font name, font size, font color, bold, italic, underline, borders, and shading.</a:t>
            </a:r>
          </a:p>
          <a:p>
            <a:pPr eaLnBrk="1" hangingPunct="1"/>
            <a:r>
              <a:rPr lang="en-US" sz="2400" b="1" i="1" dirty="0" smtClean="0"/>
              <a:t>Paragraph styles </a:t>
            </a:r>
            <a:r>
              <a:rPr lang="en-US" sz="2400" dirty="0" smtClean="0"/>
              <a:t>provide both text formats and paragraph formats </a:t>
            </a:r>
            <a:br>
              <a:rPr lang="en-US" sz="2400" dirty="0" smtClean="0"/>
            </a:br>
            <a:r>
              <a:rPr lang="en-US" sz="2400" dirty="0" smtClean="0"/>
              <a:t>such as line spacing, </a:t>
            </a:r>
            <a:br>
              <a:rPr lang="en-US" sz="2400" dirty="0" smtClean="0"/>
            </a:br>
            <a:r>
              <a:rPr lang="en-US" sz="2400" dirty="0" smtClean="0"/>
              <a:t>text alignment, </a:t>
            </a:r>
            <a:br>
              <a:rPr lang="en-US" sz="2400" dirty="0" smtClean="0"/>
            </a:br>
            <a:r>
              <a:rPr lang="en-US" sz="2400" dirty="0" smtClean="0"/>
              <a:t>indentation, and tab </a:t>
            </a:r>
            <a:br>
              <a:rPr lang="en-US" sz="2400" dirty="0" smtClean="0"/>
            </a:br>
            <a:r>
              <a:rPr lang="en-US" sz="2400" dirty="0" smtClean="0"/>
              <a:t>stops.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15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15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95798" y="4572000"/>
            <a:ext cx="395280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 16-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6096000"/>
            <a:ext cx="1123950" cy="257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79673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Working with Styles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2362200"/>
            <a:ext cx="3886200" cy="38862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Applying Styles and Modifying Style Formats (continued)</a:t>
            </a:r>
          </a:p>
          <a:p>
            <a:pPr eaLnBrk="1" hangingPunct="1"/>
            <a:r>
              <a:rPr lang="en-US" sz="2400" b="1" i="1" dirty="0" smtClean="0"/>
              <a:t>Linked styles </a:t>
            </a:r>
            <a:r>
              <a:rPr lang="en-US" sz="2400" dirty="0" smtClean="0"/>
              <a:t>provide either text or paragraph formats, depending on the content that is selected when the style is applied.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16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16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8901" y="2743200"/>
            <a:ext cx="2826660" cy="326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ig 16-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438400"/>
            <a:ext cx="1095375" cy="238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38912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Working with Styles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2362200"/>
            <a:ext cx="3886200" cy="4038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b="1" dirty="0" smtClean="0"/>
              <a:t>Creating Styles</a:t>
            </a:r>
          </a:p>
          <a:p>
            <a:pPr eaLnBrk="1" hangingPunct="1"/>
            <a:r>
              <a:rPr lang="en-US" sz="2000" dirty="0" smtClean="0"/>
              <a:t>You </a:t>
            </a:r>
            <a:r>
              <a:rPr lang="en-US" sz="2000" dirty="0"/>
              <a:t>can create new styles based on existing styles and formatted text.</a:t>
            </a:r>
          </a:p>
          <a:p>
            <a:pPr eaLnBrk="1" hangingPunct="1"/>
            <a:r>
              <a:rPr lang="en-US" sz="2000" dirty="0"/>
              <a:t>You can also create new styles using formatting commands or basing the new style on an existing style.</a:t>
            </a:r>
          </a:p>
          <a:p>
            <a:pPr eaLnBrk="1" hangingPunct="1"/>
            <a:r>
              <a:rPr lang="en-US" sz="2000" dirty="0"/>
              <a:t>After creating a new style, you can add the style to the Quick Style gallery so the style can be accessed on the Ribbon.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17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17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76800" y="2667000"/>
            <a:ext cx="3790950" cy="292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 16-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5638800"/>
            <a:ext cx="1104900" cy="219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25360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Using Building Blocks and Data Elements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i="1" dirty="0" smtClean="0"/>
              <a:t>Building blocks </a:t>
            </a:r>
            <a:r>
              <a:rPr lang="en-US" sz="2400" dirty="0" smtClean="0"/>
              <a:t>are built-in document parts that are already designed and formatted, enabling you to quickly create a professional-looking document.</a:t>
            </a:r>
          </a:p>
          <a:p>
            <a:pPr eaLnBrk="1" hangingPunct="1"/>
            <a:r>
              <a:rPr lang="en-US" sz="2400" dirty="0" smtClean="0"/>
              <a:t>Word provides several built-in building blocks for frequently used text and document parts. </a:t>
            </a:r>
          </a:p>
          <a:p>
            <a:pPr eaLnBrk="1" hangingPunct="1"/>
            <a:r>
              <a:rPr lang="en-US" sz="2400" dirty="0" smtClean="0"/>
              <a:t>Built-in building blocks are stored in the Quick Parts </a:t>
            </a:r>
            <a:r>
              <a:rPr lang="en-US" sz="2400" dirty="0"/>
              <a:t>gallery, and you can add your own custom building blocks to the gallery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smtClean="0"/>
              <a:t>After inserting building blocks, you can customize the text or document parts</a:t>
            </a:r>
            <a:r>
              <a:rPr lang="en-US" sz="2400" dirty="0"/>
              <a:t>.</a:t>
            </a: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18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18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56270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Using Building Blocks and Data Elements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62200"/>
            <a:ext cx="7620000" cy="2819399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400" b="1" dirty="0" smtClean="0"/>
              <a:t>Inserting Page Numbers and Creating Headers and Footers</a:t>
            </a:r>
          </a:p>
          <a:p>
            <a:pPr eaLnBrk="1" hangingPunct="1"/>
            <a:r>
              <a:rPr lang="en-US" sz="2400" dirty="0" smtClean="0"/>
              <a:t>When you insert page numbers in a document, the page number is displayed in a header or a footer.</a:t>
            </a:r>
          </a:p>
          <a:p>
            <a:pPr eaLnBrk="1" hangingPunct="1"/>
            <a:r>
              <a:rPr lang="en-US" sz="2400" dirty="0" smtClean="0"/>
              <a:t>A </a:t>
            </a:r>
            <a:r>
              <a:rPr lang="en-US" sz="2400" b="1" i="1" dirty="0" smtClean="0"/>
              <a:t>header</a:t>
            </a:r>
            <a:r>
              <a:rPr lang="en-US" sz="2400" dirty="0" smtClean="0"/>
              <a:t> is information and/or a graphic that is printed in the top margin of the page; a </a:t>
            </a:r>
            <a:r>
              <a:rPr lang="en-US" sz="2400" b="1" i="1" dirty="0" smtClean="0"/>
              <a:t>footer</a:t>
            </a:r>
            <a:r>
              <a:rPr lang="en-US" sz="2400" dirty="0" smtClean="0"/>
              <a:t> is information and/or a graphic that is printed in the bottom margin of the page.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19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19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61296" y="5214689"/>
            <a:ext cx="6031008" cy="110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ig 16-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5943600"/>
            <a:ext cx="1085850" cy="22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0612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Create a new document based on a document template.</a:t>
            </a:r>
          </a:p>
          <a:p>
            <a:r>
              <a:rPr lang="en-US" sz="2600" dirty="0" smtClean="0"/>
              <a:t>Apply and modify styles and create new styles.</a:t>
            </a:r>
          </a:p>
          <a:p>
            <a:r>
              <a:rPr lang="en-US" sz="2600" dirty="0" smtClean="0"/>
              <a:t>Use built-in building blocks for frequently used text and document parts.</a:t>
            </a:r>
          </a:p>
          <a:p>
            <a:r>
              <a:rPr lang="en-US" sz="2600" dirty="0" smtClean="0"/>
              <a:t>Insert fields to display the date and time.</a:t>
            </a:r>
          </a:p>
          <a:p>
            <a:r>
              <a:rPr lang="en-US" sz="2600" dirty="0" smtClean="0"/>
              <a:t>Insert footnotes and endnotes.</a:t>
            </a:r>
          </a:p>
          <a:p>
            <a:r>
              <a:rPr lang="en-US" sz="2600" dirty="0" smtClean="0"/>
              <a:t>Create and edit hyperlinks.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94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56E6ED-6BC4-462A-9536-BBF606BC0D9A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94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7FB11E4-0C43-49EE-9B12-49A437017CA4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BAFC7909-662A-4815-B2B3-8E59F8F965AF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Using Building Blocks and Data Elements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772400" cy="3886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600" b="1" dirty="0" smtClean="0"/>
              <a:t>Inserting the Date and Time</a:t>
            </a:r>
          </a:p>
          <a:p>
            <a:pPr eaLnBrk="1" hangingPunct="1"/>
            <a:r>
              <a:rPr lang="en-US" sz="2600" dirty="0" smtClean="0"/>
              <a:t>You can insert a field to show the current date and/or time. By default, the date and/or the time are updated whenever the document is reopened.</a:t>
            </a:r>
          </a:p>
          <a:p>
            <a:pPr eaLnBrk="1" hangingPunct="1"/>
            <a:r>
              <a:rPr lang="en-US" sz="2600" dirty="0" smtClean="0"/>
              <a:t>When you begin typing calendar terms, such as the month, the AutoComplete feature shows the complete term in a ScreenTip and you can select the proposed term to automatically complete the term.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20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20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7777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Using Building Blocks and Data Elements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b="1" dirty="0" smtClean="0"/>
              <a:t>Inserting Footnotes and Endnotes</a:t>
            </a:r>
          </a:p>
          <a:p>
            <a:pPr eaLnBrk="1" hangingPunct="1"/>
            <a:r>
              <a:rPr lang="en-US" sz="2600" b="1" i="1" dirty="0" smtClean="0"/>
              <a:t>Footnotes</a:t>
            </a:r>
            <a:r>
              <a:rPr lang="en-US" sz="2600" dirty="0" smtClean="0"/>
              <a:t> are inserted at the bottom of the page on which the note is referenced in the document.</a:t>
            </a:r>
          </a:p>
          <a:p>
            <a:pPr eaLnBrk="1" hangingPunct="1"/>
            <a:r>
              <a:rPr lang="en-US" sz="2600" b="1" i="1" dirty="0" smtClean="0"/>
              <a:t>Endnotes </a:t>
            </a:r>
            <a:r>
              <a:rPr lang="en-US" sz="2600" dirty="0" smtClean="0"/>
              <a:t>are placed together at the end of the document.</a:t>
            </a:r>
          </a:p>
          <a:p>
            <a:pPr eaLnBrk="1" hangingPunct="1"/>
            <a:r>
              <a:rPr lang="en-US" sz="2600" dirty="0" smtClean="0"/>
              <a:t>Both kinds of notes are linked to an in-text reference symbol—usually a letter or numeral formatted with the superscript effect.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21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21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9064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1" y="2514600"/>
            <a:ext cx="731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Inserting Footnotes and Endnotes (continued)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Using Building Blocks and Data Elements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22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22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85321" y="3056176"/>
            <a:ext cx="1391662" cy="80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968300" y="3962400"/>
            <a:ext cx="580220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fig 16-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3048000"/>
            <a:ext cx="1095375" cy="228600"/>
          </a:xfrm>
          <a:prstGeom prst="rect">
            <a:avLst/>
          </a:prstGeom>
        </p:spPr>
      </p:pic>
      <p:pic>
        <p:nvPicPr>
          <p:cNvPr id="12" name="Picture 11" descr="fig 16-2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3657600"/>
            <a:ext cx="1114425" cy="238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10172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Using Building Blocks and Data Elements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1"/>
            <a:ext cx="7693025" cy="2057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b="1" dirty="0" smtClean="0"/>
              <a:t>Creating and Editing Hyperlinks</a:t>
            </a:r>
          </a:p>
          <a:p>
            <a:pPr eaLnBrk="1" hangingPunct="1"/>
            <a:r>
              <a:rPr lang="en-US" sz="2400" dirty="0" smtClean="0"/>
              <a:t>When you type URLs for Web pages and e-mail addresses, Word automatically creates a hyperlink. </a:t>
            </a:r>
          </a:p>
          <a:p>
            <a:pPr eaLnBrk="1" hangingPunct="1"/>
            <a:r>
              <a:rPr lang="en-US" sz="2400" dirty="0" smtClean="0"/>
              <a:t>You can also create links to another location in the same document, to another Word document, or to a file in another application.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23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23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57008" y="4419600"/>
            <a:ext cx="423955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 16-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4419600"/>
            <a:ext cx="1104900" cy="209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60549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Using Building Blocks and Data Elements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2362200"/>
            <a:ext cx="3810000" cy="39624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2400" b="1" dirty="0" smtClean="0"/>
              <a:t>Inserting Symbols and Special Characters</a:t>
            </a:r>
          </a:p>
          <a:p>
            <a:pPr eaLnBrk="1" hangingPunct="1"/>
            <a:r>
              <a:rPr lang="en-US" sz="2400" dirty="0" smtClean="0"/>
              <a:t>Sometimes you need to enter special characters or symbols in your document, but the characters and symbols are not available on the keyboard.</a:t>
            </a:r>
          </a:p>
          <a:p>
            <a:pPr eaLnBrk="1" hangingPunct="1"/>
            <a:r>
              <a:rPr lang="en-US" sz="2400" dirty="0" smtClean="0"/>
              <a:t>Word provides access to several commonly used symbols and special characters on the INSERT tab.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24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24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53000" y="3204244"/>
            <a:ext cx="3714750" cy="220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ig 16-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895600"/>
            <a:ext cx="1095375" cy="238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79481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Using Building Blocks and Data Elements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2362200"/>
            <a:ext cx="3810000" cy="3886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000" b="1" dirty="0" smtClean="0"/>
              <a:t>Creating Your Own Building Blocks </a:t>
            </a:r>
          </a:p>
          <a:p>
            <a:pPr eaLnBrk="1" hangingPunct="1"/>
            <a:r>
              <a:rPr lang="en-US" sz="2000" dirty="0" smtClean="0"/>
              <a:t>You can select content you want to include (text, formatted text, and/or images), and then save the selected content as a Quick Part.</a:t>
            </a:r>
          </a:p>
          <a:p>
            <a:pPr eaLnBrk="1" hangingPunct="1"/>
            <a:r>
              <a:rPr lang="en-US" sz="2000" dirty="0" smtClean="0"/>
              <a:t>Custom Quick Parts are stored in a special template named Building Blocks.dotx, where all the built-in building blocks are stored.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25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25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76800" y="2905114"/>
            <a:ext cx="2782330" cy="211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 16-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590800"/>
            <a:ext cx="1085850" cy="22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57023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In this lesson, you learned:</a:t>
            </a:r>
          </a:p>
          <a:p>
            <a:r>
              <a:rPr lang="en-US" sz="2600" dirty="0" smtClean="0"/>
              <a:t>Word templates provide a uniform appearance for your documents and can increase the speed and quality of your work.</a:t>
            </a:r>
          </a:p>
          <a:p>
            <a:r>
              <a:rPr lang="en-US" sz="2600" dirty="0" smtClean="0"/>
              <a:t>You can create predesigned documents </a:t>
            </a:r>
            <a:r>
              <a:rPr lang="en-US" sz="2600" dirty="0"/>
              <a:t>by creating a new </a:t>
            </a:r>
            <a:r>
              <a:rPr lang="en-US" sz="2600" dirty="0" smtClean="0"/>
              <a:t>document based </a:t>
            </a:r>
            <a:r>
              <a:rPr lang="en-US" sz="2600" dirty="0"/>
              <a:t>on a template.</a:t>
            </a:r>
          </a:p>
          <a:p>
            <a:r>
              <a:rPr lang="en-US" sz="2600" dirty="0" smtClean="0"/>
              <a:t>Styles </a:t>
            </a:r>
            <a:r>
              <a:rPr lang="en-US" sz="2600" dirty="0"/>
              <a:t>enable you to format document content consistently </a:t>
            </a:r>
            <a:r>
              <a:rPr lang="en-US" sz="2600" dirty="0" smtClean="0"/>
              <a:t>and efficiently.</a:t>
            </a:r>
            <a:endParaRPr lang="en-US" sz="2600" dirty="0"/>
          </a:p>
        </p:txBody>
      </p:sp>
      <p:sp>
        <p:nvSpPr>
          <p:cNvPr id="4403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0FA96CA-A0EB-43DA-8417-F0EBE48AC8E8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4403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138CE58-DD57-4B49-B124-109D74E82E62}" type="slidenum">
              <a:rPr lang="en-US" sz="2600" b="1">
                <a:solidFill>
                  <a:schemeClr val="bg1"/>
                </a:solidFill>
              </a:rPr>
              <a:pPr/>
              <a:t>26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403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E0CF7EF-96BF-4F96-8A91-A1C0467AAE6F}" type="slidenum">
              <a:rPr lang="en-US" sz="2600" b="1">
                <a:solidFill>
                  <a:schemeClr val="bg1"/>
                </a:solidFill>
              </a:rPr>
              <a:pPr/>
              <a:t>26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You can apply and modify built-in styles, and you can </a:t>
            </a:r>
            <a:r>
              <a:rPr lang="en-US" sz="2600" dirty="0" smtClean="0"/>
              <a:t>create new </a:t>
            </a:r>
            <a:r>
              <a:rPr lang="en-US" sz="2600" dirty="0"/>
              <a:t>styles.</a:t>
            </a:r>
          </a:p>
          <a:p>
            <a:r>
              <a:rPr lang="en-US" sz="2600" dirty="0" smtClean="0"/>
              <a:t>Word </a:t>
            </a:r>
            <a:r>
              <a:rPr lang="en-US" sz="2600" dirty="0"/>
              <a:t>provides several predesigned building blocks that </a:t>
            </a:r>
            <a:r>
              <a:rPr lang="en-US" sz="2600" dirty="0" smtClean="0"/>
              <a:t>enable you </a:t>
            </a:r>
            <a:r>
              <a:rPr lang="en-US" sz="2600" dirty="0"/>
              <a:t>to create a professional-looking document quickly.</a:t>
            </a:r>
          </a:p>
          <a:p>
            <a:r>
              <a:rPr lang="en-US" sz="2600" dirty="0" smtClean="0"/>
              <a:t>Several </a:t>
            </a:r>
            <a:r>
              <a:rPr lang="en-US" sz="2600" dirty="0"/>
              <a:t>tools are available to insert data elements such as </a:t>
            </a:r>
            <a:r>
              <a:rPr lang="en-US" sz="2600" dirty="0" smtClean="0"/>
              <a:t>the date </a:t>
            </a:r>
            <a:r>
              <a:rPr lang="en-US" sz="2600" dirty="0"/>
              <a:t>and time</a:t>
            </a:r>
            <a:r>
              <a:rPr lang="en-US" sz="2600" dirty="0" smtClean="0"/>
              <a:t>.</a:t>
            </a:r>
          </a:p>
          <a:p>
            <a:r>
              <a:rPr lang="en-US" sz="2600" dirty="0"/>
              <a:t>Word provides features that enable you to quickly format footnotes and endnotes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50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65943E-A313-43CE-B97C-2DCC8E77C072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450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E494067-E044-45D2-AD6C-3277395C5AD0}" type="slidenum">
              <a:rPr lang="en-US" sz="2600" b="1">
                <a:solidFill>
                  <a:schemeClr val="bg1"/>
                </a:solidFill>
              </a:rPr>
              <a:pPr/>
              <a:t>27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9AD5518-8040-4AE4-A6C7-95509EB31F58}" type="slidenum">
              <a:rPr lang="en-US" sz="2600" b="1">
                <a:solidFill>
                  <a:schemeClr val="bg1"/>
                </a:solidFill>
              </a:rPr>
              <a:pPr/>
              <a:t>27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There </a:t>
            </a:r>
            <a:r>
              <a:rPr lang="en-US" sz="2600" dirty="0"/>
              <a:t>are several options for creating hyperlinks in </a:t>
            </a:r>
            <a:r>
              <a:rPr lang="en-US" sz="2600" dirty="0" smtClean="0"/>
              <a:t>Word documents</a:t>
            </a:r>
            <a:r>
              <a:rPr lang="en-US" sz="2600" dirty="0"/>
              <a:t>.</a:t>
            </a:r>
          </a:p>
          <a:p>
            <a:r>
              <a:rPr lang="en-US" sz="2600" dirty="0" smtClean="0"/>
              <a:t>Not </a:t>
            </a:r>
            <a:r>
              <a:rPr lang="en-US" sz="2600" dirty="0"/>
              <a:t>all characters and symbols are available on the </a:t>
            </a:r>
            <a:r>
              <a:rPr lang="en-US" sz="2600" dirty="0" smtClean="0"/>
              <a:t>keyboard, so </a:t>
            </a:r>
            <a:r>
              <a:rPr lang="en-US" sz="2600" dirty="0"/>
              <a:t>Word provides numerous symbols and special </a:t>
            </a:r>
            <a:r>
              <a:rPr lang="en-US" sz="2600" dirty="0" smtClean="0"/>
              <a:t>characters that </a:t>
            </a:r>
            <a:r>
              <a:rPr lang="en-US" sz="2600" dirty="0"/>
              <a:t>you can easily insert in a document.</a:t>
            </a:r>
          </a:p>
          <a:p>
            <a:r>
              <a:rPr lang="en-US" sz="2600" dirty="0" smtClean="0"/>
              <a:t>You </a:t>
            </a:r>
            <a:r>
              <a:rPr lang="en-US" sz="2600" dirty="0"/>
              <a:t>can create your own building blocks and add them to </a:t>
            </a:r>
            <a:r>
              <a:rPr lang="en-US" sz="2600" dirty="0" smtClean="0"/>
              <a:t>the Quick Parts </a:t>
            </a:r>
            <a:r>
              <a:rPr lang="en-US" sz="2600" dirty="0"/>
              <a:t>gallery.</a:t>
            </a:r>
          </a:p>
        </p:txBody>
      </p:sp>
      <p:sp>
        <p:nvSpPr>
          <p:cNvPr id="450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65943E-A313-43CE-B97C-2DCC8E77C072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450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E494067-E044-45D2-AD6C-3277395C5AD0}" type="slidenum">
              <a:rPr lang="en-US" sz="2600" b="1">
                <a:solidFill>
                  <a:schemeClr val="bg1"/>
                </a:solidFill>
              </a:rPr>
              <a:pPr/>
              <a:t>28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9AD5518-8040-4AE4-A6C7-95509EB31F58}" type="slidenum">
              <a:rPr lang="en-US" sz="2600" b="1">
                <a:solidFill>
                  <a:schemeClr val="bg1"/>
                </a:solidFill>
              </a:rPr>
              <a:pPr/>
              <a:t>28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35445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 (continued)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Insert symbols and special characters.</a:t>
            </a:r>
          </a:p>
          <a:p>
            <a:r>
              <a:rPr lang="en-US" sz="2600" dirty="0" smtClean="0"/>
              <a:t>Create custom building blocks.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94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56E6ED-6BC4-462A-9536-BBF606BC0D9A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94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7FB11E4-0C43-49EE-9B12-49A437017CA4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BAFC7909-662A-4815-B2B3-8E59F8F965AF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02749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Words to Know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419600" y="2438400"/>
            <a:ext cx="3770313" cy="372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</a:t>
            </a:r>
            <a:r>
              <a:rPr lang="en-US" dirty="0" smtClean="0"/>
              <a:t>ooter</a:t>
            </a:r>
          </a:p>
          <a:p>
            <a:pPr>
              <a:lnSpc>
                <a:spcPct val="90000"/>
              </a:lnSpc>
            </a:pPr>
            <a:r>
              <a:rPr lang="en-US" dirty="0"/>
              <a:t>f</a:t>
            </a:r>
            <a:r>
              <a:rPr lang="en-US" dirty="0" smtClean="0"/>
              <a:t>ootnotes</a:t>
            </a:r>
          </a:p>
          <a:p>
            <a:pPr>
              <a:lnSpc>
                <a:spcPct val="90000"/>
              </a:lnSpc>
            </a:pPr>
            <a:r>
              <a:rPr lang="en-US" dirty="0"/>
              <a:t>g</a:t>
            </a:r>
            <a:r>
              <a:rPr lang="en-US" dirty="0" smtClean="0"/>
              <a:t>lobal template</a:t>
            </a:r>
          </a:p>
          <a:p>
            <a:pPr>
              <a:lnSpc>
                <a:spcPct val="90000"/>
              </a:lnSpc>
            </a:pPr>
            <a:r>
              <a:rPr lang="en-US" dirty="0"/>
              <a:t>h</a:t>
            </a:r>
            <a:r>
              <a:rPr lang="en-US" dirty="0" smtClean="0"/>
              <a:t>eader</a:t>
            </a:r>
          </a:p>
          <a:p>
            <a:pPr>
              <a:lnSpc>
                <a:spcPct val="90000"/>
              </a:lnSpc>
            </a:pPr>
            <a:r>
              <a:rPr lang="en-US" dirty="0"/>
              <a:t>l</a:t>
            </a:r>
            <a:r>
              <a:rPr lang="en-US" dirty="0" smtClean="0"/>
              <a:t>inked styles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Normal template (Normal.dotm)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838200" y="2438400"/>
            <a:ext cx="3770312" cy="372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</a:t>
            </a:r>
            <a:r>
              <a:rPr lang="en-US" dirty="0" smtClean="0"/>
              <a:t>log</a:t>
            </a:r>
          </a:p>
          <a:p>
            <a:pPr>
              <a:lnSpc>
                <a:spcPct val="90000"/>
              </a:lnSpc>
            </a:pPr>
            <a:r>
              <a:rPr lang="en-US" dirty="0"/>
              <a:t>b</a:t>
            </a:r>
            <a:r>
              <a:rPr lang="en-US" dirty="0" smtClean="0"/>
              <a:t>oilerplate text</a:t>
            </a:r>
          </a:p>
          <a:p>
            <a:pPr>
              <a:lnSpc>
                <a:spcPct val="90000"/>
              </a:lnSpc>
            </a:pPr>
            <a:r>
              <a:rPr lang="en-US" dirty="0"/>
              <a:t>b</a:t>
            </a:r>
            <a:r>
              <a:rPr lang="en-US" dirty="0" smtClean="0"/>
              <a:t>uilding blocks</a:t>
            </a:r>
          </a:p>
          <a:p>
            <a:pPr>
              <a:lnSpc>
                <a:spcPct val="90000"/>
              </a:lnSpc>
            </a:pPr>
            <a:r>
              <a:rPr lang="en-US" dirty="0"/>
              <a:t>c</a:t>
            </a:r>
            <a:r>
              <a:rPr lang="en-US" dirty="0" smtClean="0"/>
              <a:t>haracter styles</a:t>
            </a:r>
          </a:p>
          <a:p>
            <a:pPr>
              <a:lnSpc>
                <a:spcPct val="90000"/>
              </a:lnSpc>
            </a:pPr>
            <a:r>
              <a:rPr lang="en-US" dirty="0"/>
              <a:t>d</a:t>
            </a:r>
            <a:r>
              <a:rPr lang="en-US" dirty="0" smtClean="0"/>
              <a:t>ocument template</a:t>
            </a:r>
          </a:p>
          <a:p>
            <a:pPr>
              <a:lnSpc>
                <a:spcPct val="90000"/>
              </a:lnSpc>
            </a:pPr>
            <a:r>
              <a:rPr lang="en-US" dirty="0"/>
              <a:t>e</a:t>
            </a:r>
            <a:r>
              <a:rPr lang="en-US" dirty="0" smtClean="0"/>
              <a:t>ndnotes</a:t>
            </a:r>
          </a:p>
          <a:p>
            <a:pPr>
              <a:lnSpc>
                <a:spcPct val="90000"/>
              </a:lnSpc>
            </a:pPr>
            <a:r>
              <a:rPr lang="en-US" dirty="0"/>
              <a:t>f</a:t>
            </a:r>
            <a:r>
              <a:rPr lang="en-US" dirty="0" smtClean="0"/>
              <a:t>ields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8ECAE64-90F1-41DE-9203-F1A411277E61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09476F3-47C5-4FED-902F-7ED894D4044D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3555" name="Slide Number Placeholder 6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1060F8AF-EB98-42CF-A09B-3C930A47812B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Words to Know (continued)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paragraph styles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placeholder </a:t>
            </a:r>
            <a:r>
              <a:rPr lang="en-US" dirty="0"/>
              <a:t>text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style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template 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8ECAE64-90F1-41DE-9203-F1A411277E61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09476F3-47C5-4FED-902F-7ED894D4044D}" type="slidenum">
              <a:rPr lang="en-US" sz="2600" b="1">
                <a:solidFill>
                  <a:schemeClr val="bg1"/>
                </a:solidFill>
              </a:rPr>
              <a:pPr/>
              <a:t>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3555" name="Slide Number Placeholder 6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1060F8AF-EB98-42CF-A09B-3C930A47812B}" type="slidenum">
              <a:rPr lang="en-US" sz="2600" b="1">
                <a:solidFill>
                  <a:schemeClr val="bg1"/>
                </a:solidFill>
              </a:rPr>
              <a:pPr/>
              <a:t>5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9147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Working with Document Templates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Every Microsoft Word document is based on a </a:t>
            </a:r>
            <a:r>
              <a:rPr lang="en-US" sz="2400" b="1" i="1" dirty="0" smtClean="0"/>
              <a:t>template</a:t>
            </a:r>
            <a:r>
              <a:rPr lang="en-US" sz="2400" dirty="0" smtClean="0"/>
              <a:t>, a file that affects the basic structure of a document and contains document settings such as fonts, line spacing, margins, and page layout.</a:t>
            </a:r>
          </a:p>
          <a:p>
            <a:pPr eaLnBrk="1" hangingPunct="1"/>
            <a:r>
              <a:rPr lang="en-US" sz="2400" dirty="0" smtClean="0"/>
              <a:t>A </a:t>
            </a:r>
            <a:r>
              <a:rPr lang="en-US" sz="2400" b="1" i="1" dirty="0" smtClean="0"/>
              <a:t>document template </a:t>
            </a:r>
            <a:r>
              <a:rPr lang="en-US" sz="2400" dirty="0" smtClean="0"/>
              <a:t>contains document settings, content, and formats that are available only to documents based on that template.</a:t>
            </a:r>
          </a:p>
          <a:p>
            <a:pPr eaLnBrk="1" hangingPunct="1"/>
            <a:r>
              <a:rPr lang="en-US" sz="2400" dirty="0" smtClean="0"/>
              <a:t>A </a:t>
            </a:r>
            <a:r>
              <a:rPr lang="en-US" sz="2400" b="1" i="1" dirty="0" smtClean="0"/>
              <a:t>global template </a:t>
            </a:r>
            <a:r>
              <a:rPr lang="en-US" sz="2400" dirty="0" smtClean="0"/>
              <a:t>contains document settings that are available to all documents.</a:t>
            </a:r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6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Working with Document Templates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Word’s default global template, the </a:t>
            </a:r>
            <a:r>
              <a:rPr lang="en-US" sz="2400" b="1" i="1" dirty="0" smtClean="0"/>
              <a:t>Normal template</a:t>
            </a:r>
            <a:r>
              <a:rPr lang="en-US" sz="2400" dirty="0" smtClean="0"/>
              <a:t>, is the file Normal.dotm.</a:t>
            </a:r>
          </a:p>
          <a:p>
            <a:pPr eaLnBrk="1" hangingPunct="1"/>
            <a:r>
              <a:rPr lang="en-US" sz="2400" dirty="0" smtClean="0"/>
              <a:t>When you open a new blank document, by default the Normal template provides predefined formats that are already part of the document.</a:t>
            </a:r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7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75541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Working with Document Templates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Create a New Document Based on a Document Template</a:t>
            </a:r>
          </a:p>
          <a:p>
            <a:pPr eaLnBrk="1" hangingPunct="1"/>
            <a:r>
              <a:rPr lang="en-US" sz="2400" dirty="0" smtClean="0"/>
              <a:t>Some templates are already installed on your computer and more are available at Office.com.</a:t>
            </a:r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8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8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61956" y="4038600"/>
            <a:ext cx="5556208" cy="218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 16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4038600"/>
            <a:ext cx="1019175" cy="22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77501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Working with Document Templates (continued)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1"/>
            <a:ext cx="7693025" cy="16764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2400" b="1" dirty="0" smtClean="0"/>
              <a:t>Create a New Document Based on a Document Template (continued)</a:t>
            </a:r>
          </a:p>
          <a:p>
            <a:pPr eaLnBrk="1" hangingPunct="1"/>
            <a:r>
              <a:rPr lang="en-US" sz="2400" dirty="0" smtClean="0"/>
              <a:t>Document templates are formatted for a specific purpose, and many of them already contain </a:t>
            </a:r>
            <a:r>
              <a:rPr lang="en-US" sz="2400" b="1" i="1" dirty="0" smtClean="0"/>
              <a:t>boilerplate text</a:t>
            </a:r>
            <a:r>
              <a:rPr lang="en-US" sz="2400" dirty="0" smtClean="0"/>
              <a:t>, which is content that you frequently use in a document for that purpose.</a:t>
            </a:r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662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A0AE03-D725-4B76-A439-BCF325DC7C40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2662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74521B6-8966-4CCB-90D8-336A958E66B8}" type="slidenum">
              <a:rPr lang="en-US" sz="2600" b="1">
                <a:solidFill>
                  <a:schemeClr val="bg1"/>
                </a:solidFill>
              </a:rPr>
              <a:pPr/>
              <a:t>9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5C3D3B1-2BCA-4F55-886E-ECDD2E0B4F4D}" type="slidenum">
              <a:rPr lang="en-US" sz="2600" b="1">
                <a:solidFill>
                  <a:schemeClr val="bg1"/>
                </a:solidFill>
              </a:rPr>
              <a:pPr/>
              <a:t>9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98912" y="4114800"/>
            <a:ext cx="4450976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 16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886200"/>
            <a:ext cx="1019175" cy="22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69393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99CC0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0</TotalTime>
  <Words>1588</Words>
  <Application>Microsoft Office PowerPoint</Application>
  <PresentationFormat>On-screen Show (4:3)</PresentationFormat>
  <Paragraphs>245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1_Capsules</vt:lpstr>
      <vt:lpstr>Lesson 16 Enhancing Documents</vt:lpstr>
      <vt:lpstr>Objectives</vt:lpstr>
      <vt:lpstr>Objectives (continued)</vt:lpstr>
      <vt:lpstr>Words to Know</vt:lpstr>
      <vt:lpstr>Words to Know (continued)</vt:lpstr>
      <vt:lpstr>Working with Document Templates</vt:lpstr>
      <vt:lpstr>Working with Document Templates (continued)</vt:lpstr>
      <vt:lpstr>Working with Document Templates (continued)</vt:lpstr>
      <vt:lpstr>Working with Document Templates (continued)</vt:lpstr>
      <vt:lpstr>Working with Document Templates (continued)</vt:lpstr>
      <vt:lpstr>Slide 11</vt:lpstr>
      <vt:lpstr>Working with Document Templates (continued)</vt:lpstr>
      <vt:lpstr>Working with Styles</vt:lpstr>
      <vt:lpstr>Working with Styles (continued)</vt:lpstr>
      <vt:lpstr>Working with Styles (continued)</vt:lpstr>
      <vt:lpstr>Working with Styles (continued)</vt:lpstr>
      <vt:lpstr>Working with Styles (continued)</vt:lpstr>
      <vt:lpstr>Using Building Blocks and Data Elements</vt:lpstr>
      <vt:lpstr>Using Building Blocks and Data Elements (continued)</vt:lpstr>
      <vt:lpstr>Using Building Blocks and Data Elements (continued)</vt:lpstr>
      <vt:lpstr>Using Building Blocks and Data Elements (continued)</vt:lpstr>
      <vt:lpstr>Using Building Blocks and Data Elements (continued)</vt:lpstr>
      <vt:lpstr>Using Building Blocks and Data Elements (continued)</vt:lpstr>
      <vt:lpstr>Using Building Blocks and Data Elements (continued)</vt:lpstr>
      <vt:lpstr>Using Building Blocks and Data Elements (continued)</vt:lpstr>
      <vt:lpstr>Summary</vt:lpstr>
      <vt:lpstr>Summary (continued)</vt:lpstr>
      <vt:lpstr>Summary (continued)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2014-02-04T21:17:39Z</dcterms:created>
  <dcterms:modified xsi:type="dcterms:W3CDTF">2014-02-04T21:17:45Z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