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1"/>
  </p:sldMasterIdLst>
  <p:notesMasterIdLst>
    <p:notesMasterId r:id="rId34"/>
  </p:notesMasterIdLst>
  <p:handoutMasterIdLst>
    <p:handoutMasterId r:id="rId35"/>
  </p:handoutMasterIdLst>
  <p:sldIdLst>
    <p:sldId id="299" r:id="rId2"/>
    <p:sldId id="325" r:id="rId3"/>
    <p:sldId id="495" r:id="rId4"/>
    <p:sldId id="300" r:id="rId5"/>
    <p:sldId id="496" r:id="rId6"/>
    <p:sldId id="266" r:id="rId7"/>
    <p:sldId id="565" r:id="rId8"/>
    <p:sldId id="567" r:id="rId9"/>
    <p:sldId id="553" r:id="rId10"/>
    <p:sldId id="566" r:id="rId11"/>
    <p:sldId id="554" r:id="rId12"/>
    <p:sldId id="568" r:id="rId13"/>
    <p:sldId id="536" r:id="rId14"/>
    <p:sldId id="569" r:id="rId15"/>
    <p:sldId id="570" r:id="rId16"/>
    <p:sldId id="571" r:id="rId17"/>
    <p:sldId id="572" r:id="rId18"/>
    <p:sldId id="573" r:id="rId19"/>
    <p:sldId id="558" r:id="rId20"/>
    <p:sldId id="564" r:id="rId21"/>
    <p:sldId id="574" r:id="rId22"/>
    <p:sldId id="576" r:id="rId23"/>
    <p:sldId id="538" r:id="rId24"/>
    <p:sldId id="577" r:id="rId25"/>
    <p:sldId id="578" r:id="rId26"/>
    <p:sldId id="575" r:id="rId27"/>
    <p:sldId id="579" r:id="rId28"/>
    <p:sldId id="581" r:id="rId29"/>
    <p:sldId id="563" r:id="rId30"/>
    <p:sldId id="321" r:id="rId31"/>
    <p:sldId id="339" r:id="rId32"/>
    <p:sldId id="445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719" autoAdjust="0"/>
    <p:restoredTop sz="94500" autoAdjust="0"/>
  </p:normalViewPr>
  <p:slideViewPr>
    <p:cSldViewPr>
      <p:cViewPr varScale="1">
        <p:scale>
          <a:sx n="79" d="100"/>
          <a:sy n="79" d="100"/>
        </p:scale>
        <p:origin x="-8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63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18D755D-29A6-4CDD-9E98-7B8E3E8E17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0304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4835BB1-FDA4-4F76-A0EF-13F413444B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0064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B6157F-58E0-4549-B253-936D20D4F6FD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263BC4-7293-4D65-95ED-742EB05AD680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263BC4-7293-4D65-95ED-742EB05AD680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C9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94693" y="0"/>
            <a:ext cx="46849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dirty="0"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dirty="0"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632199" y="4889497"/>
            <a:ext cx="5083012" cy="325437"/>
            <a:chOff x="2288" y="3080"/>
            <a:chExt cx="3083" cy="228"/>
          </a:xfrm>
          <a:solidFill>
            <a:srgbClr val="002060"/>
          </a:solidFill>
          <a:effectLst/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53" cy="228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ea typeface="+mn-ea"/>
                <a:cs typeface="+mn-cs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75" cy="228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ea typeface="+mn-ea"/>
                <a:cs typeface="+mn-cs"/>
              </a:endParaRPr>
            </a:p>
          </p:txBody>
        </p:sp>
      </p:grpSp>
      <p:sp>
        <p:nvSpPr>
          <p:cNvPr id="7066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066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  <a:solidFill>
            <a:srgbClr val="FFC91D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0B789208-38E0-4DCD-830D-C58E0260B5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2E2BB-F49A-468D-A26E-E7EAB42D65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68AFE-FB71-4CB5-9DD9-A19123D36A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28F00-A70F-494A-BFAF-EACF7AF3DA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D8765-6657-459B-B3B6-029F1A267D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E84DF-641A-460B-8C32-9B774E9570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1C5C5-92D5-4D63-BA0F-2EC4CC9582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7CFB0-FE84-4059-A4AA-CD397D6FF1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BEBAF-22F5-49A0-8BE5-750EEDBEE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7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8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Text Box 21"/>
          <p:cNvSpPr txBox="1">
            <a:spLocks noChangeArrowheads="1"/>
          </p:cNvSpPr>
          <p:nvPr userDrawn="1"/>
        </p:nvSpPr>
        <p:spPr bwMode="auto">
          <a:xfrm>
            <a:off x="-3175" y="3276600"/>
            <a:ext cx="4921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vert="eaVert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>Lesson 1</a:t>
            </a:r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 bwMode="auto">
          <a:xfrm>
            <a:off x="1676400" y="6230938"/>
            <a:ext cx="716438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r>
              <a:rPr lang="en-US" sz="1800" b="1" dirty="0">
                <a:latin typeface="Arial" pitchFamily="34" charset="0"/>
                <a:ea typeface="+mn-ea"/>
                <a:cs typeface="+mn-cs"/>
              </a:rPr>
              <a:t>CLB: MS Office 2007 Companion</a:t>
            </a: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914400" y="64008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 b="1" dirty="0">
                <a:latin typeface="Arial" pitchFamily="34" charset="0"/>
                <a:ea typeface="+mn-ea"/>
                <a:cs typeface="+mn-cs"/>
              </a:rPr>
              <a:t>Campbell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6B3B5-8AD3-49FB-8062-6D1EF781C9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5C63A-D46E-4E01-8C0D-FB0EE0E8B6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310CB-D7ED-4336-93BF-FEAC71C988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7643813" cy="6858000"/>
            <a:chOff x="0" y="0"/>
            <a:chExt cx="4815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696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rgbClr val="FFC91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696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rgbClr val="FFC91D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" y="1248"/>
              <a:ext cx="4671" cy="237"/>
              <a:chOff x="144" y="1248"/>
              <a:chExt cx="4671" cy="237"/>
            </a:xfrm>
          </p:grpSpPr>
          <p:sp>
            <p:nvSpPr>
              <p:cNvPr id="69639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31" cy="237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69640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61" cy="237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9653" name="Text Box 21"/>
          <p:cNvSpPr txBox="1">
            <a:spLocks noChangeArrowheads="1"/>
          </p:cNvSpPr>
          <p:nvPr userDrawn="1"/>
        </p:nvSpPr>
        <p:spPr bwMode="auto">
          <a:xfrm>
            <a:off x="-6469" y="2743200"/>
            <a:ext cx="80021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vert="eaVert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/>
            </a:r>
            <a:br>
              <a:rPr lang="en-US" sz="2000" b="1" dirty="0">
                <a:ea typeface="+mn-ea"/>
                <a:cs typeface="+mn-cs"/>
              </a:rPr>
            </a:br>
            <a:r>
              <a:rPr lang="en-US" sz="2000" b="1" dirty="0">
                <a:ea typeface="+mn-ea"/>
                <a:cs typeface="+mn-cs"/>
              </a:rPr>
              <a:t>Lesson </a:t>
            </a:r>
            <a:r>
              <a:rPr lang="en-US" sz="2000" b="1" dirty="0" smtClean="0">
                <a:ea typeface="+mn-ea"/>
                <a:cs typeface="+mn-cs"/>
              </a:rPr>
              <a:t>17</a:t>
            </a:r>
            <a:endParaRPr lang="en-US" sz="2000" b="1" dirty="0">
              <a:ea typeface="+mn-ea"/>
              <a:cs typeface="+mn-cs"/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 userDrawn="1"/>
        </p:nvSpPr>
        <p:spPr bwMode="auto">
          <a:xfrm>
            <a:off x="838200" y="6324600"/>
            <a:ext cx="36623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>Morrison / </a:t>
            </a:r>
            <a:r>
              <a:rPr lang="en-US" sz="2000" b="1" dirty="0" smtClean="0">
                <a:ea typeface="+mn-ea"/>
                <a:cs typeface="+mn-cs"/>
              </a:rPr>
              <a:t>Wells / Ruffolo</a:t>
            </a:r>
            <a:endParaRPr lang="en-US" sz="2000" b="1" dirty="0">
              <a:ea typeface="+mn-ea"/>
              <a:cs typeface="+mn-cs"/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724400" y="6324600"/>
            <a:ext cx="426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>CLB: A Comp Guide to IC</a:t>
            </a:r>
            <a:r>
              <a:rPr lang="en-US" sz="2000" b="1" baseline="30000" dirty="0">
                <a:ea typeface="+mn-ea"/>
                <a:cs typeface="+mn-cs"/>
              </a:rPr>
              <a:t>3</a:t>
            </a:r>
            <a:r>
              <a:rPr lang="en-US" sz="2000" b="1" dirty="0">
                <a:ea typeface="+mn-ea"/>
                <a:cs typeface="+mn-cs"/>
              </a:rPr>
              <a:t> </a:t>
            </a:r>
            <a:r>
              <a:rPr lang="en-US" sz="2000" b="1" dirty="0" smtClean="0">
                <a:ea typeface="+mn-ea"/>
                <a:cs typeface="+mn-cs"/>
              </a:rPr>
              <a:t>5E</a:t>
            </a:r>
            <a:endParaRPr lang="en-US" sz="2000" b="1" dirty="0">
              <a:ea typeface="+mn-ea"/>
              <a:cs typeface="+mn-cs"/>
            </a:endParaRPr>
          </a:p>
        </p:txBody>
      </p:sp>
      <p:sp>
        <p:nvSpPr>
          <p:cNvPr id="696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F267C36-09D9-4910-B3A0-DBA686140C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>
    <p:random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Computer Literacy BASICS: A Comprehensive Guide to IC</a:t>
            </a:r>
            <a:r>
              <a:rPr lang="en-US" b="1" baseline="30000" dirty="0" smtClean="0"/>
              <a:t>3</a:t>
            </a:r>
            <a:r>
              <a:rPr lang="en-US" b="1" dirty="0" smtClean="0"/>
              <a:t>, 5</a:t>
            </a:r>
            <a:r>
              <a:rPr lang="en-US" b="1" baseline="30000" dirty="0" smtClean="0"/>
              <a:t>th</a:t>
            </a:r>
            <a:r>
              <a:rPr lang="en-US" b="1" dirty="0" smtClean="0"/>
              <a:t> Edition</a:t>
            </a:r>
            <a:endParaRPr lang="en-US" dirty="0" smtClean="0"/>
          </a:p>
        </p:txBody>
      </p:sp>
      <p:sp>
        <p:nvSpPr>
          <p:cNvPr id="16386" name="AutoShap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Lesson 17</a:t>
            </a:r>
            <a:br>
              <a:rPr lang="en-US" sz="3200" dirty="0" smtClean="0"/>
            </a:br>
            <a:r>
              <a:rPr lang="en-US" sz="3200" dirty="0" smtClean="0"/>
              <a:t>Working with Graphics</a:t>
            </a:r>
          </a:p>
        </p:txBody>
      </p:sp>
      <p:sp>
        <p:nvSpPr>
          <p:cNvPr id="16385" name="Rectangle 11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67D53A2-AE74-4496-8FA5-B7723117C160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609600" y="62484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dirty="0"/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685800" y="6324600"/>
            <a:ext cx="373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Morrison / </a:t>
            </a:r>
            <a:r>
              <a:rPr lang="en-US" sz="2000" b="1" dirty="0" smtClean="0">
                <a:solidFill>
                  <a:schemeClr val="bg1"/>
                </a:solidFill>
              </a:rPr>
              <a:t>Wells / Ruffolo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Formatting Columns, Borders, and Shading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10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10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38200" y="2362200"/>
            <a:ext cx="6934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52750" y="3006988"/>
            <a:ext cx="4210050" cy="288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49" y="2971800"/>
            <a:ext cx="1443449" cy="49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14400" y="2362200"/>
            <a:ext cx="7315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600" b="1" dirty="0" smtClean="0"/>
              <a:t>Formatting Text in Columns (continued)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58713225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Formatting Columns, Borders, and Shading (continued)</a:t>
            </a:r>
            <a:endParaRPr lang="en-US" dirty="0"/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11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11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38200" y="2362200"/>
            <a:ext cx="7620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600" b="1" dirty="0" smtClean="0"/>
              <a:t>Adding Borders and Shading </a:t>
            </a:r>
          </a:p>
          <a:p>
            <a:pPr eaLnBrk="1" hangingPunct="1"/>
            <a:r>
              <a:rPr lang="en-US" sz="2600" dirty="0" smtClean="0"/>
              <a:t>Word offers many options for applying borders above, below, and around paragraphs of text.</a:t>
            </a:r>
          </a:p>
          <a:p>
            <a:pPr eaLnBrk="1" hangingPunct="1"/>
            <a:r>
              <a:rPr lang="en-US" sz="2600" dirty="0" smtClean="0"/>
              <a:t>The borders can be customized by changing the line color, the line style, and the thickness of the line.</a:t>
            </a:r>
          </a:p>
          <a:p>
            <a:pPr eaLnBrk="1" hangingPunct="1"/>
            <a:r>
              <a:rPr lang="en-US" sz="2600" dirty="0" smtClean="0"/>
              <a:t>You can also enhance the document content by adding shading behind text.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62871353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Formatting Columns, Borders, and Shading (continued)</a:t>
            </a:r>
            <a:endParaRPr lang="en-US" dirty="0"/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12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12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38200" y="2362200"/>
            <a:ext cx="7315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485343" y="2912010"/>
            <a:ext cx="2536371" cy="88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642013" y="3873862"/>
            <a:ext cx="5021774" cy="245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38200" y="23622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600" b="1" dirty="0" smtClean="0"/>
              <a:t>Adding Borders and Shading (continued) 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pic>
        <p:nvPicPr>
          <p:cNvPr id="12" name="Picture 11" descr="fig 17-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2895600"/>
            <a:ext cx="971550" cy="257175"/>
          </a:xfrm>
          <a:prstGeom prst="rect">
            <a:avLst/>
          </a:prstGeom>
        </p:spPr>
      </p:pic>
      <p:pic>
        <p:nvPicPr>
          <p:cNvPr id="13" name="Picture 12" descr="fig 17-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3886200"/>
            <a:ext cx="981075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952049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Inserting and Formatting Graphics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13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13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38199" y="2373086"/>
            <a:ext cx="780891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b="1" i="1" dirty="0" smtClean="0"/>
              <a:t>Graphics</a:t>
            </a:r>
            <a:r>
              <a:rPr lang="en-US" dirty="0" smtClean="0"/>
              <a:t> are non-text items such as digital photos, scanned images, and pictures.</a:t>
            </a:r>
          </a:p>
          <a:p>
            <a:pPr eaLnBrk="1" hangingPunct="1"/>
            <a:r>
              <a:rPr lang="en-US" dirty="0" smtClean="0"/>
              <a:t>You can insert images created or modified in other applications such as a graphics or drafting application.</a:t>
            </a:r>
          </a:p>
          <a:p>
            <a:pPr eaLnBrk="1" hangingPunct="1"/>
            <a:r>
              <a:rPr lang="en-US" dirty="0" smtClean="0"/>
              <a:t>Graphics created in other applications are saved in a variety of formats, including JPEG (*.jpg), TIFF (*.tif), and bitmap (*.bmp).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52155707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Inserting and Formatting Graphics (continued)</a:t>
            </a:r>
            <a:endParaRPr lang="en-US" dirty="0"/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14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14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38199" y="2373086"/>
            <a:ext cx="792480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600" b="1" dirty="0" smtClean="0"/>
              <a:t>Inserting Clip Art and Pictures</a:t>
            </a:r>
          </a:p>
          <a:p>
            <a:pPr eaLnBrk="1" hangingPunct="1"/>
            <a:r>
              <a:rPr lang="en-US" sz="2600" b="1" i="1" dirty="0" smtClean="0"/>
              <a:t>Clip art </a:t>
            </a:r>
            <a:r>
              <a:rPr lang="en-US" sz="2600" dirty="0" smtClean="0"/>
              <a:t>is a graphic that is ready to insert into a document. </a:t>
            </a:r>
          </a:p>
          <a:p>
            <a:pPr eaLnBrk="1" hangingPunct="1"/>
            <a:r>
              <a:rPr lang="en-US" sz="2600" dirty="0" smtClean="0"/>
              <a:t>Word has numerous illustrations and photographs you can access online.</a:t>
            </a:r>
          </a:p>
          <a:p>
            <a:pPr eaLnBrk="1" hangingPunct="1"/>
            <a:r>
              <a:rPr lang="en-US" sz="2600" dirty="0" smtClean="0"/>
              <a:t>You can search for photos and clip art at the Microsoft Office.com Web site.</a:t>
            </a:r>
          </a:p>
          <a:p>
            <a:pPr eaLnBrk="1" hangingPunct="1"/>
            <a:r>
              <a:rPr lang="en-US" sz="2600" dirty="0" smtClean="0"/>
              <a:t>You can access pictures you have saved in the My Pictures folder, or on SkyDrive or other sites.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99032719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Inserting and Formatting Graphics (continued)</a:t>
            </a:r>
            <a:endParaRPr lang="en-US" dirty="0"/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15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15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90800" y="3124200"/>
            <a:ext cx="1981200" cy="98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226569" y="4281190"/>
            <a:ext cx="3239862" cy="204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572000" y="4049834"/>
            <a:ext cx="4171950" cy="226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38199" y="2373086"/>
            <a:ext cx="792480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600" b="1" dirty="0" smtClean="0"/>
              <a:t>Inserting Clip Art and Pictures (continued)</a:t>
            </a:r>
          </a:p>
        </p:txBody>
      </p:sp>
      <p:pic>
        <p:nvPicPr>
          <p:cNvPr id="14" name="Picture 13" descr="fig 17-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0" y="3124200"/>
            <a:ext cx="990600" cy="228600"/>
          </a:xfrm>
          <a:prstGeom prst="rect">
            <a:avLst/>
          </a:prstGeom>
        </p:spPr>
      </p:pic>
      <p:pic>
        <p:nvPicPr>
          <p:cNvPr id="16" name="Picture 15" descr="fig 17-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200" y="4038600"/>
            <a:ext cx="981075" cy="228600"/>
          </a:xfrm>
          <a:prstGeom prst="rect">
            <a:avLst/>
          </a:prstGeom>
        </p:spPr>
      </p:pic>
      <p:pic>
        <p:nvPicPr>
          <p:cNvPr id="17" name="Picture 16" descr="fig 17-9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8200" y="3810000"/>
            <a:ext cx="990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28227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and Formatting Graphics (continued)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2438399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400" b="1" dirty="0" smtClean="0"/>
              <a:t>Resizing and Cropping a Graphic</a:t>
            </a:r>
          </a:p>
          <a:p>
            <a:pPr eaLnBrk="1" hangingPunct="1"/>
            <a:r>
              <a:rPr lang="en-US" sz="2350" dirty="0" smtClean="0"/>
              <a:t>To </a:t>
            </a:r>
            <a:r>
              <a:rPr lang="en-US" sz="2350" dirty="0"/>
              <a:t>work with a graphic, you must select it. </a:t>
            </a:r>
          </a:p>
          <a:p>
            <a:pPr eaLnBrk="1" hangingPunct="1"/>
            <a:r>
              <a:rPr lang="en-US" sz="2350" dirty="0"/>
              <a:t>You will know it is selected when you see </a:t>
            </a:r>
            <a:r>
              <a:rPr lang="en-US" sz="2350" b="1" i="1" dirty="0"/>
              <a:t>sizing </a:t>
            </a:r>
            <a:r>
              <a:rPr lang="en-US" sz="2350" b="1" i="1" dirty="0" smtClean="0"/>
              <a:t>handles</a:t>
            </a:r>
            <a:r>
              <a:rPr lang="en-US" sz="2350" dirty="0" smtClean="0"/>
              <a:t>, which are eight </a:t>
            </a:r>
            <a:r>
              <a:rPr lang="en-US" sz="2350" dirty="0"/>
              <a:t>small circles and squares on the border of the graphic.</a:t>
            </a:r>
          </a:p>
          <a:p>
            <a:pPr eaLnBrk="1" hangingPunct="1"/>
            <a:r>
              <a:rPr lang="en-US" sz="2350" dirty="0" smtClean="0"/>
              <a:t>When a graphic is selected, you can resize, cut, copy, paste, delete, and move it just as you would text.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6AD3F1-FAB3-4166-B8F8-AC4A9C5777B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489599" y="4781550"/>
            <a:ext cx="4193377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ig 17-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800600"/>
            <a:ext cx="10858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834578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and Formatting Graphics (continued)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4343400" cy="3962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500" b="1" dirty="0" smtClean="0"/>
              <a:t>Resizing and Cropping a Graphic (continued)</a:t>
            </a:r>
          </a:p>
          <a:p>
            <a:pPr eaLnBrk="1" hangingPunct="1"/>
            <a:r>
              <a:rPr lang="en-US" sz="2500" b="1" dirty="0" smtClean="0"/>
              <a:t>Resizing</a:t>
            </a:r>
            <a:r>
              <a:rPr lang="en-US" sz="2500" dirty="0" smtClean="0"/>
              <a:t> stretches or shrinks the dimensions of a graphic.</a:t>
            </a:r>
          </a:p>
          <a:p>
            <a:pPr eaLnBrk="1" hangingPunct="1"/>
            <a:r>
              <a:rPr lang="en-US" sz="2500" dirty="0" smtClean="0"/>
              <a:t>When you </a:t>
            </a:r>
            <a:r>
              <a:rPr lang="en-US" sz="2500" b="1" i="1" dirty="0" smtClean="0"/>
              <a:t>crop</a:t>
            </a:r>
            <a:r>
              <a:rPr lang="en-US" sz="2500" dirty="0" smtClean="0"/>
              <a:t> a graphic, you cut off portions of the graphic that you do not want to show.</a:t>
            </a:r>
          </a:p>
          <a:p>
            <a:pPr eaLnBrk="1" hangingPunct="1"/>
            <a:r>
              <a:rPr lang="en-US" sz="2500" dirty="0" smtClean="0"/>
              <a:t>When you </a:t>
            </a:r>
            <a:r>
              <a:rPr lang="en-US" sz="2500" b="1" i="1" dirty="0" smtClean="0"/>
              <a:t>outcrop</a:t>
            </a:r>
            <a:r>
              <a:rPr lang="en-US" sz="2500" dirty="0" smtClean="0"/>
              <a:t> a graphic, you add extra white space around the image.</a:t>
            </a:r>
            <a:endParaRPr lang="en-US" sz="25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6AD3F1-FAB3-4166-B8F8-AC4A9C5777B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10200" y="2438400"/>
            <a:ext cx="2996907" cy="182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410200" y="4343400"/>
            <a:ext cx="2986531" cy="200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ig 17-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2438400"/>
            <a:ext cx="1085850" cy="228600"/>
          </a:xfrm>
          <a:prstGeom prst="rect">
            <a:avLst/>
          </a:prstGeom>
        </p:spPr>
      </p:pic>
      <p:pic>
        <p:nvPicPr>
          <p:cNvPr id="9" name="Picture 8" descr="fig 17-1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3800" y="4343400"/>
            <a:ext cx="10858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757171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and Formatting Graphics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3810000" cy="39624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sz="2700" b="1" dirty="0" smtClean="0"/>
              <a:t>Positioning a Graphic</a:t>
            </a:r>
          </a:p>
          <a:p>
            <a:pPr eaLnBrk="1" hangingPunct="1"/>
            <a:r>
              <a:rPr lang="en-US" sz="2700" dirty="0" smtClean="0"/>
              <a:t>When </a:t>
            </a:r>
            <a:r>
              <a:rPr lang="en-US" sz="2700" dirty="0"/>
              <a:t>you insert a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graphic</a:t>
            </a:r>
            <a:r>
              <a:rPr lang="en-US" sz="2700" dirty="0"/>
              <a:t>, Word positions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it </a:t>
            </a:r>
            <a:r>
              <a:rPr lang="en-US" sz="2700" dirty="0"/>
              <a:t>in the line of text.</a:t>
            </a:r>
          </a:p>
          <a:p>
            <a:pPr eaLnBrk="1" hangingPunct="1"/>
            <a:r>
              <a:rPr lang="en-US" sz="2700" dirty="0"/>
              <a:t>You can format the text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in </a:t>
            </a:r>
            <a:r>
              <a:rPr lang="en-US" sz="2700" dirty="0"/>
              <a:t>the document to wrap around the graphic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by </a:t>
            </a:r>
            <a:r>
              <a:rPr lang="en-US" sz="2700" dirty="0"/>
              <a:t>applying a text-wrapping format to the graphic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You can then drag and drop the graphic anywhere within the printable area of the page.</a:t>
            </a:r>
          </a:p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0" y="2822755"/>
            <a:ext cx="4019354" cy="205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ig 17-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2514600"/>
            <a:ext cx="10858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13296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Inserting and Formatting Graphics (continued)</a:t>
            </a:r>
            <a:endParaRPr lang="en-US" dirty="0"/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19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19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38199" y="2373086"/>
            <a:ext cx="7696201" cy="334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200" b="1" dirty="0" smtClean="0"/>
              <a:t>Adjusting Colors and Applying Styles and Effects</a:t>
            </a:r>
          </a:p>
          <a:p>
            <a:pPr eaLnBrk="1" hangingPunct="1"/>
            <a:r>
              <a:rPr lang="en-US" sz="2200" dirty="0" smtClean="0"/>
              <a:t>You can customize clip art or a photograph by changing its colors.</a:t>
            </a:r>
          </a:p>
          <a:p>
            <a:pPr eaLnBrk="1" hangingPunct="1"/>
            <a:r>
              <a:rPr lang="en-US" sz="2200" dirty="0" smtClean="0"/>
              <a:t>You can recolor both photos and illustrations.</a:t>
            </a:r>
          </a:p>
          <a:p>
            <a:pPr eaLnBrk="1" hangingPunct="1"/>
            <a:r>
              <a:rPr lang="en-US" sz="2200" dirty="0" smtClean="0"/>
              <a:t>For photos, there are also options for changing the color saturation and the color tone.</a:t>
            </a:r>
          </a:p>
          <a:p>
            <a:pPr eaLnBrk="1" hangingPunct="1"/>
            <a:r>
              <a:rPr lang="en-US" sz="2200" dirty="0" smtClean="0"/>
              <a:t>You can apply border styles and other special formats, such as shadows, soft edges, and 3-D effects.</a:t>
            </a:r>
          </a:p>
          <a:p>
            <a:pPr eaLnBrk="1" hangingPunct="1"/>
            <a:r>
              <a:rPr lang="en-US" sz="2200" dirty="0" smtClean="0"/>
              <a:t>You can add artistic effects to make a picture look like a sketch or a painting.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152881052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Format columns, borders, and shading.</a:t>
            </a:r>
          </a:p>
          <a:p>
            <a:r>
              <a:rPr lang="en-US" sz="2600" dirty="0" smtClean="0"/>
              <a:t>Insert clip art and pictures.</a:t>
            </a:r>
          </a:p>
          <a:p>
            <a:r>
              <a:rPr lang="en-US" sz="2600" dirty="0" smtClean="0"/>
              <a:t>Resize, crop, and position graphics.</a:t>
            </a:r>
          </a:p>
          <a:p>
            <a:r>
              <a:rPr lang="en-US" sz="2600" dirty="0" smtClean="0"/>
              <a:t>Modify graphic colors and apply styles and effects to clip art and pictures.</a:t>
            </a:r>
          </a:p>
          <a:p>
            <a:r>
              <a:rPr lang="en-US" sz="2600" dirty="0" smtClean="0"/>
              <a:t>Remove the background from a picture and adjust the contrast and brightness.</a:t>
            </a:r>
          </a:p>
          <a:p>
            <a:r>
              <a:rPr lang="en-US" sz="2600" dirty="0" smtClean="0"/>
              <a:t>Use drawing tools to create your own graphics.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945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B56E6ED-6BC4-462A-9536-BBF606BC0D9A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1945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F7FB11E4-0C43-49EE-9B12-49A437017CA4}" type="slidenum">
              <a:rPr lang="en-US" sz="2600" b="1">
                <a:solidFill>
                  <a:schemeClr val="bg1"/>
                </a:solidFill>
              </a:rPr>
              <a:pPr/>
              <a:t>2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9459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BAFC7909-662A-4815-B2B3-8E59F8F965AF}" type="slidenum">
              <a:rPr lang="en-US" sz="2600" b="1">
                <a:solidFill>
                  <a:schemeClr val="bg1"/>
                </a:solidFill>
              </a:rPr>
              <a:pPr/>
              <a:t>2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and Formatting Graphics (continued)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37111" y="3124200"/>
            <a:ext cx="3235735" cy="214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78021"/>
            <a:ext cx="14192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9349" y="2778021"/>
            <a:ext cx="10953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577193" y="5211305"/>
            <a:ext cx="2690132" cy="117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9443" y="5189629"/>
            <a:ext cx="1047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715125" y="4824019"/>
            <a:ext cx="2124075" cy="152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5525" y="4800601"/>
            <a:ext cx="1126187" cy="35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6279593" y="3184428"/>
            <a:ext cx="2257633" cy="157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838199" y="2373086"/>
            <a:ext cx="7696201" cy="44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200" b="1" dirty="0" smtClean="0"/>
              <a:t>Adjusting Colors and Applying Styles and Effects (continued)</a:t>
            </a:r>
          </a:p>
        </p:txBody>
      </p:sp>
    </p:spTree>
    <p:extLst>
      <p:ext uri="{BB962C8B-B14F-4D97-AF65-F5344CB8AC3E}">
        <p14:creationId xmlns:p14="http://schemas.microsoft.com/office/powerpoint/2010/main" xmlns="" val="271345691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and Formatting Graphics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6200" cy="3962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600" b="1" dirty="0" smtClean="0"/>
              <a:t>Removing Backgrounds from Pictures</a:t>
            </a:r>
          </a:p>
          <a:p>
            <a:pPr eaLnBrk="1" hangingPunct="1"/>
            <a:r>
              <a:rPr lang="en-US" sz="2600" dirty="0" smtClean="0"/>
              <a:t>When working with illustrations and photographs that have a solid color background, you can hide the background color by making the color transparent using the Set Transparent Color feature.</a:t>
            </a:r>
          </a:p>
          <a:p>
            <a:pPr eaLnBrk="1" hangingPunct="1"/>
            <a:r>
              <a:rPr lang="en-US" sz="2600" dirty="0" smtClean="0"/>
              <a:t>When you apply the Remove </a:t>
            </a:r>
            <a:br>
              <a:rPr lang="en-US" sz="2600" dirty="0" smtClean="0"/>
            </a:br>
            <a:r>
              <a:rPr lang="en-US" sz="2600" dirty="0" smtClean="0"/>
              <a:t>Background feature, Word </a:t>
            </a:r>
            <a:br>
              <a:rPr lang="en-US" sz="2600" dirty="0" smtClean="0"/>
            </a:br>
            <a:r>
              <a:rPr lang="en-US" sz="2600" dirty="0" smtClean="0"/>
              <a:t>automatically suggests the </a:t>
            </a:r>
            <a:br>
              <a:rPr lang="en-US" sz="2600" dirty="0" smtClean="0"/>
            </a:br>
            <a:r>
              <a:rPr lang="en-US" sz="2600" dirty="0" smtClean="0"/>
              <a:t>elements to be removed from the image.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eaLnBrk="1" hangingPunct="1"/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638800" y="4379098"/>
            <a:ext cx="2873708" cy="133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ig 17-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5791200"/>
            <a:ext cx="1085850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919792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and Formatting Graphics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362200"/>
            <a:ext cx="4572000" cy="3962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600" b="1" dirty="0" smtClean="0"/>
              <a:t>Removing Backgrounds from Pictures (continued)</a:t>
            </a:r>
          </a:p>
          <a:p>
            <a:pPr eaLnBrk="1" hangingPunct="1"/>
            <a:r>
              <a:rPr lang="en-US" sz="2600" dirty="0" smtClean="0"/>
              <a:t>After a background has been removed from illustrations and photographs, you can still add effects to the picture.</a:t>
            </a:r>
          </a:p>
          <a:p>
            <a:pPr eaLnBrk="1" hangingPunct="1"/>
            <a:r>
              <a:rPr lang="en-US" sz="2600" dirty="0" smtClean="0"/>
              <a:t>You can also clarify elements in a picture using contrast controls, and you can lighten or darken the picture by using brightness controls.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86400" y="2667000"/>
            <a:ext cx="3055689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ig 17-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514600"/>
            <a:ext cx="10858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440691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Creating Your Own Graphics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23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23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38199" y="2373086"/>
            <a:ext cx="678180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dirty="0" smtClean="0"/>
              <a:t>Sometimes you may need to create your own graphics.</a:t>
            </a:r>
          </a:p>
          <a:p>
            <a:pPr eaLnBrk="1" hangingPunct="1"/>
            <a:r>
              <a:rPr lang="en-US" dirty="0" smtClean="0"/>
              <a:t>For example, you may want to create a fancy title for a document, a map, or an organizational chart.</a:t>
            </a:r>
          </a:p>
          <a:p>
            <a:pPr eaLnBrk="1" hangingPunct="1"/>
            <a:r>
              <a:rPr lang="en-US" dirty="0" smtClean="0"/>
              <a:t>Word offers several tools to simplify these tasks.</a:t>
            </a:r>
            <a:endParaRPr lang="en-US" dirty="0"/>
          </a:p>
          <a:p>
            <a:pPr eaLnBrk="1" hangingPunct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16792362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Creating Your Own Graphics (continued)</a:t>
            </a:r>
            <a:endParaRPr lang="en-US" dirty="0"/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24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24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38199" y="2373086"/>
            <a:ext cx="769620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600" b="1" dirty="0" smtClean="0"/>
              <a:t>Creating WordArt Objects</a:t>
            </a:r>
          </a:p>
          <a:p>
            <a:pPr eaLnBrk="1" hangingPunct="1"/>
            <a:r>
              <a:rPr lang="en-US" sz="2600" b="1" i="1" dirty="0" smtClean="0"/>
              <a:t>WordArt</a:t>
            </a:r>
            <a:r>
              <a:rPr lang="en-US" sz="2600" dirty="0" smtClean="0"/>
              <a:t> is a feature that transforms text into a graphic.</a:t>
            </a:r>
          </a:p>
          <a:p>
            <a:pPr eaLnBrk="1" hangingPunct="1"/>
            <a:r>
              <a:rPr lang="en-US" sz="2600" dirty="0" smtClean="0"/>
              <a:t>The WordArt graphic is created in a </a:t>
            </a:r>
            <a:r>
              <a:rPr lang="en-US" sz="2600" b="1" i="1" dirty="0" smtClean="0"/>
              <a:t>text box</a:t>
            </a:r>
            <a:r>
              <a:rPr lang="en-US" sz="2600" dirty="0" smtClean="0"/>
              <a:t>, which is a drawing object that displays text.</a:t>
            </a:r>
          </a:p>
          <a:p>
            <a:pPr eaLnBrk="1" hangingPunct="1"/>
            <a:r>
              <a:rPr lang="en-US" sz="2600" dirty="0" smtClean="0"/>
              <a:t>You can edit the text and you can fit the text within a preset shape, apply a gradient file, change the angle of the text, and apply special effects such as text borders and shadows.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66723140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Your Own Graphics (continued)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47800" y="2925756"/>
            <a:ext cx="2609850" cy="138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043097" y="2822078"/>
            <a:ext cx="3172606" cy="357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447800" y="4840181"/>
            <a:ext cx="4238625" cy="115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38199" y="2373086"/>
            <a:ext cx="7696201" cy="44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600" b="1" dirty="0" smtClean="0"/>
              <a:t>Creating WordArt Objects (continued)</a:t>
            </a:r>
          </a:p>
        </p:txBody>
      </p:sp>
      <p:pic>
        <p:nvPicPr>
          <p:cNvPr id="13" name="Picture 12" descr="fig 17-2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3200400"/>
            <a:ext cx="1085850" cy="209550"/>
          </a:xfrm>
          <a:prstGeom prst="rect">
            <a:avLst/>
          </a:prstGeom>
        </p:spPr>
      </p:pic>
      <p:pic>
        <p:nvPicPr>
          <p:cNvPr id="14" name="Picture 13" descr="fig 17-2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4572000"/>
            <a:ext cx="1066800" cy="238125"/>
          </a:xfrm>
          <a:prstGeom prst="rect">
            <a:avLst/>
          </a:prstGeom>
        </p:spPr>
      </p:pic>
      <p:pic>
        <p:nvPicPr>
          <p:cNvPr id="15" name="Picture 14" descr="fig 17-29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6600" y="3048000"/>
            <a:ext cx="108585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928007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Your Own Graphics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362200"/>
            <a:ext cx="5562600" cy="38862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b="1" dirty="0" smtClean="0"/>
              <a:t>Inserting Lines, Shapes, and Text Boxes </a:t>
            </a:r>
          </a:p>
          <a:p>
            <a:pPr eaLnBrk="1" hangingPunct="1"/>
            <a:r>
              <a:rPr lang="en-US" dirty="0" smtClean="0"/>
              <a:t>You </a:t>
            </a:r>
            <a:r>
              <a:rPr lang="en-US" dirty="0"/>
              <a:t>can use </a:t>
            </a:r>
            <a:r>
              <a:rPr lang="en-US" b="1" i="1" dirty="0"/>
              <a:t>drawing objects</a:t>
            </a:r>
            <a:r>
              <a:rPr lang="en-US" dirty="0"/>
              <a:t>, which are shapes, curves, and lines, to create your own graphic.</a:t>
            </a:r>
          </a:p>
          <a:p>
            <a:pPr eaLnBrk="1" hangingPunct="1"/>
            <a:r>
              <a:rPr lang="en-US" dirty="0"/>
              <a:t>A </a:t>
            </a:r>
            <a:r>
              <a:rPr lang="en-US" b="1" i="1" dirty="0"/>
              <a:t>shape</a:t>
            </a:r>
            <a:r>
              <a:rPr lang="en-US" dirty="0"/>
              <a:t> is a predesigned drawing object, such as a star, an arrow, or a rectangle.</a:t>
            </a:r>
          </a:p>
          <a:p>
            <a:r>
              <a:rPr lang="en-US" dirty="0" smtClean="0"/>
              <a:t>You can resize and reposition drawing objects, and you can copy and paste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00800" y="2819400"/>
            <a:ext cx="2088477" cy="324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ig 17-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2514600"/>
            <a:ext cx="1076325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897926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Your Own Graphics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Creating SmartArt Graphics</a:t>
            </a:r>
          </a:p>
          <a:p>
            <a:r>
              <a:rPr lang="en-US" sz="2400" b="1" i="1" dirty="0" smtClean="0"/>
              <a:t>SmartArt </a:t>
            </a:r>
            <a:r>
              <a:rPr lang="en-US" sz="2400" dirty="0"/>
              <a:t>graphics are built-in, predesigned, and formatted layouts that you can use to illustrate concepts and ideas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graphics are organized in a gallery under eight different categories,</a:t>
            </a:r>
            <a:br>
              <a:rPr lang="en-US" sz="2400" dirty="0" smtClean="0"/>
            </a:br>
            <a:r>
              <a:rPr lang="en-US" sz="2400" dirty="0" smtClean="0"/>
              <a:t>and each category </a:t>
            </a:r>
            <a:br>
              <a:rPr lang="en-US" sz="2400" dirty="0" smtClean="0"/>
            </a:br>
            <a:r>
              <a:rPr lang="en-US" sz="2400" dirty="0" smtClean="0"/>
              <a:t>includes several </a:t>
            </a:r>
            <a:br>
              <a:rPr lang="en-US" sz="2400" dirty="0" smtClean="0"/>
            </a:br>
            <a:r>
              <a:rPr lang="en-US" sz="2400" dirty="0" smtClean="0"/>
              <a:t>layouts</a:t>
            </a:r>
            <a:r>
              <a:rPr lang="en-US" sz="2500" dirty="0" smtClean="0"/>
              <a:t>.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396080" y="4410139"/>
            <a:ext cx="3933239" cy="182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ig 17-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6019800"/>
            <a:ext cx="11239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33529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Your Own Graphics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/>
              <a:t>Creating SmartArt Graphics (continued)</a:t>
            </a:r>
          </a:p>
          <a:p>
            <a:pPr eaLnBrk="1" hangingPunct="1"/>
            <a:r>
              <a:rPr lang="en-US" sz="2400" dirty="0" smtClean="0"/>
              <a:t>A </a:t>
            </a:r>
            <a:r>
              <a:rPr lang="en-US" sz="2400" dirty="0"/>
              <a:t>SmartArt graphic is inserted in the document in a </a:t>
            </a:r>
            <a:r>
              <a:rPr lang="en-US" sz="2400" b="1" i="1" dirty="0"/>
              <a:t>drawing canvas </a:t>
            </a:r>
            <a:r>
              <a:rPr lang="en-US" sz="2400" dirty="0"/>
              <a:t>that provides a </a:t>
            </a:r>
            <a:r>
              <a:rPr lang="en-US" sz="2400" dirty="0" smtClean="0"/>
              <a:t>frame-like </a:t>
            </a:r>
            <a:r>
              <a:rPr lang="en-US" sz="2400" dirty="0"/>
              <a:t>boundary between the graphic and the rest of the document.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076652" y="4114800"/>
            <a:ext cx="544936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ig 17-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114800"/>
            <a:ext cx="1085850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465843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Creating Your Own Graphics (continued)</a:t>
            </a:r>
            <a:endParaRPr lang="en-US" dirty="0"/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29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29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29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38199" y="2373086"/>
            <a:ext cx="716280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b="1" dirty="0" smtClean="0"/>
              <a:t>Creating a Screenshot</a:t>
            </a:r>
          </a:p>
          <a:p>
            <a:pPr eaLnBrk="1" hangingPunct="1"/>
            <a:r>
              <a:rPr lang="en-US" dirty="0" smtClean="0"/>
              <a:t>You can use the Screenshot feature to capture a picture of all or part of the application window.</a:t>
            </a:r>
          </a:p>
          <a:p>
            <a:pPr eaLnBrk="1" hangingPunct="1"/>
            <a:r>
              <a:rPr lang="en-US" dirty="0" smtClean="0"/>
              <a:t>Only windows that have </a:t>
            </a:r>
            <a:br>
              <a:rPr lang="en-US" dirty="0" smtClean="0"/>
            </a:br>
            <a:r>
              <a:rPr lang="en-US" dirty="0" smtClean="0"/>
              <a:t>not been minimized in the </a:t>
            </a:r>
            <a:br>
              <a:rPr lang="en-US" dirty="0" smtClean="0"/>
            </a:br>
            <a:r>
              <a:rPr lang="en-US" dirty="0" smtClean="0"/>
              <a:t>taskbar can be captured.</a:t>
            </a:r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943600" y="3917647"/>
            <a:ext cx="2167372" cy="221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fig 17-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6172200"/>
            <a:ext cx="1114425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92940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 (continued)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Use built-in, predesigned, and formatted layouts to create your own graphics.</a:t>
            </a:r>
          </a:p>
          <a:p>
            <a:r>
              <a:rPr lang="en-US" sz="2600" dirty="0" smtClean="0"/>
              <a:t>Capture a picture of the application screen.</a:t>
            </a:r>
          </a:p>
          <a:p>
            <a:endParaRPr lang="en-US" b="1" dirty="0"/>
          </a:p>
          <a:p>
            <a:endParaRPr lang="en-US" dirty="0" smtClean="0"/>
          </a:p>
        </p:txBody>
      </p:sp>
      <p:sp>
        <p:nvSpPr>
          <p:cNvPr id="1945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B56E6ED-6BC4-462A-9536-BBF606BC0D9A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1945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F7FB11E4-0C43-49EE-9B12-49A437017CA4}" type="slidenum">
              <a:rPr lang="en-US" sz="2600" b="1">
                <a:solidFill>
                  <a:schemeClr val="bg1"/>
                </a:solidFill>
              </a:rPr>
              <a:pPr/>
              <a:t>3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9459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BAFC7909-662A-4815-B2B3-8E59F8F965AF}" type="slidenum">
              <a:rPr lang="en-US" sz="2600" b="1">
                <a:solidFill>
                  <a:schemeClr val="bg1"/>
                </a:solidFill>
              </a:rPr>
              <a:pPr/>
              <a:t>3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027495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4403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3000" b="1" dirty="0" smtClean="0"/>
              <a:t>In this lesson, you learned:</a:t>
            </a:r>
          </a:p>
          <a:p>
            <a:r>
              <a:rPr lang="en-US" dirty="0"/>
              <a:t>Text can be arranged in a variety of multicolumn formats, </a:t>
            </a:r>
            <a:r>
              <a:rPr lang="en-US" dirty="0" smtClean="0"/>
              <a:t>all within </a:t>
            </a:r>
            <a:r>
              <a:rPr lang="en-US" dirty="0"/>
              <a:t>the same document.</a:t>
            </a:r>
          </a:p>
          <a:p>
            <a:r>
              <a:rPr lang="en-US" dirty="0" smtClean="0"/>
              <a:t>Borders </a:t>
            </a:r>
            <a:r>
              <a:rPr lang="en-US" dirty="0"/>
              <a:t>and shading are effective tools for enhancing the </a:t>
            </a:r>
            <a:r>
              <a:rPr lang="en-US" dirty="0" smtClean="0"/>
              <a:t>appearance and </a:t>
            </a:r>
            <a:r>
              <a:rPr lang="en-US" dirty="0"/>
              <a:t>effectiveness of a document. You can choose from </a:t>
            </a:r>
            <a:r>
              <a:rPr lang="en-US" dirty="0" smtClean="0"/>
              <a:t>a variety </a:t>
            </a:r>
            <a:r>
              <a:rPr lang="en-US" dirty="0"/>
              <a:t>of options for line styles, colors, and shading effects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403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0FA96CA-A0EB-43DA-8417-F0EBE48AC8E8}" type="slidenum">
              <a:rPr lang="en-US" smtClean="0"/>
              <a:pPr/>
              <a:t>30</a:t>
            </a:fld>
            <a:endParaRPr lang="en-US" dirty="0" smtClean="0"/>
          </a:p>
        </p:txBody>
      </p:sp>
      <p:sp>
        <p:nvSpPr>
          <p:cNvPr id="4403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F138CE58-DD57-4B49-B124-109D74E82E62}" type="slidenum">
              <a:rPr lang="en-US" sz="2600" b="1">
                <a:solidFill>
                  <a:schemeClr val="bg1"/>
                </a:solidFill>
              </a:rPr>
              <a:pPr/>
              <a:t>30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44037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E0CF7EF-96BF-4F96-8A91-A1C0467AAE6F}" type="slidenum">
              <a:rPr lang="en-US" sz="2600" b="1">
                <a:solidFill>
                  <a:schemeClr val="bg1"/>
                </a:solidFill>
              </a:rPr>
              <a:pPr/>
              <a:t>30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 (continued)</a:t>
            </a:r>
          </a:p>
        </p:txBody>
      </p:sp>
      <p:sp>
        <p:nvSpPr>
          <p:cNvPr id="4506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Clip art and pictures help to enhance the appearance and effectiveness of a document.</a:t>
            </a:r>
          </a:p>
          <a:p>
            <a:r>
              <a:rPr lang="en-US" sz="2400" dirty="0" smtClean="0"/>
              <a:t>You </a:t>
            </a:r>
            <a:r>
              <a:rPr lang="en-US" sz="2400" dirty="0"/>
              <a:t>can resize and crop graphics, and you can choose </a:t>
            </a:r>
            <a:r>
              <a:rPr lang="en-US" sz="2400" dirty="0" smtClean="0"/>
              <a:t>from several </a:t>
            </a:r>
            <a:r>
              <a:rPr lang="en-US" sz="2400" dirty="0"/>
              <a:t>options to position the graphic in the document.</a:t>
            </a:r>
          </a:p>
          <a:p>
            <a:r>
              <a:rPr lang="en-US" sz="2400" dirty="0" smtClean="0"/>
              <a:t>You </a:t>
            </a:r>
            <a:r>
              <a:rPr lang="en-US" sz="2400" dirty="0"/>
              <a:t>can further enhance graphics by changing the </a:t>
            </a:r>
            <a:r>
              <a:rPr lang="en-US" sz="2400" dirty="0" smtClean="0"/>
              <a:t>colors, applying </a:t>
            </a:r>
            <a:r>
              <a:rPr lang="en-US" sz="2400" dirty="0"/>
              <a:t>special effects, removing backgrounds, and </a:t>
            </a:r>
            <a:r>
              <a:rPr lang="en-US" sz="2400" dirty="0" smtClean="0"/>
              <a:t>adjusting the </a:t>
            </a:r>
            <a:r>
              <a:rPr lang="en-US" sz="2400" dirty="0"/>
              <a:t>contrast and brightness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505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D65943E-A313-43CE-B97C-2DCC8E77C072}" type="slidenum">
              <a:rPr lang="en-US" smtClean="0"/>
              <a:pPr/>
              <a:t>31</a:t>
            </a:fld>
            <a:endParaRPr lang="en-US" dirty="0" smtClean="0"/>
          </a:p>
        </p:txBody>
      </p:sp>
      <p:sp>
        <p:nvSpPr>
          <p:cNvPr id="4505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5E494067-E044-45D2-AD6C-3277395C5AD0}" type="slidenum">
              <a:rPr lang="en-US" sz="2600" b="1">
                <a:solidFill>
                  <a:schemeClr val="bg1"/>
                </a:solidFill>
              </a:rPr>
              <a:pPr/>
              <a:t>31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45061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49AD5518-8040-4AE4-A6C7-95509EB31F58}" type="slidenum">
              <a:rPr lang="en-US" sz="2600" b="1">
                <a:solidFill>
                  <a:schemeClr val="bg1"/>
                </a:solidFill>
              </a:rPr>
              <a:pPr/>
              <a:t>31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 (continued)</a:t>
            </a:r>
          </a:p>
        </p:txBody>
      </p:sp>
      <p:sp>
        <p:nvSpPr>
          <p:cNvPr id="4506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To add emphasis to your document, you can use the WordArt feature to make text decorative.</a:t>
            </a:r>
          </a:p>
          <a:p>
            <a:r>
              <a:rPr lang="en-US" sz="2400" dirty="0" smtClean="0"/>
              <a:t>You </a:t>
            </a:r>
            <a:r>
              <a:rPr lang="en-US" sz="2400" dirty="0"/>
              <a:t>can create your own graphics using drawing </a:t>
            </a:r>
            <a:r>
              <a:rPr lang="en-US" sz="2400" dirty="0" smtClean="0"/>
              <a:t>tools, shapes</a:t>
            </a:r>
            <a:r>
              <a:rPr lang="en-US" sz="2400" dirty="0"/>
              <a:t>, and text boxes.</a:t>
            </a:r>
          </a:p>
          <a:p>
            <a:r>
              <a:rPr lang="en-US" sz="2400" dirty="0" smtClean="0"/>
              <a:t>SmartArt </a:t>
            </a:r>
            <a:r>
              <a:rPr lang="en-US" sz="2400" dirty="0"/>
              <a:t>graphics are useful in illustrating concepts and ideas.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screenshot feature enables you to capture a picture of all </a:t>
            </a:r>
            <a:r>
              <a:rPr lang="en-US" sz="2400" dirty="0" smtClean="0"/>
              <a:t>or part </a:t>
            </a:r>
            <a:r>
              <a:rPr lang="en-US" sz="2400" dirty="0"/>
              <a:t>of the application </a:t>
            </a:r>
            <a:r>
              <a:rPr lang="en-US" sz="2400" dirty="0" smtClean="0"/>
              <a:t>window</a:t>
            </a:r>
            <a:r>
              <a:rPr lang="en-US" sz="2400" dirty="0"/>
              <a:t>.</a:t>
            </a:r>
          </a:p>
        </p:txBody>
      </p:sp>
      <p:sp>
        <p:nvSpPr>
          <p:cNvPr id="4505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D65943E-A313-43CE-B97C-2DCC8E77C072}" type="slidenum">
              <a:rPr lang="en-US" smtClean="0"/>
              <a:pPr/>
              <a:t>32</a:t>
            </a:fld>
            <a:endParaRPr lang="en-US" dirty="0" smtClean="0"/>
          </a:p>
        </p:txBody>
      </p:sp>
      <p:sp>
        <p:nvSpPr>
          <p:cNvPr id="4505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5E494067-E044-45D2-AD6C-3277395C5AD0}" type="slidenum">
              <a:rPr lang="en-US" sz="2600" b="1">
                <a:solidFill>
                  <a:schemeClr val="bg1"/>
                </a:solidFill>
              </a:rPr>
              <a:pPr/>
              <a:t>32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45061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49AD5518-8040-4AE4-A6C7-95509EB31F58}" type="slidenum">
              <a:rPr lang="en-US" sz="2600" b="1">
                <a:solidFill>
                  <a:schemeClr val="bg1"/>
                </a:solidFill>
              </a:rPr>
              <a:pPr/>
              <a:t>32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354450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Words to Know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0" y="2438400"/>
            <a:ext cx="3770313" cy="372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manual </a:t>
            </a:r>
            <a:r>
              <a:rPr lang="en-US" dirty="0"/>
              <a:t>column break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outcrop</a:t>
            </a:r>
          </a:p>
          <a:p>
            <a:pPr>
              <a:lnSpc>
                <a:spcPct val="90000"/>
              </a:lnSpc>
            </a:pPr>
            <a:r>
              <a:rPr lang="en-US" dirty="0"/>
              <a:t>r</a:t>
            </a:r>
            <a:r>
              <a:rPr lang="en-US" dirty="0" smtClean="0"/>
              <a:t>esizing</a:t>
            </a:r>
          </a:p>
          <a:p>
            <a:pPr>
              <a:lnSpc>
                <a:spcPct val="90000"/>
              </a:lnSpc>
            </a:pPr>
            <a:r>
              <a:rPr lang="en-US" dirty="0"/>
              <a:t>s</a:t>
            </a:r>
            <a:r>
              <a:rPr lang="en-US" dirty="0" smtClean="0"/>
              <a:t>ection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section break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shape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sizing handles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355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914400" y="2514600"/>
            <a:ext cx="3770312" cy="372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b</a:t>
            </a:r>
            <a:r>
              <a:rPr lang="en-US" dirty="0" smtClean="0"/>
              <a:t>anner</a:t>
            </a:r>
          </a:p>
          <a:p>
            <a:pPr>
              <a:lnSpc>
                <a:spcPct val="90000"/>
              </a:lnSpc>
            </a:pPr>
            <a:r>
              <a:rPr lang="en-US" dirty="0"/>
              <a:t>c</a:t>
            </a:r>
            <a:r>
              <a:rPr lang="en-US" dirty="0" smtClean="0"/>
              <a:t>lip art</a:t>
            </a:r>
          </a:p>
          <a:p>
            <a:pPr>
              <a:lnSpc>
                <a:spcPct val="90000"/>
              </a:lnSpc>
            </a:pPr>
            <a:r>
              <a:rPr lang="en-US" dirty="0"/>
              <a:t>c</a:t>
            </a:r>
            <a:r>
              <a:rPr lang="en-US" dirty="0" smtClean="0"/>
              <a:t>rop</a:t>
            </a:r>
          </a:p>
          <a:p>
            <a:pPr>
              <a:lnSpc>
                <a:spcPct val="90000"/>
              </a:lnSpc>
            </a:pPr>
            <a:r>
              <a:rPr lang="en-US" dirty="0"/>
              <a:t>d</a:t>
            </a:r>
            <a:r>
              <a:rPr lang="en-US" dirty="0" smtClean="0"/>
              <a:t>esktop publishing</a:t>
            </a:r>
          </a:p>
          <a:p>
            <a:pPr>
              <a:lnSpc>
                <a:spcPct val="90000"/>
              </a:lnSpc>
            </a:pPr>
            <a:r>
              <a:rPr lang="en-US" dirty="0"/>
              <a:t>d</a:t>
            </a:r>
            <a:r>
              <a:rPr lang="en-US" dirty="0" smtClean="0"/>
              <a:t>rawing canvas</a:t>
            </a:r>
          </a:p>
          <a:p>
            <a:pPr>
              <a:lnSpc>
                <a:spcPct val="90000"/>
              </a:lnSpc>
            </a:pPr>
            <a:r>
              <a:rPr lang="en-US" dirty="0"/>
              <a:t>d</a:t>
            </a:r>
            <a:r>
              <a:rPr lang="en-US" dirty="0" smtClean="0"/>
              <a:t>rawing objects</a:t>
            </a:r>
          </a:p>
          <a:p>
            <a:pPr>
              <a:lnSpc>
                <a:spcPct val="90000"/>
              </a:lnSpc>
            </a:pPr>
            <a:r>
              <a:rPr lang="en-US" dirty="0"/>
              <a:t>g</a:t>
            </a:r>
            <a:r>
              <a:rPr lang="en-US" dirty="0" smtClean="0"/>
              <a:t>raphics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2355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8ECAE64-90F1-41DE-9203-F1A411277E61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2355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409476F3-47C5-4FED-902F-7ED894D4044D}" type="slidenum">
              <a:rPr lang="en-US" sz="2600" b="1">
                <a:solidFill>
                  <a:schemeClr val="bg1"/>
                </a:solidFill>
              </a:rPr>
              <a:pPr/>
              <a:t>4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3555" name="Slide Number Placeholder 6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1060F8AF-EB98-42CF-A09B-3C930A47812B}" type="slidenum">
              <a:rPr lang="en-US" sz="2600" b="1">
                <a:solidFill>
                  <a:schemeClr val="bg1"/>
                </a:solidFill>
              </a:rPr>
              <a:pPr/>
              <a:t>4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Words to Know (continued)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SmartArt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text box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WordArt</a:t>
            </a: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2355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8ECAE64-90F1-41DE-9203-F1A411277E61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2355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409476F3-47C5-4FED-902F-7ED894D4044D}" type="slidenum">
              <a:rPr lang="en-US" sz="2600" b="1">
                <a:solidFill>
                  <a:schemeClr val="bg1"/>
                </a:solidFill>
              </a:rPr>
              <a:pPr/>
              <a:t>5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3555" name="Slide Number Placeholder 6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1060F8AF-EB98-42CF-A09B-3C930A47812B}" type="slidenum">
              <a:rPr lang="en-US" sz="2600" b="1">
                <a:solidFill>
                  <a:schemeClr val="bg1"/>
                </a:solidFill>
              </a:rPr>
              <a:pPr/>
              <a:t>5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91477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Formatting Columns, Borders, and Shading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6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6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38200" y="2362200"/>
            <a:ext cx="780891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b="1" i="1" dirty="0" smtClean="0"/>
              <a:t>Desktop publishing </a:t>
            </a:r>
            <a:r>
              <a:rPr lang="en-US" dirty="0" smtClean="0"/>
              <a:t>is the process of creating a document using a computer to lay out text and graphics.</a:t>
            </a:r>
          </a:p>
          <a:p>
            <a:pPr eaLnBrk="1" hangingPunct="1"/>
            <a:r>
              <a:rPr lang="en-US" dirty="0" smtClean="0"/>
              <a:t>One common example of desktop publishing is newsletters, which are often formatted in multiple columns with headings, borders, shading, and pictures.</a:t>
            </a:r>
          </a:p>
          <a:p>
            <a:pPr eaLnBrk="1" hangingPunct="1"/>
            <a:endParaRPr lang="en-US" sz="24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Formatting Columns, Borders, and Shading (continued)</a:t>
            </a:r>
            <a:endParaRPr lang="en-US" dirty="0"/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7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7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38200" y="2362200"/>
            <a:ext cx="8077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b="1" dirty="0" smtClean="0"/>
              <a:t>Formatting Text in Columns</a:t>
            </a:r>
          </a:p>
          <a:p>
            <a:pPr eaLnBrk="1" hangingPunct="1"/>
            <a:r>
              <a:rPr lang="en-US" sz="2200" dirty="0" smtClean="0"/>
              <a:t>A </a:t>
            </a:r>
            <a:r>
              <a:rPr lang="en-US" sz="2200" b="1" i="1" dirty="0" smtClean="0"/>
              <a:t>section</a:t>
            </a:r>
            <a:r>
              <a:rPr lang="en-US" sz="2200" dirty="0" smtClean="0"/>
              <a:t> is an area within a document that can have its own separate page formats such as the page orientation, margins, and the number of columns.</a:t>
            </a:r>
          </a:p>
          <a:p>
            <a:pPr eaLnBrk="1" hangingPunct="1"/>
            <a:r>
              <a:rPr lang="en-US" sz="2200" dirty="0" smtClean="0"/>
              <a:t>To change the page formats for one portion of the document, you must divide the document into multiple sections by creating a section break.</a:t>
            </a:r>
          </a:p>
          <a:p>
            <a:pPr eaLnBrk="1" hangingPunct="1"/>
            <a:r>
              <a:rPr lang="en-US" sz="2200" dirty="0" smtClean="0"/>
              <a:t>A </a:t>
            </a:r>
            <a:r>
              <a:rPr lang="en-US" sz="2200" b="1" i="1" dirty="0" smtClean="0"/>
              <a:t>section break </a:t>
            </a:r>
            <a:r>
              <a:rPr lang="en-US" sz="2200" dirty="0" smtClean="0"/>
              <a:t>controls the section formatting of the text that precedes it.</a:t>
            </a:r>
          </a:p>
          <a:p>
            <a:pPr eaLnBrk="1" hangingPunct="1"/>
            <a:r>
              <a:rPr lang="en-US" sz="2200" dirty="0" smtClean="0"/>
              <a:t>After dividing the document into multiple sections, you can apply different formats in each section.</a:t>
            </a:r>
          </a:p>
          <a:p>
            <a:pPr eaLnBrk="1" hangingPunct="1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72702882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Formatting Columns, Borders, and Shading (continued)</a:t>
            </a:r>
            <a:endParaRPr lang="en-US" dirty="0"/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8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8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38200" y="2362200"/>
            <a:ext cx="780891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en-US" sz="24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55725" y="3048000"/>
            <a:ext cx="580105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38200" y="2362200"/>
            <a:ext cx="8077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b="1" dirty="0" smtClean="0"/>
              <a:t>Formatting Text in Columns (continued)</a:t>
            </a:r>
          </a:p>
          <a:p>
            <a:pPr eaLnBrk="1" hangingPunct="1">
              <a:buNone/>
            </a:pPr>
            <a:endParaRPr lang="en-US" sz="2400" dirty="0" smtClean="0"/>
          </a:p>
        </p:txBody>
      </p:sp>
      <p:pic>
        <p:nvPicPr>
          <p:cNvPr id="10" name="Picture 9" descr="fig 17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3048000"/>
            <a:ext cx="101917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525566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Formatting Columns, Borders, and Shading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9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9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38200" y="2362200"/>
            <a:ext cx="7391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600" b="1" dirty="0" smtClean="0"/>
              <a:t>Formatting Text in Columns (continued)</a:t>
            </a:r>
          </a:p>
          <a:p>
            <a:pPr eaLnBrk="1" hangingPunct="1"/>
            <a:r>
              <a:rPr lang="en-US" sz="2600" dirty="0" smtClean="0"/>
              <a:t>Word provides several multicolumn formats, and you can modify these formats to meet your needs.</a:t>
            </a:r>
          </a:p>
          <a:p>
            <a:pPr eaLnBrk="1" hangingPunct="1"/>
            <a:r>
              <a:rPr lang="en-US" sz="2600" dirty="0" smtClean="0"/>
              <a:t>A column heading often is formatted as a single-column </a:t>
            </a:r>
            <a:r>
              <a:rPr lang="en-US" sz="2600" b="1" i="1" dirty="0" smtClean="0"/>
              <a:t>banner</a:t>
            </a:r>
            <a:r>
              <a:rPr lang="en-US" sz="2600" dirty="0" smtClean="0"/>
              <a:t>, which is a headline that spreads the full width of the page.</a:t>
            </a:r>
          </a:p>
          <a:p>
            <a:pPr eaLnBrk="1" hangingPunct="1"/>
            <a:r>
              <a:rPr lang="en-US" sz="2600" dirty="0" smtClean="0"/>
              <a:t>A </a:t>
            </a:r>
            <a:r>
              <a:rPr lang="en-US" sz="2600" b="1" i="1" dirty="0" smtClean="0"/>
              <a:t>manual column break</a:t>
            </a:r>
            <a:r>
              <a:rPr lang="en-US" sz="2600" dirty="0" smtClean="0"/>
              <a:t> adjusts where a column ends.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93659613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9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6600FF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5C00E7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0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6600FF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5C00E7"/>
        </a:accent6>
        <a:hlink>
          <a:srgbClr val="99CC00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0</TotalTime>
  <Words>1613</Words>
  <Application>Microsoft Office PowerPoint</Application>
  <PresentationFormat>On-screen Show (4:3)</PresentationFormat>
  <Paragraphs>250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1_Capsules</vt:lpstr>
      <vt:lpstr>Lesson 17 Working with Graphics</vt:lpstr>
      <vt:lpstr>Objectives</vt:lpstr>
      <vt:lpstr>Objectives (continued)</vt:lpstr>
      <vt:lpstr>Words to Know</vt:lpstr>
      <vt:lpstr>Words to Know (continued)</vt:lpstr>
      <vt:lpstr>Formatting Columns, Borders, and Shading</vt:lpstr>
      <vt:lpstr>Formatting Columns, Borders, and Shading (continued)</vt:lpstr>
      <vt:lpstr>Formatting Columns, Borders, and Shading (continued)</vt:lpstr>
      <vt:lpstr>Formatting Columns, Borders, and Shading (continued)</vt:lpstr>
      <vt:lpstr>Formatting Columns, Borders, and Shading (continued)</vt:lpstr>
      <vt:lpstr>Formatting Columns, Borders, and Shading (continued)</vt:lpstr>
      <vt:lpstr>Formatting Columns, Borders, and Shading (continued)</vt:lpstr>
      <vt:lpstr>Inserting and Formatting Graphics</vt:lpstr>
      <vt:lpstr>Inserting and Formatting Graphics (continued)</vt:lpstr>
      <vt:lpstr>Inserting and Formatting Graphics (continued)</vt:lpstr>
      <vt:lpstr>Inserting and Formatting Graphics (continued)</vt:lpstr>
      <vt:lpstr>Inserting and Formatting Graphics (continued)</vt:lpstr>
      <vt:lpstr>Inserting and Formatting Graphics (continued)</vt:lpstr>
      <vt:lpstr>Inserting and Formatting Graphics (continued)</vt:lpstr>
      <vt:lpstr>Inserting and Formatting Graphics (continued)</vt:lpstr>
      <vt:lpstr>Inserting and Formatting Graphics (continued)</vt:lpstr>
      <vt:lpstr>Inserting and Formatting Graphics (continued)</vt:lpstr>
      <vt:lpstr>Creating Your Own Graphics</vt:lpstr>
      <vt:lpstr>Creating Your Own Graphics (continued)</vt:lpstr>
      <vt:lpstr>Creating Your Own Graphics (continued)</vt:lpstr>
      <vt:lpstr>Creating Your Own Graphics (continued)</vt:lpstr>
      <vt:lpstr>Creating Your Own Graphics (continued)</vt:lpstr>
      <vt:lpstr>Creating Your Own Graphics (continued)</vt:lpstr>
      <vt:lpstr>Creating Your Own Graphics (continued)</vt:lpstr>
      <vt:lpstr>Summary</vt:lpstr>
      <vt:lpstr>Summary (continued)</vt:lpstr>
      <vt:lpstr>Summary (continued)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2014-02-05T16:20:02Z</dcterms:created>
  <dcterms:modified xsi:type="dcterms:W3CDTF">2014-02-05T16:20:11Z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