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27"/>
  </p:notesMasterIdLst>
  <p:handoutMasterIdLst>
    <p:handoutMasterId r:id="rId28"/>
  </p:handoutMasterIdLst>
  <p:sldIdLst>
    <p:sldId id="299" r:id="rId2"/>
    <p:sldId id="325" r:id="rId3"/>
    <p:sldId id="379" r:id="rId4"/>
    <p:sldId id="300" r:id="rId5"/>
    <p:sldId id="378" r:id="rId6"/>
    <p:sldId id="398" r:id="rId7"/>
    <p:sldId id="399" r:id="rId8"/>
    <p:sldId id="400" r:id="rId9"/>
    <p:sldId id="380" r:id="rId10"/>
    <p:sldId id="390" r:id="rId11"/>
    <p:sldId id="381" r:id="rId12"/>
    <p:sldId id="382" r:id="rId13"/>
    <p:sldId id="401" r:id="rId14"/>
    <p:sldId id="392" r:id="rId15"/>
    <p:sldId id="383" r:id="rId16"/>
    <p:sldId id="402" r:id="rId17"/>
    <p:sldId id="393" r:id="rId18"/>
    <p:sldId id="394" r:id="rId19"/>
    <p:sldId id="384" r:id="rId20"/>
    <p:sldId id="395" r:id="rId21"/>
    <p:sldId id="396" r:id="rId22"/>
    <p:sldId id="385" r:id="rId23"/>
    <p:sldId id="321" r:id="rId24"/>
    <p:sldId id="386" r:id="rId25"/>
    <p:sldId id="387"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34" autoAdjust="0"/>
    <p:restoredTop sz="94500" autoAdjust="0"/>
  </p:normalViewPr>
  <p:slideViewPr>
    <p:cSldViewPr>
      <p:cViewPr varScale="1">
        <p:scale>
          <a:sx n="79" d="100"/>
          <a:sy n="79" d="100"/>
        </p:scale>
        <p:origin x="-8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18D755D-29A6-4CDD-9E98-7B8E3E8E17DF}" type="slidenum">
              <a:rPr lang="en-US"/>
              <a:pPr>
                <a:defRPr/>
              </a:pPr>
              <a:t>‹#›</a:t>
            </a:fld>
            <a:endParaRPr lang="en-US" dirty="0"/>
          </a:p>
        </p:txBody>
      </p:sp>
    </p:spTree>
    <p:extLst>
      <p:ext uri="{BB962C8B-B14F-4D97-AF65-F5344CB8AC3E}">
        <p14:creationId xmlns:p14="http://schemas.microsoft.com/office/powerpoint/2010/main" xmlns="" val="1208973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4835BB1-FDA4-4F76-A0EF-13F413444BC3}" type="slidenum">
              <a:rPr lang="en-US"/>
              <a:pPr>
                <a:defRPr/>
              </a:pPr>
              <a:t>‹#›</a:t>
            </a:fld>
            <a:endParaRPr lang="en-US" dirty="0"/>
          </a:p>
        </p:txBody>
      </p:sp>
    </p:spTree>
    <p:extLst>
      <p:ext uri="{BB962C8B-B14F-4D97-AF65-F5344CB8AC3E}">
        <p14:creationId xmlns:p14="http://schemas.microsoft.com/office/powerpoint/2010/main" xmlns="" val="15877991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5EB6157F-58E0-4549-B253-936D20D4F6FD}"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22</a:t>
            </a:fld>
            <a:endParaRPr lang="en-US" dirty="0"/>
          </a:p>
        </p:txBody>
      </p:sp>
    </p:spTree>
    <p:extLst>
      <p:ext uri="{BB962C8B-B14F-4D97-AF65-F5344CB8AC3E}">
        <p14:creationId xmlns:p14="http://schemas.microsoft.com/office/powerpoint/2010/main" xmlns="" val="2442981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199" y="4889497"/>
            <a:ext cx="5083012" cy="325437"/>
            <a:chOff x="2288" y="3080"/>
            <a:chExt cx="3083" cy="228"/>
          </a:xfrm>
          <a:solidFill>
            <a:srgbClr val="002060"/>
          </a:solidFill>
          <a:effectLst/>
        </p:grpSpPr>
        <p:sp>
          <p:nvSpPr>
            <p:cNvPr id="8" name="AutoShape 6"/>
            <p:cNvSpPr>
              <a:spLocks noChangeArrowheads="1"/>
            </p:cNvSpPr>
            <p:nvPr/>
          </p:nvSpPr>
          <p:spPr bwMode="auto">
            <a:xfrm flipH="1">
              <a:off x="2288" y="3080"/>
              <a:ext cx="2953" cy="228"/>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75" cy="228"/>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43813" cy="6858000"/>
            <a:chOff x="0" y="0"/>
            <a:chExt cx="4815"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71" cy="237"/>
              <a:chOff x="144" y="1248"/>
              <a:chExt cx="4671" cy="237"/>
            </a:xfrm>
          </p:grpSpPr>
          <p:sp>
            <p:nvSpPr>
              <p:cNvPr id="69639" name="AutoShape 7"/>
              <p:cNvSpPr>
                <a:spLocks noChangeArrowheads="1"/>
              </p:cNvSpPr>
              <p:nvPr/>
            </p:nvSpPr>
            <p:spPr bwMode="auto">
              <a:xfrm>
                <a:off x="384" y="1248"/>
                <a:ext cx="4431" cy="237"/>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61" cy="237"/>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a:t>
            </a:r>
            <a:r>
              <a:rPr lang="en-US" sz="2000" b="1" dirty="0" smtClean="0">
                <a:ea typeface="+mn-ea"/>
                <a:cs typeface="+mn-cs"/>
              </a:rPr>
              <a:t>18</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pPr eaLnBrk="1" hangingPunct="1"/>
            <a:r>
              <a:rPr lang="en-US" sz="3200" dirty="0" smtClean="0"/>
              <a:t>Lesson </a:t>
            </a:r>
            <a:r>
              <a:rPr lang="en-US" sz="3200" dirty="0"/>
              <a:t>18</a:t>
            </a:r>
            <a:r>
              <a:rPr lang="en-US" sz="3200" dirty="0" smtClean="0"/>
              <a:t/>
            </a:r>
            <a:br>
              <a:rPr lang="en-US" sz="3200" dirty="0" smtClean="0"/>
            </a:br>
            <a:r>
              <a:rPr lang="en-US" sz="3200" dirty="0"/>
              <a:t>Getting Started with</a:t>
            </a:r>
            <a:br>
              <a:rPr lang="en-US" sz="3200" dirty="0"/>
            </a:br>
            <a:r>
              <a:rPr lang="en-US" sz="3200" dirty="0"/>
              <a:t>Excel Essentials</a:t>
            </a:r>
            <a:endParaRPr lang="en-US" sz="3200" dirty="0" smtClean="0"/>
          </a:p>
        </p:txBody>
      </p:sp>
      <p:sp>
        <p:nvSpPr>
          <p:cNvPr id="16385" name="Rectangle 11"/>
          <p:cNvSpPr>
            <a:spLocks noGrp="1" noChangeArrowheads="1"/>
          </p:cNvSpPr>
          <p:nvPr>
            <p:ph type="sldNum" sz="quarter" idx="10"/>
          </p:nvPr>
        </p:nvSpPr>
        <p:spPr>
          <a:noFill/>
        </p:spPr>
        <p:txBody>
          <a:bodyPr/>
          <a:lstStyle/>
          <a:p>
            <a:fld id="{F67D53A2-AE74-4496-8FA5-B7723117C160}" type="slidenum">
              <a:rPr lang="en-US" smtClean="0"/>
              <a:pPr/>
              <a:t>1</a:t>
            </a:fld>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8100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Navigating a </a:t>
            </a:r>
            <a:r>
              <a:rPr lang="en-US" dirty="0" smtClean="0"/>
              <a:t>Workbook (continued)</a:t>
            </a:r>
          </a:p>
        </p:txBody>
      </p:sp>
      <p:sp>
        <p:nvSpPr>
          <p:cNvPr id="26629" name="Rectangle 3"/>
          <p:cNvSpPr>
            <a:spLocks noGrp="1" noChangeArrowheads="1"/>
          </p:cNvSpPr>
          <p:nvPr>
            <p:ph idx="1"/>
          </p:nvPr>
        </p:nvSpPr>
        <p:spPr/>
        <p:txBody>
          <a:bodyPr/>
          <a:lstStyle/>
          <a:p>
            <a:pPr eaLnBrk="1" hangingPunct="1"/>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10</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10</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10</a:t>
            </a:fld>
            <a:endParaRPr lang="en-US" sz="2600" b="1" dirty="0">
              <a:solidFill>
                <a:schemeClr val="bg1"/>
              </a:solidFill>
            </a:endParaRPr>
          </a:p>
        </p:txBody>
      </p:sp>
      <p:pic>
        <p:nvPicPr>
          <p:cNvPr id="1026" name="Picture 2"/>
          <p:cNvPicPr>
            <a:picLocks noChangeAspect="1" noChangeArrowheads="1"/>
          </p:cNvPicPr>
          <p:nvPr/>
        </p:nvPicPr>
        <p:blipFill>
          <a:blip r:embed="rId3"/>
          <a:stretch>
            <a:fillRect/>
          </a:stretch>
        </p:blipFill>
        <p:spPr bwMode="auto">
          <a:xfrm>
            <a:off x="2514600" y="2819400"/>
            <a:ext cx="4333875" cy="33385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table 18-1.JPG"/>
          <p:cNvPicPr>
            <a:picLocks noChangeAspect="1"/>
          </p:cNvPicPr>
          <p:nvPr/>
        </p:nvPicPr>
        <p:blipFill>
          <a:blip r:embed="rId4"/>
          <a:stretch>
            <a:fillRect/>
          </a:stretch>
        </p:blipFill>
        <p:spPr>
          <a:xfrm>
            <a:off x="2514600" y="2514600"/>
            <a:ext cx="885825" cy="247650"/>
          </a:xfrm>
          <a:prstGeom prst="rect">
            <a:avLst/>
          </a:prstGeom>
        </p:spPr>
      </p:pic>
    </p:spTree>
    <p:extLst>
      <p:ext uri="{BB962C8B-B14F-4D97-AF65-F5344CB8AC3E}">
        <p14:creationId xmlns:p14="http://schemas.microsoft.com/office/powerpoint/2010/main" xmlns="" val="3449818834"/>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Changing the Workbook View and</a:t>
            </a:r>
            <a:br>
              <a:rPr lang="en-US" dirty="0"/>
            </a:br>
            <a:r>
              <a:rPr lang="en-US" dirty="0"/>
              <a:t>Magnification</a:t>
            </a:r>
            <a:endParaRPr lang="en-US" dirty="0" smtClean="0"/>
          </a:p>
        </p:txBody>
      </p:sp>
      <p:sp>
        <p:nvSpPr>
          <p:cNvPr id="26629" name="Rectangle 3"/>
          <p:cNvSpPr>
            <a:spLocks noGrp="1" noChangeArrowheads="1"/>
          </p:cNvSpPr>
          <p:nvPr>
            <p:ph idx="1"/>
          </p:nvPr>
        </p:nvSpPr>
        <p:spPr/>
        <p:txBody>
          <a:bodyPr/>
          <a:lstStyle/>
          <a:p>
            <a:r>
              <a:rPr lang="en-US" sz="2400" dirty="0" smtClean="0"/>
              <a:t>You </a:t>
            </a:r>
            <a:r>
              <a:rPr lang="en-US" sz="2400" dirty="0"/>
              <a:t>can change the view </a:t>
            </a:r>
            <a:r>
              <a:rPr lang="en-US" sz="2400" dirty="0" smtClean="0"/>
              <a:t>by selecting </a:t>
            </a:r>
            <a:r>
              <a:rPr lang="en-US" sz="2400" dirty="0"/>
              <a:t>options from the Workbook Views group on the </a:t>
            </a:r>
            <a:r>
              <a:rPr lang="en-US" sz="2400" dirty="0" smtClean="0"/>
              <a:t/>
            </a:r>
            <a:br>
              <a:rPr lang="en-US" sz="2400" dirty="0" smtClean="0"/>
            </a:br>
            <a:r>
              <a:rPr lang="en-US" sz="2400" dirty="0" smtClean="0"/>
              <a:t>VIEW </a:t>
            </a:r>
            <a:r>
              <a:rPr lang="en-US" sz="2400" dirty="0" smtClean="0"/>
              <a:t>tab. </a:t>
            </a:r>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11</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11</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11</a:t>
            </a:fld>
            <a:endParaRPr lang="en-US" sz="2600" b="1" dirty="0">
              <a:solidFill>
                <a:schemeClr val="bg1"/>
              </a:solidFill>
            </a:endParaRPr>
          </a:p>
        </p:txBody>
      </p:sp>
      <p:pic>
        <p:nvPicPr>
          <p:cNvPr id="2050" name="Picture 2"/>
          <p:cNvPicPr>
            <a:picLocks noChangeAspect="1" noChangeArrowheads="1"/>
          </p:cNvPicPr>
          <p:nvPr/>
        </p:nvPicPr>
        <p:blipFill>
          <a:blip r:embed="rId3"/>
          <a:stretch>
            <a:fillRect/>
          </a:stretch>
        </p:blipFill>
        <p:spPr bwMode="auto">
          <a:xfrm>
            <a:off x="6172200" y="2979671"/>
            <a:ext cx="1905000" cy="13151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3"/>
          <p:cNvSpPr txBox="1">
            <a:spLocks noChangeArrowheads="1"/>
          </p:cNvSpPr>
          <p:nvPr/>
        </p:nvSpPr>
        <p:spPr bwMode="auto">
          <a:xfrm>
            <a:off x="838201" y="4267200"/>
            <a:ext cx="7619999" cy="19717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r>
              <a:rPr lang="en-US" sz="2400" kern="0" dirty="0" smtClean="0"/>
              <a:t>You can change the view by clicking one of the view buttons in the status bar in the lower-right corner of the worksheet window, and you can change the zoom settings.</a:t>
            </a:r>
          </a:p>
          <a:p>
            <a:pPr eaLnBrk="1" hangingPunct="1"/>
            <a:endParaRPr lang="en-US" kern="0" dirty="0" smtClean="0"/>
          </a:p>
        </p:txBody>
      </p:sp>
      <p:pic>
        <p:nvPicPr>
          <p:cNvPr id="11" name="Picture 2"/>
          <p:cNvPicPr>
            <a:picLocks noChangeAspect="1" noChangeArrowheads="1"/>
          </p:cNvPicPr>
          <p:nvPr/>
        </p:nvPicPr>
        <p:blipFill>
          <a:blip r:embed="rId4"/>
          <a:stretch>
            <a:fillRect/>
          </a:stretch>
        </p:blipFill>
        <p:spPr bwMode="auto">
          <a:xfrm>
            <a:off x="4038600" y="5643043"/>
            <a:ext cx="3981450" cy="5534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11" descr="fig 18-5.JPG"/>
          <p:cNvPicPr>
            <a:picLocks noChangeAspect="1"/>
          </p:cNvPicPr>
          <p:nvPr/>
        </p:nvPicPr>
        <p:blipFill>
          <a:blip r:embed="rId5"/>
          <a:stretch>
            <a:fillRect/>
          </a:stretch>
        </p:blipFill>
        <p:spPr>
          <a:xfrm>
            <a:off x="5105400" y="4038600"/>
            <a:ext cx="981075" cy="219075"/>
          </a:xfrm>
          <a:prstGeom prst="rect">
            <a:avLst/>
          </a:prstGeom>
        </p:spPr>
      </p:pic>
      <p:pic>
        <p:nvPicPr>
          <p:cNvPr id="13" name="Picture 12" descr="fig 18-6.JPG"/>
          <p:cNvPicPr>
            <a:picLocks noChangeAspect="1"/>
          </p:cNvPicPr>
          <p:nvPr/>
        </p:nvPicPr>
        <p:blipFill>
          <a:blip r:embed="rId6"/>
          <a:stretch>
            <a:fillRect/>
          </a:stretch>
        </p:blipFill>
        <p:spPr>
          <a:xfrm>
            <a:off x="7772400" y="6019800"/>
            <a:ext cx="1019175" cy="266700"/>
          </a:xfrm>
          <a:prstGeom prst="rect">
            <a:avLst/>
          </a:prstGeom>
        </p:spPr>
      </p:pic>
    </p:spTree>
    <p:extLst>
      <p:ext uri="{BB962C8B-B14F-4D97-AF65-F5344CB8AC3E}">
        <p14:creationId xmlns:p14="http://schemas.microsoft.com/office/powerpoint/2010/main" xmlns="" val="168497462"/>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Entering Data</a:t>
            </a:r>
            <a:endParaRPr lang="en-US" dirty="0" smtClean="0"/>
          </a:p>
        </p:txBody>
      </p:sp>
      <p:sp>
        <p:nvSpPr>
          <p:cNvPr id="26629" name="Rectangle 3"/>
          <p:cNvSpPr>
            <a:spLocks noGrp="1" noChangeArrowheads="1"/>
          </p:cNvSpPr>
          <p:nvPr>
            <p:ph idx="1"/>
          </p:nvPr>
        </p:nvSpPr>
        <p:spPr/>
        <p:txBody>
          <a:bodyPr/>
          <a:lstStyle/>
          <a:p>
            <a:r>
              <a:rPr lang="en-US" sz="2600" dirty="0"/>
              <a:t>You add data to the cells by entering text or a </a:t>
            </a:r>
            <a:r>
              <a:rPr lang="en-US" sz="2600" dirty="0" smtClean="0"/>
              <a:t>number in the active cell. The text or number is often referred to as a </a:t>
            </a:r>
            <a:r>
              <a:rPr lang="en-US" sz="2600" b="1" i="1" dirty="0" smtClean="0"/>
              <a:t>value</a:t>
            </a:r>
            <a:r>
              <a:rPr lang="en-US" sz="2600" dirty="0" smtClean="0"/>
              <a:t>.</a:t>
            </a:r>
          </a:p>
          <a:p>
            <a:r>
              <a:rPr lang="en-US" sz="2600" b="1" dirty="0" smtClean="0"/>
              <a:t>Inserting Data</a:t>
            </a:r>
          </a:p>
          <a:p>
            <a:pPr eaLnBrk="1" hangingPunct="1"/>
            <a:r>
              <a:rPr lang="en-US" sz="2600" dirty="0" smtClean="0"/>
              <a:t>To </a:t>
            </a:r>
            <a:r>
              <a:rPr lang="en-US" sz="2600" dirty="0"/>
              <a:t>enter data in a cell, the cell must be active</a:t>
            </a:r>
            <a:r>
              <a:rPr lang="en-US" sz="2600" dirty="0" smtClean="0"/>
              <a:t>.</a:t>
            </a:r>
          </a:p>
          <a:p>
            <a:pPr eaLnBrk="1" hangingPunct="1"/>
            <a:r>
              <a:rPr lang="en-US" sz="2600" dirty="0" smtClean="0"/>
              <a:t>By default, Excel shows approximately eight characters in each cell.</a:t>
            </a:r>
          </a:p>
          <a:p>
            <a:pPr marL="0" indent="0" eaLnBrk="1" hangingPunct="1">
              <a:buNone/>
            </a:pPr>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12</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12</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12</a:t>
            </a:fld>
            <a:endParaRPr lang="en-US" sz="2600" b="1" dirty="0">
              <a:solidFill>
                <a:schemeClr val="bg1"/>
              </a:solidFill>
            </a:endParaRPr>
          </a:p>
        </p:txBody>
      </p:sp>
    </p:spTree>
    <p:extLst>
      <p:ext uri="{BB962C8B-B14F-4D97-AF65-F5344CB8AC3E}">
        <p14:creationId xmlns:p14="http://schemas.microsoft.com/office/powerpoint/2010/main" xmlns="" val="1513886894"/>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Entering </a:t>
            </a:r>
            <a:r>
              <a:rPr lang="en-US" dirty="0" smtClean="0"/>
              <a:t>Data (continued)</a:t>
            </a:r>
          </a:p>
        </p:txBody>
      </p:sp>
      <p:sp>
        <p:nvSpPr>
          <p:cNvPr id="26629" name="Rectangle 3"/>
          <p:cNvSpPr>
            <a:spLocks noGrp="1" noChangeArrowheads="1"/>
          </p:cNvSpPr>
          <p:nvPr>
            <p:ph idx="1"/>
          </p:nvPr>
        </p:nvSpPr>
        <p:spPr/>
        <p:txBody>
          <a:bodyPr>
            <a:normAutofit fontScale="92500"/>
          </a:bodyPr>
          <a:lstStyle/>
          <a:p>
            <a:r>
              <a:rPr lang="en-US" sz="2600" b="1" dirty="0" smtClean="0"/>
              <a:t>Inserting Data (continued)</a:t>
            </a:r>
          </a:p>
          <a:p>
            <a:pPr eaLnBrk="1" hangingPunct="1"/>
            <a:r>
              <a:rPr lang="en-US" sz="2600" dirty="0" smtClean="0"/>
              <a:t>When text is too long for the width of a cell, it spills over to the next cell if the next cell is empty.</a:t>
            </a:r>
          </a:p>
          <a:p>
            <a:pPr eaLnBrk="1" hangingPunct="1"/>
            <a:r>
              <a:rPr lang="en-US" sz="2600" dirty="0" smtClean="0"/>
              <a:t>If the next cell is not empty, the text that does not fit into the cell is not displayed but is still contained in the cell.</a:t>
            </a:r>
          </a:p>
          <a:p>
            <a:pPr eaLnBrk="1" hangingPunct="1"/>
            <a:r>
              <a:rPr lang="en-US" sz="2600" dirty="0" smtClean="0"/>
              <a:t>When you enter more numbers than can fit in the cell, a series of number signs (####) is displayed in the cell.</a:t>
            </a:r>
          </a:p>
          <a:p>
            <a:pPr marL="0" indent="0" eaLnBrk="1" hangingPunct="1">
              <a:buNone/>
            </a:pPr>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13</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13</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13</a:t>
            </a:fld>
            <a:endParaRPr lang="en-US" sz="2600" b="1" dirty="0">
              <a:solidFill>
                <a:schemeClr val="bg1"/>
              </a:solidFill>
            </a:endParaRPr>
          </a:p>
        </p:txBody>
      </p:sp>
    </p:spTree>
    <p:extLst>
      <p:ext uri="{BB962C8B-B14F-4D97-AF65-F5344CB8AC3E}">
        <p14:creationId xmlns:p14="http://schemas.microsoft.com/office/powerpoint/2010/main" xmlns="" val="1675731888"/>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Entering Data (continued)</a:t>
            </a:r>
            <a:endParaRPr lang="en-US" dirty="0"/>
          </a:p>
        </p:txBody>
      </p:sp>
      <p:sp>
        <p:nvSpPr>
          <p:cNvPr id="26629" name="Rectangle 3"/>
          <p:cNvSpPr>
            <a:spLocks noGrp="1" noChangeArrowheads="1"/>
          </p:cNvSpPr>
          <p:nvPr>
            <p:ph idx="1"/>
          </p:nvPr>
        </p:nvSpPr>
        <p:spPr/>
        <p:txBody>
          <a:bodyPr>
            <a:normAutofit fontScale="92500" lnSpcReduction="10000"/>
          </a:bodyPr>
          <a:lstStyle/>
          <a:p>
            <a:r>
              <a:rPr lang="en-US" b="1" dirty="0" smtClean="0"/>
              <a:t>Using the AutoCorrect and AutoComplete Features </a:t>
            </a:r>
          </a:p>
          <a:p>
            <a:r>
              <a:rPr lang="en-US" dirty="0" smtClean="0"/>
              <a:t>The AutoCorrect </a:t>
            </a:r>
            <a:r>
              <a:rPr lang="en-US" dirty="0"/>
              <a:t>feature in Excel corrects common mistakes as you enter data</a:t>
            </a:r>
            <a:r>
              <a:rPr lang="en-US" dirty="0" smtClean="0"/>
              <a:t>.</a:t>
            </a:r>
          </a:p>
          <a:p>
            <a:r>
              <a:rPr lang="en-US" dirty="0" smtClean="0"/>
              <a:t>With the AutoComplete </a:t>
            </a:r>
            <a:r>
              <a:rPr lang="en-US" dirty="0"/>
              <a:t>feature, Excel compares the first few characters you enter in a </a:t>
            </a:r>
            <a:r>
              <a:rPr lang="en-US" dirty="0" smtClean="0"/>
              <a:t>cell to existing </a:t>
            </a:r>
            <a:r>
              <a:rPr lang="en-US" dirty="0"/>
              <a:t>entries in the same </a:t>
            </a:r>
            <a:r>
              <a:rPr lang="en-US" dirty="0" smtClean="0"/>
              <a:t>column</a:t>
            </a:r>
            <a:r>
              <a:rPr lang="en-US" dirty="0"/>
              <a:t> </a:t>
            </a:r>
            <a:r>
              <a:rPr lang="en-US" dirty="0" smtClean="0"/>
              <a:t>and proposes the existing entry. You can press Enter to accept the proposed entry.</a:t>
            </a:r>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14</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14</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14</a:t>
            </a:fld>
            <a:endParaRPr lang="en-US" sz="2600" b="1" dirty="0">
              <a:solidFill>
                <a:schemeClr val="bg1"/>
              </a:solidFill>
            </a:endParaRPr>
          </a:p>
        </p:txBody>
      </p:sp>
    </p:spTree>
    <p:extLst>
      <p:ext uri="{BB962C8B-B14F-4D97-AF65-F5344CB8AC3E}">
        <p14:creationId xmlns:p14="http://schemas.microsoft.com/office/powerpoint/2010/main" xmlns="" val="2670032701"/>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Modifying the Worksheet Structure</a:t>
            </a:r>
          </a:p>
        </p:txBody>
      </p:sp>
      <p:sp>
        <p:nvSpPr>
          <p:cNvPr id="26629" name="Rectangle 3"/>
          <p:cNvSpPr>
            <a:spLocks noGrp="1" noChangeArrowheads="1"/>
          </p:cNvSpPr>
          <p:nvPr>
            <p:ph idx="1"/>
          </p:nvPr>
        </p:nvSpPr>
        <p:spPr/>
        <p:txBody>
          <a:bodyPr>
            <a:normAutofit fontScale="92500"/>
          </a:bodyPr>
          <a:lstStyle/>
          <a:p>
            <a:pPr eaLnBrk="1" hangingPunct="1"/>
            <a:r>
              <a:rPr lang="en-US" sz="2600" dirty="0" smtClean="0"/>
              <a:t>You can change the structure of a worksheet by adding or deleting rows and columns.</a:t>
            </a:r>
          </a:p>
          <a:p>
            <a:pPr eaLnBrk="1" hangingPunct="1"/>
            <a:r>
              <a:rPr lang="en-US" sz="2600" b="1" dirty="0" smtClean="0"/>
              <a:t>Selecting </a:t>
            </a:r>
            <a:r>
              <a:rPr lang="en-US" sz="2600" b="1" dirty="0"/>
              <a:t>Multiple Cells in the </a:t>
            </a:r>
            <a:r>
              <a:rPr lang="en-US" sz="2600" b="1" dirty="0" smtClean="0"/>
              <a:t>Worksheet</a:t>
            </a:r>
          </a:p>
          <a:p>
            <a:r>
              <a:rPr lang="en-US" sz="2600" dirty="0"/>
              <a:t>To select an entire row in a worksheet, click the </a:t>
            </a:r>
            <a:r>
              <a:rPr lang="en-US" sz="2600" b="1" i="1" dirty="0"/>
              <a:t>row heading</a:t>
            </a:r>
            <a:r>
              <a:rPr lang="en-US" sz="2600" dirty="0"/>
              <a:t>, which is the </a:t>
            </a:r>
            <a:r>
              <a:rPr lang="en-US" sz="2600" dirty="0" smtClean="0"/>
              <a:t>number at </a:t>
            </a:r>
            <a:r>
              <a:rPr lang="en-US" sz="2600" dirty="0"/>
              <a:t>the left of the row. </a:t>
            </a:r>
            <a:endParaRPr lang="en-US" sz="2600" dirty="0" smtClean="0"/>
          </a:p>
          <a:p>
            <a:r>
              <a:rPr lang="en-US" sz="2600" dirty="0" smtClean="0"/>
              <a:t>To </a:t>
            </a:r>
            <a:r>
              <a:rPr lang="en-US" sz="2600" dirty="0"/>
              <a:t>select an entire column, click the </a:t>
            </a:r>
            <a:r>
              <a:rPr lang="en-US" sz="2600" b="1" i="1" dirty="0"/>
              <a:t>column heading</a:t>
            </a:r>
            <a:r>
              <a:rPr lang="en-US" sz="2600" dirty="0"/>
              <a:t>, </a:t>
            </a:r>
            <a:r>
              <a:rPr lang="en-US" sz="2600" dirty="0" smtClean="0"/>
              <a:t>which is </a:t>
            </a:r>
            <a:r>
              <a:rPr lang="en-US" sz="2600" dirty="0"/>
              <a:t>the letter at the top of the column.</a:t>
            </a:r>
            <a:endParaRPr lang="en-US" sz="2600" dirty="0" smtClean="0"/>
          </a:p>
          <a:p>
            <a:pPr eaLnBrk="1" hangingPunct="1"/>
            <a:r>
              <a:rPr lang="en-US" sz="2600" dirty="0"/>
              <a:t>When you select a group of cells, the group is called a </a:t>
            </a:r>
            <a:r>
              <a:rPr lang="en-US" sz="2600" b="1" i="1" dirty="0"/>
              <a:t>range</a:t>
            </a:r>
            <a:r>
              <a:rPr lang="en-US" sz="2600" dirty="0"/>
              <a:t>.</a:t>
            </a:r>
            <a:endParaRPr lang="en-US" sz="2600"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15</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15</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15</a:t>
            </a:fld>
            <a:endParaRPr lang="en-US" sz="2600" b="1" dirty="0">
              <a:solidFill>
                <a:schemeClr val="bg1"/>
              </a:solidFill>
            </a:endParaRPr>
          </a:p>
        </p:txBody>
      </p:sp>
    </p:spTree>
    <p:extLst>
      <p:ext uri="{BB962C8B-B14F-4D97-AF65-F5344CB8AC3E}">
        <p14:creationId xmlns:p14="http://schemas.microsoft.com/office/powerpoint/2010/main" xmlns="" val="917512063"/>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the Worksheet Structure (continued)</a:t>
            </a:r>
            <a:endParaRPr lang="en-US" dirty="0"/>
          </a:p>
        </p:txBody>
      </p:sp>
      <p:sp>
        <p:nvSpPr>
          <p:cNvPr id="3" name="Slide Number Placeholder 2"/>
          <p:cNvSpPr>
            <a:spLocks noGrp="1"/>
          </p:cNvSpPr>
          <p:nvPr>
            <p:ph type="sldNum" sz="quarter" idx="10"/>
          </p:nvPr>
        </p:nvSpPr>
        <p:spPr/>
        <p:txBody>
          <a:bodyPr/>
          <a:lstStyle/>
          <a:p>
            <a:pPr>
              <a:defRPr/>
            </a:pPr>
            <a:fld id="{84947E6B-E306-45E4-8849-6C91290CD353}" type="slidenum">
              <a:rPr lang="en-US" smtClean="0"/>
              <a:pPr>
                <a:defRPr/>
              </a:pPr>
              <a:t>16</a:t>
            </a:fld>
            <a:endParaRPr lang="en-US" dirty="0"/>
          </a:p>
        </p:txBody>
      </p:sp>
      <p:pic>
        <p:nvPicPr>
          <p:cNvPr id="4098" name="Picture 2"/>
          <p:cNvPicPr>
            <a:picLocks noChangeAspect="1" noChangeArrowheads="1"/>
          </p:cNvPicPr>
          <p:nvPr/>
        </p:nvPicPr>
        <p:blipFill>
          <a:blip r:embed="rId3"/>
          <a:stretch>
            <a:fillRect/>
          </a:stretch>
        </p:blipFill>
        <p:spPr bwMode="auto">
          <a:xfrm>
            <a:off x="2857499" y="3276600"/>
            <a:ext cx="3900069" cy="13648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4"/>
          <a:stretch>
            <a:fillRect/>
          </a:stretch>
        </p:blipFill>
        <p:spPr bwMode="auto">
          <a:xfrm>
            <a:off x="5105400" y="4773806"/>
            <a:ext cx="2895600" cy="14794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3"/>
          <p:cNvSpPr txBox="1">
            <a:spLocks noChangeArrowheads="1"/>
          </p:cNvSpPr>
          <p:nvPr/>
        </p:nvSpPr>
        <p:spPr>
          <a:xfrm>
            <a:off x="838200" y="2362200"/>
            <a:ext cx="7693025" cy="914400"/>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kumimoji="0" lang="en-US" sz="2600" b="1" i="0" u="none" strike="noStrike" kern="0" cap="none" spc="0" normalizeH="0" baseline="0" noProof="0" dirty="0" smtClean="0">
                <a:ln>
                  <a:noFill/>
                </a:ln>
                <a:solidFill>
                  <a:schemeClr val="tx1"/>
                </a:solidFill>
                <a:effectLst/>
                <a:uLnTx/>
                <a:uFillTx/>
                <a:latin typeface="+mn-lt"/>
                <a:ea typeface="+mn-ea"/>
                <a:cs typeface="+mn-cs"/>
              </a:rPr>
              <a:t>Selecting Multiple Cells in the Worksheet (continued) </a:t>
            </a:r>
          </a:p>
        </p:txBody>
      </p:sp>
      <p:pic>
        <p:nvPicPr>
          <p:cNvPr id="10" name="Picture 9" descr="fig 18-10.JPG"/>
          <p:cNvPicPr>
            <a:picLocks noChangeAspect="1"/>
          </p:cNvPicPr>
          <p:nvPr/>
        </p:nvPicPr>
        <p:blipFill>
          <a:blip r:embed="rId5"/>
          <a:stretch>
            <a:fillRect/>
          </a:stretch>
        </p:blipFill>
        <p:spPr>
          <a:xfrm>
            <a:off x="2590800" y="4343400"/>
            <a:ext cx="1123950" cy="228600"/>
          </a:xfrm>
          <a:prstGeom prst="rect">
            <a:avLst/>
          </a:prstGeom>
        </p:spPr>
      </p:pic>
      <p:pic>
        <p:nvPicPr>
          <p:cNvPr id="11" name="Picture 10" descr="fig 18-11.JPG"/>
          <p:cNvPicPr>
            <a:picLocks noChangeAspect="1"/>
          </p:cNvPicPr>
          <p:nvPr/>
        </p:nvPicPr>
        <p:blipFill>
          <a:blip r:embed="rId6"/>
          <a:stretch>
            <a:fillRect/>
          </a:stretch>
        </p:blipFill>
        <p:spPr>
          <a:xfrm>
            <a:off x="3886200" y="4876800"/>
            <a:ext cx="1085850" cy="228600"/>
          </a:xfrm>
          <a:prstGeom prst="rect">
            <a:avLst/>
          </a:prstGeom>
        </p:spPr>
      </p:pic>
    </p:spTree>
    <p:extLst>
      <p:ext uri="{BB962C8B-B14F-4D97-AF65-F5344CB8AC3E}">
        <p14:creationId xmlns:p14="http://schemas.microsoft.com/office/powerpoint/2010/main" xmlns="" val="3231801080"/>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Modifying the Worksheet Structure (continued)</a:t>
            </a:r>
            <a:endParaRPr lang="en-US" dirty="0"/>
          </a:p>
        </p:txBody>
      </p:sp>
      <p:sp>
        <p:nvSpPr>
          <p:cNvPr id="26629" name="Rectangle 3"/>
          <p:cNvSpPr>
            <a:spLocks noGrp="1" noChangeArrowheads="1"/>
          </p:cNvSpPr>
          <p:nvPr>
            <p:ph idx="1"/>
          </p:nvPr>
        </p:nvSpPr>
        <p:spPr/>
        <p:txBody>
          <a:bodyPr/>
          <a:lstStyle/>
          <a:p>
            <a:r>
              <a:rPr lang="en-US" b="1" dirty="0" smtClean="0"/>
              <a:t>Inserting and Deleting Rows and Columns</a:t>
            </a:r>
          </a:p>
          <a:p>
            <a:r>
              <a:rPr lang="en-US" dirty="0" smtClean="0"/>
              <a:t>To </a:t>
            </a:r>
            <a:r>
              <a:rPr lang="en-US" dirty="0"/>
              <a:t>add or delete rows and columns, use the buttons in the Cells group </a:t>
            </a:r>
            <a:r>
              <a:rPr lang="en-US" dirty="0" smtClean="0"/>
              <a:t>on the HOME tab</a:t>
            </a:r>
            <a:r>
              <a:rPr lang="en-US" dirty="0"/>
              <a:t>.</a:t>
            </a:r>
          </a:p>
          <a:p>
            <a:r>
              <a:rPr lang="en-US" dirty="0"/>
              <a:t>To insert or delete multiple columns and rows in a single step, </a:t>
            </a:r>
            <a:r>
              <a:rPr lang="en-US" dirty="0" smtClean="0"/>
              <a:t>select the </a:t>
            </a:r>
            <a:r>
              <a:rPr lang="en-US" dirty="0"/>
              <a:t>desired number of columns or rows before executing the command</a:t>
            </a:r>
            <a:r>
              <a:rPr lang="en-US" dirty="0" smtClean="0"/>
              <a:t>.</a:t>
            </a:r>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17</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17</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17</a:t>
            </a:fld>
            <a:endParaRPr lang="en-US" sz="2600" b="1" dirty="0">
              <a:solidFill>
                <a:schemeClr val="bg1"/>
              </a:solidFill>
            </a:endParaRPr>
          </a:p>
        </p:txBody>
      </p:sp>
      <p:pic>
        <p:nvPicPr>
          <p:cNvPr id="5122" name="Picture 2"/>
          <p:cNvPicPr>
            <a:picLocks noChangeAspect="1" noChangeArrowheads="1"/>
          </p:cNvPicPr>
          <p:nvPr/>
        </p:nvPicPr>
        <p:blipFill>
          <a:blip r:embed="rId3"/>
          <a:stretch>
            <a:fillRect/>
          </a:stretch>
        </p:blipFill>
        <p:spPr bwMode="auto">
          <a:xfrm>
            <a:off x="3962400" y="5181600"/>
            <a:ext cx="1752600" cy="11703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fig 18-12.JPG"/>
          <p:cNvPicPr>
            <a:picLocks noChangeAspect="1"/>
          </p:cNvPicPr>
          <p:nvPr/>
        </p:nvPicPr>
        <p:blipFill>
          <a:blip r:embed="rId4"/>
          <a:stretch>
            <a:fillRect/>
          </a:stretch>
        </p:blipFill>
        <p:spPr>
          <a:xfrm>
            <a:off x="5715000" y="5181600"/>
            <a:ext cx="1123950" cy="257175"/>
          </a:xfrm>
          <a:prstGeom prst="rect">
            <a:avLst/>
          </a:prstGeom>
        </p:spPr>
      </p:pic>
    </p:spTree>
    <p:extLst>
      <p:ext uri="{BB962C8B-B14F-4D97-AF65-F5344CB8AC3E}">
        <p14:creationId xmlns:p14="http://schemas.microsoft.com/office/powerpoint/2010/main" xmlns="" val="2763125159"/>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Modifying the Worksheet Structure (continued)</a:t>
            </a:r>
            <a:endParaRPr lang="en-US" dirty="0"/>
          </a:p>
        </p:txBody>
      </p:sp>
      <p:sp>
        <p:nvSpPr>
          <p:cNvPr id="26629" name="Rectangle 3"/>
          <p:cNvSpPr>
            <a:spLocks noGrp="1" noChangeArrowheads="1"/>
          </p:cNvSpPr>
          <p:nvPr>
            <p:ph idx="1"/>
          </p:nvPr>
        </p:nvSpPr>
        <p:spPr>
          <a:xfrm>
            <a:off x="838200" y="2362201"/>
            <a:ext cx="7693025" cy="1828800"/>
          </a:xfrm>
        </p:spPr>
        <p:txBody>
          <a:bodyPr>
            <a:normAutofit lnSpcReduction="10000"/>
          </a:bodyPr>
          <a:lstStyle/>
          <a:p>
            <a:pPr eaLnBrk="1" hangingPunct="1"/>
            <a:r>
              <a:rPr lang="en-US" sz="2400" b="1" dirty="0" smtClean="0"/>
              <a:t>Changing Column Width and Row Height</a:t>
            </a:r>
          </a:p>
          <a:p>
            <a:pPr eaLnBrk="1" hangingPunct="1"/>
            <a:r>
              <a:rPr lang="en-US" sz="2400" dirty="0" smtClean="0"/>
              <a:t>To accommodate data that will not fit in a cell, you can widen the column and change the height of a row by dragging the cell boundary or by using the Format options in the Cells group.</a:t>
            </a:r>
            <a:endParaRPr lang="en-US" sz="2400" dirty="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18</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18</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18</a:t>
            </a:fld>
            <a:endParaRPr lang="en-US" sz="2600" b="1" dirty="0">
              <a:solidFill>
                <a:schemeClr val="bg1"/>
              </a:solidFill>
            </a:endParaRPr>
          </a:p>
        </p:txBody>
      </p:sp>
      <p:pic>
        <p:nvPicPr>
          <p:cNvPr id="6146" name="Picture 2"/>
          <p:cNvPicPr>
            <a:picLocks noChangeAspect="1" noChangeArrowheads="1"/>
          </p:cNvPicPr>
          <p:nvPr/>
        </p:nvPicPr>
        <p:blipFill>
          <a:blip r:embed="rId3"/>
          <a:stretch>
            <a:fillRect/>
          </a:stretch>
        </p:blipFill>
        <p:spPr bwMode="auto">
          <a:xfrm>
            <a:off x="2232640" y="4191000"/>
            <a:ext cx="5288320" cy="2152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fig 18-13.JPG"/>
          <p:cNvPicPr>
            <a:picLocks noChangeAspect="1"/>
          </p:cNvPicPr>
          <p:nvPr/>
        </p:nvPicPr>
        <p:blipFill>
          <a:blip r:embed="rId4"/>
          <a:stretch>
            <a:fillRect/>
          </a:stretch>
        </p:blipFill>
        <p:spPr>
          <a:xfrm>
            <a:off x="2286000" y="4191000"/>
            <a:ext cx="1085850" cy="247650"/>
          </a:xfrm>
          <a:prstGeom prst="rect">
            <a:avLst/>
          </a:prstGeom>
        </p:spPr>
      </p:pic>
    </p:spTree>
    <p:extLst>
      <p:ext uri="{BB962C8B-B14F-4D97-AF65-F5344CB8AC3E}">
        <p14:creationId xmlns:p14="http://schemas.microsoft.com/office/powerpoint/2010/main" xmlns="" val="3940292186"/>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Editing the Worksheet Data</a:t>
            </a:r>
          </a:p>
        </p:txBody>
      </p:sp>
      <p:sp>
        <p:nvSpPr>
          <p:cNvPr id="26629" name="Rectangle 3"/>
          <p:cNvSpPr>
            <a:spLocks noGrp="1" noChangeArrowheads="1"/>
          </p:cNvSpPr>
          <p:nvPr>
            <p:ph idx="1"/>
          </p:nvPr>
        </p:nvSpPr>
        <p:spPr/>
        <p:txBody>
          <a:bodyPr/>
          <a:lstStyle/>
          <a:p>
            <a:r>
              <a:rPr lang="en-US" dirty="0" smtClean="0"/>
              <a:t>Sometimes </a:t>
            </a:r>
            <a:r>
              <a:rPr lang="en-US" dirty="0"/>
              <a:t>after entering data in a worksheet, you need to reorganize </a:t>
            </a:r>
            <a:r>
              <a:rPr lang="en-US" dirty="0" smtClean="0"/>
              <a:t>it.</a:t>
            </a:r>
          </a:p>
          <a:p>
            <a:r>
              <a:rPr lang="en-US" dirty="0" smtClean="0"/>
              <a:t>You may even </a:t>
            </a:r>
            <a:r>
              <a:rPr lang="en-US" dirty="0"/>
              <a:t>want to remove some of the data and not replace </a:t>
            </a:r>
            <a:r>
              <a:rPr lang="en-US" dirty="0" smtClean="0"/>
              <a:t>it.</a:t>
            </a:r>
          </a:p>
          <a:p>
            <a:r>
              <a:rPr lang="en-US" dirty="0" smtClean="0"/>
              <a:t>Or</a:t>
            </a:r>
            <a:r>
              <a:rPr lang="en-US" dirty="0"/>
              <a:t>, you may want to </a:t>
            </a:r>
            <a:r>
              <a:rPr lang="en-US" dirty="0" smtClean="0"/>
              <a:t>move or </a:t>
            </a:r>
            <a:r>
              <a:rPr lang="en-US" dirty="0"/>
              <a:t>copy existing data from one location to another.</a:t>
            </a:r>
            <a:endParaRPr lang="en-US" dirty="0" smtClean="0"/>
          </a:p>
          <a:p>
            <a:pPr marL="0" indent="0" eaLnBrk="1" hangingPunct="1">
              <a:buNone/>
            </a:pPr>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19</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19</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19</a:t>
            </a:fld>
            <a:endParaRPr lang="en-US" sz="2600" b="1" dirty="0">
              <a:solidFill>
                <a:schemeClr val="bg1"/>
              </a:solidFill>
            </a:endParaRPr>
          </a:p>
        </p:txBody>
      </p:sp>
    </p:spTree>
    <p:extLst>
      <p:ext uri="{BB962C8B-B14F-4D97-AF65-F5344CB8AC3E}">
        <p14:creationId xmlns:p14="http://schemas.microsoft.com/office/powerpoint/2010/main" xmlns="" val="2696475921"/>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a:t>
            </a:r>
          </a:p>
        </p:txBody>
      </p:sp>
      <p:sp>
        <p:nvSpPr>
          <p:cNvPr id="19461" name="Rectangle 3"/>
          <p:cNvSpPr>
            <a:spLocks noGrp="1" noChangeArrowheads="1"/>
          </p:cNvSpPr>
          <p:nvPr>
            <p:ph idx="1"/>
          </p:nvPr>
        </p:nvSpPr>
        <p:spPr/>
        <p:txBody>
          <a:bodyPr/>
          <a:lstStyle/>
          <a:p>
            <a:r>
              <a:rPr lang="en-US" dirty="0"/>
              <a:t>Identify the parts of the Excel screen.</a:t>
            </a:r>
          </a:p>
          <a:p>
            <a:r>
              <a:rPr lang="en-US" dirty="0" smtClean="0"/>
              <a:t>Navigate </a:t>
            </a:r>
            <a:r>
              <a:rPr lang="en-US" dirty="0"/>
              <a:t>through a worksheet and a workbook.</a:t>
            </a:r>
          </a:p>
          <a:p>
            <a:r>
              <a:rPr lang="en-US" dirty="0" smtClean="0"/>
              <a:t>Change </a:t>
            </a:r>
            <a:r>
              <a:rPr lang="en-US" dirty="0"/>
              <a:t>views and magnification in the worksheet window.</a:t>
            </a:r>
          </a:p>
          <a:p>
            <a:r>
              <a:rPr lang="en-US" dirty="0" smtClean="0"/>
              <a:t>Use </a:t>
            </a:r>
            <a:r>
              <a:rPr lang="en-US" dirty="0"/>
              <a:t>the AutoCorrect and AutoComplete features when entering data</a:t>
            </a:r>
            <a:r>
              <a:rPr lang="en-US" dirty="0" smtClean="0"/>
              <a:t>.</a:t>
            </a:r>
            <a:endParaRPr lang="en-US" dirty="0"/>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2</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2</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2</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Editing the Worksheet Data (continued)</a:t>
            </a:r>
            <a:endParaRPr lang="en-US" dirty="0"/>
          </a:p>
        </p:txBody>
      </p:sp>
      <p:sp>
        <p:nvSpPr>
          <p:cNvPr id="26629" name="Rectangle 3"/>
          <p:cNvSpPr>
            <a:spLocks noGrp="1" noChangeArrowheads="1"/>
          </p:cNvSpPr>
          <p:nvPr>
            <p:ph idx="1"/>
          </p:nvPr>
        </p:nvSpPr>
        <p:spPr/>
        <p:txBody>
          <a:bodyPr>
            <a:normAutofit fontScale="85000" lnSpcReduction="10000"/>
          </a:bodyPr>
          <a:lstStyle/>
          <a:p>
            <a:r>
              <a:rPr lang="en-US" b="1" dirty="0" smtClean="0"/>
              <a:t>Clearing, Replacing, and Copying Existing Data</a:t>
            </a:r>
          </a:p>
          <a:p>
            <a:r>
              <a:rPr lang="en-US" dirty="0" smtClean="0"/>
              <a:t>To replace cell </a:t>
            </a:r>
            <a:r>
              <a:rPr lang="en-US" dirty="0"/>
              <a:t>contents, you can select the cell and enter the new data. </a:t>
            </a:r>
            <a:endParaRPr lang="en-US" dirty="0" smtClean="0"/>
          </a:p>
          <a:p>
            <a:r>
              <a:rPr lang="en-US" dirty="0" smtClean="0"/>
              <a:t>The </a:t>
            </a:r>
            <a:r>
              <a:rPr lang="en-US" dirty="0"/>
              <a:t>process for </a:t>
            </a:r>
            <a:r>
              <a:rPr lang="en-US" dirty="0" smtClean="0"/>
              <a:t>deleting data </a:t>
            </a:r>
            <a:r>
              <a:rPr lang="en-US" dirty="0"/>
              <a:t>can be as simple as pressing Delete or Backspace</a:t>
            </a:r>
            <a:r>
              <a:rPr lang="en-US" dirty="0" smtClean="0"/>
              <a:t>.</a:t>
            </a:r>
          </a:p>
          <a:p>
            <a:r>
              <a:rPr lang="en-US" dirty="0" smtClean="0"/>
              <a:t>You can copy or move multiple cells of data at the same time.</a:t>
            </a:r>
          </a:p>
          <a:p>
            <a:r>
              <a:rPr lang="en-US" dirty="0" smtClean="0"/>
              <a:t>When you paste data to a spreadsheet cell that already contains data, the data in the destination cell is replaced with the pasted data.</a:t>
            </a:r>
            <a:endParaRPr lang="en-US" dirty="0"/>
          </a:p>
          <a:p>
            <a:pPr marL="0" indent="0" eaLnBrk="1" hangingPunct="1">
              <a:buNone/>
            </a:pPr>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20</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20</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20</a:t>
            </a:fld>
            <a:endParaRPr lang="en-US" sz="2600" b="1" dirty="0">
              <a:solidFill>
                <a:schemeClr val="bg1"/>
              </a:solidFill>
            </a:endParaRPr>
          </a:p>
        </p:txBody>
      </p:sp>
    </p:spTree>
    <p:extLst>
      <p:ext uri="{BB962C8B-B14F-4D97-AF65-F5344CB8AC3E}">
        <p14:creationId xmlns:p14="http://schemas.microsoft.com/office/powerpoint/2010/main" xmlns="" val="3875936627"/>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Editing the Worksheet Data (continued)</a:t>
            </a:r>
            <a:endParaRPr lang="en-US" dirty="0"/>
          </a:p>
        </p:txBody>
      </p:sp>
      <p:sp>
        <p:nvSpPr>
          <p:cNvPr id="26629" name="Rectangle 3"/>
          <p:cNvSpPr>
            <a:spLocks noGrp="1" noChangeArrowheads="1"/>
          </p:cNvSpPr>
          <p:nvPr>
            <p:ph idx="1"/>
          </p:nvPr>
        </p:nvSpPr>
        <p:spPr/>
        <p:txBody>
          <a:bodyPr/>
          <a:lstStyle/>
          <a:p>
            <a:r>
              <a:rPr lang="en-US" b="1" dirty="0" smtClean="0"/>
              <a:t>Using the AutoFill Feature to Copy Data</a:t>
            </a:r>
          </a:p>
          <a:p>
            <a:r>
              <a:rPr lang="en-US" dirty="0" smtClean="0"/>
              <a:t>The </a:t>
            </a:r>
            <a:r>
              <a:rPr lang="en-US" b="1" i="1" dirty="0"/>
              <a:t>AutoFill</a:t>
            </a:r>
            <a:r>
              <a:rPr lang="en-US" dirty="0"/>
              <a:t> feature </a:t>
            </a:r>
            <a:r>
              <a:rPr lang="en-US" dirty="0" smtClean="0"/>
              <a:t>enables </a:t>
            </a:r>
            <a:r>
              <a:rPr lang="en-US" dirty="0"/>
              <a:t>you to repeat the same data in a column or </a:t>
            </a:r>
            <a:r>
              <a:rPr lang="en-US" dirty="0" smtClean="0"/>
              <a:t>row.</a:t>
            </a:r>
          </a:p>
          <a:p>
            <a:endParaRPr lang="en-US" dirty="0"/>
          </a:p>
          <a:p>
            <a:pPr marL="0" indent="0" eaLnBrk="1" hangingPunct="1">
              <a:buNone/>
            </a:pPr>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21</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21</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21</a:t>
            </a:fld>
            <a:endParaRPr lang="en-US" sz="2600" b="1" dirty="0">
              <a:solidFill>
                <a:schemeClr val="bg1"/>
              </a:solidFill>
            </a:endParaRPr>
          </a:p>
        </p:txBody>
      </p:sp>
      <p:pic>
        <p:nvPicPr>
          <p:cNvPr id="7170" name="Picture 2"/>
          <p:cNvPicPr>
            <a:picLocks noChangeAspect="1" noChangeArrowheads="1"/>
          </p:cNvPicPr>
          <p:nvPr/>
        </p:nvPicPr>
        <p:blipFill>
          <a:blip r:embed="rId3"/>
          <a:stretch>
            <a:fillRect/>
          </a:stretch>
        </p:blipFill>
        <p:spPr bwMode="auto">
          <a:xfrm>
            <a:off x="1681163" y="4045691"/>
            <a:ext cx="1990725" cy="9287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4"/>
          <a:stretch>
            <a:fillRect/>
          </a:stretch>
        </p:blipFill>
        <p:spPr bwMode="auto">
          <a:xfrm>
            <a:off x="4095750" y="4001266"/>
            <a:ext cx="3905250" cy="18748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8" descr="fig 18-17.JPG"/>
          <p:cNvPicPr>
            <a:picLocks noChangeAspect="1"/>
          </p:cNvPicPr>
          <p:nvPr/>
        </p:nvPicPr>
        <p:blipFill>
          <a:blip r:embed="rId5"/>
          <a:stretch>
            <a:fillRect/>
          </a:stretch>
        </p:blipFill>
        <p:spPr>
          <a:xfrm>
            <a:off x="2438400" y="5029200"/>
            <a:ext cx="1085850" cy="238125"/>
          </a:xfrm>
          <a:prstGeom prst="rect">
            <a:avLst/>
          </a:prstGeom>
        </p:spPr>
      </p:pic>
      <p:pic>
        <p:nvPicPr>
          <p:cNvPr id="10" name="Picture 9" descr="fig 18-18.JPG"/>
          <p:cNvPicPr>
            <a:picLocks noChangeAspect="1"/>
          </p:cNvPicPr>
          <p:nvPr/>
        </p:nvPicPr>
        <p:blipFill>
          <a:blip r:embed="rId6"/>
          <a:stretch>
            <a:fillRect/>
          </a:stretch>
        </p:blipFill>
        <p:spPr>
          <a:xfrm>
            <a:off x="5029200" y="5943600"/>
            <a:ext cx="1095375" cy="219075"/>
          </a:xfrm>
          <a:prstGeom prst="rect">
            <a:avLst/>
          </a:prstGeom>
        </p:spPr>
      </p:pic>
    </p:spTree>
    <p:extLst>
      <p:ext uri="{BB962C8B-B14F-4D97-AF65-F5344CB8AC3E}">
        <p14:creationId xmlns:p14="http://schemas.microsoft.com/office/powerpoint/2010/main" xmlns="" val="2794551139"/>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Editing the Worksheet Data (continued)</a:t>
            </a:r>
            <a:endParaRPr lang="en-US" dirty="0"/>
          </a:p>
        </p:txBody>
      </p:sp>
      <p:sp>
        <p:nvSpPr>
          <p:cNvPr id="26629" name="Rectangle 3"/>
          <p:cNvSpPr>
            <a:spLocks noGrp="1" noChangeArrowheads="1"/>
          </p:cNvSpPr>
          <p:nvPr>
            <p:ph idx="1"/>
          </p:nvPr>
        </p:nvSpPr>
        <p:spPr/>
        <p:txBody>
          <a:bodyPr/>
          <a:lstStyle/>
          <a:p>
            <a:r>
              <a:rPr lang="en-US" b="1" dirty="0" smtClean="0"/>
              <a:t>Using the AutoFill Feature to Fill in a Series</a:t>
            </a:r>
          </a:p>
          <a:p>
            <a:r>
              <a:rPr lang="en-US" dirty="0" smtClean="0"/>
              <a:t>You can also use the AutoFill feature to fill in a series of numbers and dates.</a:t>
            </a:r>
          </a:p>
          <a:p>
            <a:pPr marL="0" indent="0" eaLnBrk="1" hangingPunct="1">
              <a:buNone/>
            </a:pPr>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22</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22</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22</a:t>
            </a:fld>
            <a:endParaRPr lang="en-US" sz="2600" b="1" dirty="0">
              <a:solidFill>
                <a:schemeClr val="bg1"/>
              </a:solidFill>
            </a:endParaRPr>
          </a:p>
        </p:txBody>
      </p:sp>
      <p:pic>
        <p:nvPicPr>
          <p:cNvPr id="8194" name="Picture 2"/>
          <p:cNvPicPr>
            <a:picLocks noChangeAspect="1" noChangeArrowheads="1"/>
          </p:cNvPicPr>
          <p:nvPr/>
        </p:nvPicPr>
        <p:blipFill>
          <a:blip r:embed="rId3"/>
          <a:stretch>
            <a:fillRect/>
          </a:stretch>
        </p:blipFill>
        <p:spPr bwMode="auto">
          <a:xfrm>
            <a:off x="1524000" y="4449455"/>
            <a:ext cx="1933575" cy="15595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p:cNvPicPr>
            <a:picLocks noChangeAspect="1" noChangeArrowheads="1"/>
          </p:cNvPicPr>
          <p:nvPr/>
        </p:nvPicPr>
        <p:blipFill>
          <a:blip r:embed="rId4"/>
          <a:stretch>
            <a:fillRect/>
          </a:stretch>
        </p:blipFill>
        <p:spPr bwMode="auto">
          <a:xfrm>
            <a:off x="3990975" y="4385274"/>
            <a:ext cx="4229100" cy="16879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8" descr="fig 18-19.JPG"/>
          <p:cNvPicPr>
            <a:picLocks noChangeAspect="1"/>
          </p:cNvPicPr>
          <p:nvPr/>
        </p:nvPicPr>
        <p:blipFill>
          <a:blip r:embed="rId5"/>
          <a:stretch>
            <a:fillRect/>
          </a:stretch>
        </p:blipFill>
        <p:spPr>
          <a:xfrm>
            <a:off x="1905000" y="6019800"/>
            <a:ext cx="1076325" cy="266700"/>
          </a:xfrm>
          <a:prstGeom prst="rect">
            <a:avLst/>
          </a:prstGeom>
        </p:spPr>
      </p:pic>
      <p:pic>
        <p:nvPicPr>
          <p:cNvPr id="10" name="Picture 9" descr="fig 18-20.JPG"/>
          <p:cNvPicPr>
            <a:picLocks noChangeAspect="1"/>
          </p:cNvPicPr>
          <p:nvPr/>
        </p:nvPicPr>
        <p:blipFill>
          <a:blip r:embed="rId6"/>
          <a:stretch>
            <a:fillRect/>
          </a:stretch>
        </p:blipFill>
        <p:spPr>
          <a:xfrm>
            <a:off x="4876800" y="6096000"/>
            <a:ext cx="1104900" cy="247650"/>
          </a:xfrm>
          <a:prstGeom prst="rect">
            <a:avLst/>
          </a:prstGeom>
        </p:spPr>
      </p:pic>
    </p:spTree>
    <p:extLst>
      <p:ext uri="{BB962C8B-B14F-4D97-AF65-F5344CB8AC3E}">
        <p14:creationId xmlns:p14="http://schemas.microsoft.com/office/powerpoint/2010/main" xmlns="" val="2993333011"/>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a:t>
            </a:r>
          </a:p>
        </p:txBody>
      </p:sp>
      <p:sp>
        <p:nvSpPr>
          <p:cNvPr id="44036" name="Content Placeholder 2"/>
          <p:cNvSpPr>
            <a:spLocks noGrp="1"/>
          </p:cNvSpPr>
          <p:nvPr>
            <p:ph idx="1"/>
          </p:nvPr>
        </p:nvSpPr>
        <p:spPr/>
        <p:txBody>
          <a:bodyPr>
            <a:normAutofit fontScale="92500"/>
          </a:bodyPr>
          <a:lstStyle/>
          <a:p>
            <a:pPr eaLnBrk="1" hangingPunct="1">
              <a:buFont typeface="Wingdings" pitchFamily="2" charset="2"/>
              <a:buNone/>
            </a:pPr>
            <a:r>
              <a:rPr lang="en-US" b="1" dirty="0" smtClean="0"/>
              <a:t>In this lesson, you learned:</a:t>
            </a:r>
          </a:p>
          <a:p>
            <a:r>
              <a:rPr lang="en-US" sz="2600" dirty="0"/>
              <a:t>The Excel application window shows the Quick </a:t>
            </a:r>
            <a:r>
              <a:rPr lang="en-US" sz="2600" dirty="0" smtClean="0"/>
              <a:t>Access Toolbar</a:t>
            </a:r>
            <a:r>
              <a:rPr lang="en-US" sz="2600" dirty="0"/>
              <a:t>, status bar, and other similar features used in </a:t>
            </a:r>
            <a:r>
              <a:rPr lang="en-US" sz="2600" dirty="0" smtClean="0"/>
              <a:t>other Microsoft </a:t>
            </a:r>
            <a:r>
              <a:rPr lang="en-US" sz="2600" dirty="0"/>
              <a:t>Office applications.</a:t>
            </a:r>
          </a:p>
          <a:p>
            <a:r>
              <a:rPr lang="en-US" sz="2600" dirty="0" smtClean="0"/>
              <a:t>To </a:t>
            </a:r>
            <a:r>
              <a:rPr lang="en-US" sz="2600" dirty="0"/>
              <a:t>navigate the workbook, you can use keyboard </a:t>
            </a:r>
            <a:r>
              <a:rPr lang="en-US" sz="2600" dirty="0" smtClean="0"/>
              <a:t>shortcuts and </a:t>
            </a:r>
            <a:r>
              <a:rPr lang="en-US" sz="2600" dirty="0"/>
              <a:t>the scroll bars</a:t>
            </a:r>
            <a:r>
              <a:rPr lang="en-US" sz="2600" dirty="0" smtClean="0"/>
              <a:t>.</a:t>
            </a:r>
          </a:p>
          <a:p>
            <a:r>
              <a:rPr lang="en-US" sz="2600" dirty="0"/>
              <a:t>You can choose from several options to view the worksheet, and you can change the zoom settings to specify the level of magnification</a:t>
            </a:r>
            <a:r>
              <a:rPr lang="en-US" sz="2600" dirty="0" smtClean="0"/>
              <a:t>.</a:t>
            </a:r>
            <a:endParaRPr lang="en-US" sz="2600" dirty="0"/>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23</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23</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23</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 (continued)</a:t>
            </a:r>
          </a:p>
        </p:txBody>
      </p:sp>
      <p:sp>
        <p:nvSpPr>
          <p:cNvPr id="44036" name="Content Placeholder 2"/>
          <p:cNvSpPr>
            <a:spLocks noGrp="1"/>
          </p:cNvSpPr>
          <p:nvPr>
            <p:ph idx="1"/>
          </p:nvPr>
        </p:nvSpPr>
        <p:spPr/>
        <p:txBody>
          <a:bodyPr>
            <a:normAutofit fontScale="92500" lnSpcReduction="10000"/>
          </a:bodyPr>
          <a:lstStyle/>
          <a:p>
            <a:r>
              <a:rPr lang="en-US" sz="2600" dirty="0" smtClean="0"/>
              <a:t>To </a:t>
            </a:r>
            <a:r>
              <a:rPr lang="en-US" sz="2600" dirty="0"/>
              <a:t>enter data in a cell, the cell must be active. </a:t>
            </a:r>
            <a:r>
              <a:rPr lang="en-US" sz="2600" dirty="0" smtClean="0"/>
              <a:t>Depending on </a:t>
            </a:r>
            <a:r>
              <a:rPr lang="en-US" sz="2600" dirty="0"/>
              <a:t>the width of the column, all the data may not be </a:t>
            </a:r>
            <a:r>
              <a:rPr lang="en-US" sz="2600" dirty="0" smtClean="0"/>
              <a:t>displayed, but </a:t>
            </a:r>
            <a:r>
              <a:rPr lang="en-US" sz="2600" dirty="0"/>
              <a:t>the data is still contained in the cell</a:t>
            </a:r>
            <a:r>
              <a:rPr lang="en-US" sz="2600" dirty="0" smtClean="0"/>
              <a:t>.</a:t>
            </a:r>
          </a:p>
          <a:p>
            <a:r>
              <a:rPr lang="en-US" sz="2600" dirty="0"/>
              <a:t>As you enter data, the AutoCorrect feature automatically corrects some of your keyboarding errors. If the data you are entering matches characters of existing entries in the column, the AutoComplete feature proposes the existing entry to save you time</a:t>
            </a:r>
            <a:r>
              <a:rPr lang="en-US" sz="2600" dirty="0" smtClean="0"/>
              <a:t>.</a:t>
            </a:r>
            <a:endParaRPr lang="en-US" sz="2600" dirty="0"/>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24</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24</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24</a:t>
            </a:fld>
            <a:endParaRPr lang="en-US" sz="2600" b="1" dirty="0">
              <a:solidFill>
                <a:schemeClr val="bg1"/>
              </a:solidFill>
            </a:endParaRPr>
          </a:p>
        </p:txBody>
      </p:sp>
    </p:spTree>
    <p:extLst>
      <p:ext uri="{BB962C8B-B14F-4D97-AF65-F5344CB8AC3E}">
        <p14:creationId xmlns:p14="http://schemas.microsoft.com/office/powerpoint/2010/main" xmlns="" val="3076244880"/>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 (continued)</a:t>
            </a:r>
          </a:p>
        </p:txBody>
      </p:sp>
      <p:sp>
        <p:nvSpPr>
          <p:cNvPr id="44036" name="Content Placeholder 2"/>
          <p:cNvSpPr>
            <a:spLocks noGrp="1"/>
          </p:cNvSpPr>
          <p:nvPr>
            <p:ph idx="1"/>
          </p:nvPr>
        </p:nvSpPr>
        <p:spPr/>
        <p:txBody>
          <a:bodyPr>
            <a:normAutofit fontScale="92500"/>
          </a:bodyPr>
          <a:lstStyle/>
          <a:p>
            <a:r>
              <a:rPr lang="en-US" sz="2400" dirty="0" smtClean="0"/>
              <a:t>When </a:t>
            </a:r>
            <a:r>
              <a:rPr lang="en-US" sz="2400" dirty="0"/>
              <a:t>you insert or delete cells, rows, and </a:t>
            </a:r>
            <a:r>
              <a:rPr lang="en-US" sz="2400" dirty="0" smtClean="0"/>
              <a:t>columns, all </a:t>
            </a:r>
            <a:r>
              <a:rPr lang="en-US" sz="2400" dirty="0"/>
              <a:t>existing data is shifted up, down, left, or right</a:t>
            </a:r>
            <a:r>
              <a:rPr lang="en-US" sz="2400" dirty="0" smtClean="0"/>
              <a:t>.</a:t>
            </a:r>
          </a:p>
          <a:p>
            <a:r>
              <a:rPr lang="en-US" sz="2400" dirty="0"/>
              <a:t>To accommodate the data in a cell, you can widen the column and change the height of a row.</a:t>
            </a:r>
          </a:p>
          <a:p>
            <a:r>
              <a:rPr lang="en-US" sz="2400" dirty="0"/>
              <a:t>To reorganize a worksheet, you can add and delete columns and rows; you can also delete, clear, copy and paste, or move the data. The Undo and Redo commands are available on the Quick Access Toolbar.</a:t>
            </a:r>
          </a:p>
          <a:p>
            <a:r>
              <a:rPr lang="en-US" sz="2400" dirty="0"/>
              <a:t>The AutoFill feature enables you to quickly fill in a series of data</a:t>
            </a:r>
            <a:r>
              <a:rPr lang="en-US" sz="2400" dirty="0" smtClean="0"/>
              <a:t>.</a:t>
            </a:r>
            <a:endParaRPr lang="en-US" sz="2400" dirty="0"/>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25</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25</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25</a:t>
            </a:fld>
            <a:endParaRPr lang="en-US" sz="2600" b="1" dirty="0">
              <a:solidFill>
                <a:schemeClr val="bg1"/>
              </a:solidFill>
            </a:endParaRPr>
          </a:p>
        </p:txBody>
      </p:sp>
    </p:spTree>
    <p:extLst>
      <p:ext uri="{BB962C8B-B14F-4D97-AF65-F5344CB8AC3E}">
        <p14:creationId xmlns:p14="http://schemas.microsoft.com/office/powerpoint/2010/main" xmlns="" val="427125514"/>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 (continued)</a:t>
            </a:r>
          </a:p>
        </p:txBody>
      </p:sp>
      <p:sp>
        <p:nvSpPr>
          <p:cNvPr id="19461" name="Rectangle 3"/>
          <p:cNvSpPr>
            <a:spLocks noGrp="1" noChangeArrowheads="1"/>
          </p:cNvSpPr>
          <p:nvPr>
            <p:ph idx="1"/>
          </p:nvPr>
        </p:nvSpPr>
        <p:spPr/>
        <p:txBody>
          <a:bodyPr/>
          <a:lstStyle/>
          <a:p>
            <a:r>
              <a:rPr lang="en-US" dirty="0"/>
              <a:t>Insert and delete rows, and change column width and row height.</a:t>
            </a:r>
          </a:p>
          <a:p>
            <a:r>
              <a:rPr lang="en-US" dirty="0" smtClean="0"/>
              <a:t>Copy</a:t>
            </a:r>
            <a:r>
              <a:rPr lang="en-US" dirty="0"/>
              <a:t>, clear, move, and delete data.</a:t>
            </a:r>
          </a:p>
          <a:p>
            <a:r>
              <a:rPr lang="en-US" dirty="0" smtClean="0"/>
              <a:t>Use </a:t>
            </a:r>
            <a:r>
              <a:rPr lang="en-US" dirty="0"/>
              <a:t>the Undo and Redo features.</a:t>
            </a:r>
          </a:p>
          <a:p>
            <a:r>
              <a:rPr lang="en-US" dirty="0" smtClean="0"/>
              <a:t>Use </a:t>
            </a:r>
            <a:r>
              <a:rPr lang="en-US" dirty="0"/>
              <a:t>the AutoFill feature to copy and enter data into a range of cells.</a:t>
            </a:r>
            <a:endParaRPr lang="en-US" dirty="0" smtClean="0"/>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3</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3</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3</a:t>
            </a:fld>
            <a:endParaRPr lang="en-US" sz="2600" b="1" dirty="0">
              <a:solidFill>
                <a:schemeClr val="bg1"/>
              </a:solidFill>
            </a:endParaRPr>
          </a:p>
        </p:txBody>
      </p:sp>
    </p:spTree>
    <p:extLst>
      <p:ext uri="{BB962C8B-B14F-4D97-AF65-F5344CB8AC3E}">
        <p14:creationId xmlns:p14="http://schemas.microsoft.com/office/powerpoint/2010/main" xmlns="" val="3300832910"/>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a:t>
            </a:r>
          </a:p>
        </p:txBody>
      </p:sp>
      <p:sp>
        <p:nvSpPr>
          <p:cNvPr id="23557" name="Rectangle 3"/>
          <p:cNvSpPr>
            <a:spLocks noGrp="1" noChangeArrowheads="1"/>
          </p:cNvSpPr>
          <p:nvPr>
            <p:ph sz="half" idx="1"/>
          </p:nvPr>
        </p:nvSpPr>
        <p:spPr/>
        <p:txBody>
          <a:bodyPr/>
          <a:lstStyle/>
          <a:p>
            <a:r>
              <a:rPr lang="en-US" dirty="0"/>
              <a:t>active cell</a:t>
            </a:r>
          </a:p>
          <a:p>
            <a:r>
              <a:rPr lang="en-US" dirty="0"/>
              <a:t>AutoFill</a:t>
            </a:r>
          </a:p>
          <a:p>
            <a:r>
              <a:rPr lang="en-US" dirty="0"/>
              <a:t>cell</a:t>
            </a:r>
          </a:p>
          <a:p>
            <a:r>
              <a:rPr lang="en-US" dirty="0"/>
              <a:t>cell reference</a:t>
            </a:r>
          </a:p>
          <a:p>
            <a:r>
              <a:rPr lang="en-US" dirty="0"/>
              <a:t>column </a:t>
            </a:r>
            <a:r>
              <a:rPr lang="en-US" dirty="0" smtClean="0"/>
              <a:t>heading</a:t>
            </a:r>
          </a:p>
          <a:p>
            <a:r>
              <a:rPr lang="en-US" dirty="0"/>
              <a:t>range</a:t>
            </a:r>
          </a:p>
          <a:p>
            <a:r>
              <a:rPr lang="en-US" dirty="0"/>
              <a:t>row </a:t>
            </a:r>
            <a:r>
              <a:rPr lang="en-US" dirty="0" smtClean="0"/>
              <a:t>heading</a:t>
            </a:r>
            <a:endParaRPr lang="en-US" dirty="0"/>
          </a:p>
        </p:txBody>
      </p:sp>
      <p:sp>
        <p:nvSpPr>
          <p:cNvPr id="23558" name="Rectangle 4"/>
          <p:cNvSpPr>
            <a:spLocks noGrp="1" noChangeArrowheads="1"/>
          </p:cNvSpPr>
          <p:nvPr>
            <p:ph sz="half" idx="2"/>
          </p:nvPr>
        </p:nvSpPr>
        <p:spPr/>
        <p:txBody>
          <a:bodyPr/>
          <a:lstStyle/>
          <a:p>
            <a:r>
              <a:rPr lang="en-US" dirty="0"/>
              <a:t>spreadsheet</a:t>
            </a:r>
          </a:p>
          <a:p>
            <a:r>
              <a:rPr lang="en-US" dirty="0"/>
              <a:t>value</a:t>
            </a:r>
          </a:p>
          <a:p>
            <a:r>
              <a:rPr lang="en-US" dirty="0"/>
              <a:t>workbook</a:t>
            </a:r>
          </a:p>
          <a:p>
            <a:r>
              <a:rPr lang="en-US" dirty="0"/>
              <a:t>worksheet</a:t>
            </a:r>
            <a:endParaRPr lang="en-US" dirty="0" smtClean="0"/>
          </a:p>
        </p:txBody>
      </p:sp>
      <p:sp>
        <p:nvSpPr>
          <p:cNvPr id="23553" name="Rectangle 13"/>
          <p:cNvSpPr>
            <a:spLocks noGrp="1" noChangeArrowheads="1"/>
          </p:cNvSpPr>
          <p:nvPr>
            <p:ph type="sldNum" sz="quarter" idx="10"/>
          </p:nvPr>
        </p:nvSpPr>
        <p:spPr>
          <a:noFill/>
        </p:spPr>
        <p:txBody>
          <a:bodyPr/>
          <a:lstStyle/>
          <a:p>
            <a:fld id="{58ECAE64-90F1-41DE-9203-F1A411277E61}" type="slidenum">
              <a:rPr lang="en-US" smtClean="0"/>
              <a:pPr/>
              <a:t>4</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476F3-47C5-4FED-902F-7ED894D4044D}" type="slidenum">
              <a:rPr lang="en-US" sz="2600" b="1">
                <a:solidFill>
                  <a:schemeClr val="bg1"/>
                </a:solidFill>
              </a:rPr>
              <a:pPr/>
              <a:t>4</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060F8AF-EB98-42CF-A09B-3C930A47812B}" type="slidenum">
              <a:rPr lang="en-US" sz="2600" b="1">
                <a:solidFill>
                  <a:schemeClr val="bg1"/>
                </a:solidFill>
              </a:rPr>
              <a:pPr/>
              <a:t>4</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Introduction</a:t>
            </a:r>
          </a:p>
        </p:txBody>
      </p:sp>
      <p:sp>
        <p:nvSpPr>
          <p:cNvPr id="26629" name="Rectangle 3"/>
          <p:cNvSpPr>
            <a:spLocks noGrp="1" noChangeArrowheads="1"/>
          </p:cNvSpPr>
          <p:nvPr>
            <p:ph idx="1"/>
          </p:nvPr>
        </p:nvSpPr>
        <p:spPr/>
        <p:txBody>
          <a:bodyPr/>
          <a:lstStyle/>
          <a:p>
            <a:r>
              <a:rPr lang="en-US" dirty="0"/>
              <a:t>A </a:t>
            </a:r>
            <a:r>
              <a:rPr lang="en-US" b="1" i="1" dirty="0"/>
              <a:t>spreadsheet</a:t>
            </a:r>
            <a:r>
              <a:rPr lang="en-US" dirty="0"/>
              <a:t> is a grid of rows and </a:t>
            </a:r>
            <a:r>
              <a:rPr lang="en-US" dirty="0" smtClean="0"/>
              <a:t>columns into </a:t>
            </a:r>
            <a:r>
              <a:rPr lang="en-US" dirty="0"/>
              <a:t>which you enter text data (e.g., </a:t>
            </a:r>
            <a:r>
              <a:rPr lang="en-US" dirty="0" smtClean="0"/>
              <a:t>surnames</a:t>
            </a:r>
            <a:r>
              <a:rPr lang="en-US" dirty="0"/>
              <a:t>, cities, states) and </a:t>
            </a:r>
            <a:r>
              <a:rPr lang="en-US" dirty="0" smtClean="0"/>
              <a:t>numerical data </a:t>
            </a:r>
            <a:r>
              <a:rPr lang="en-US" dirty="0"/>
              <a:t>(e.g., dates, currency, percentages</a:t>
            </a:r>
            <a:r>
              <a:rPr lang="en-US" dirty="0" smtClean="0"/>
              <a:t>).</a:t>
            </a:r>
          </a:p>
          <a:p>
            <a:r>
              <a:rPr lang="en-US" dirty="0" smtClean="0"/>
              <a:t>Excel is an electronic application that enables you to work with text, numbers, and formulas to create worksheets, tables, charts, and statistical analysis.</a:t>
            </a:r>
            <a:endParaRPr lang="en-US" dirty="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5</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5</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5</a:t>
            </a:fld>
            <a:endParaRPr lang="en-US" sz="2600" b="1" dirty="0">
              <a:solidFill>
                <a:schemeClr val="bg1"/>
              </a:solidFill>
            </a:endParaRPr>
          </a:p>
        </p:txBody>
      </p:sp>
    </p:spTree>
    <p:extLst>
      <p:ext uri="{BB962C8B-B14F-4D97-AF65-F5344CB8AC3E}">
        <p14:creationId xmlns:p14="http://schemas.microsoft.com/office/powerpoint/2010/main" xmlns="" val="3747028329"/>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Touchscreen Users</a:t>
            </a:r>
            <a:endParaRPr lang="en-US" dirty="0"/>
          </a:p>
        </p:txBody>
      </p:sp>
      <p:sp>
        <p:nvSpPr>
          <p:cNvPr id="3" name="Content Placeholder 2"/>
          <p:cNvSpPr>
            <a:spLocks noGrp="1"/>
          </p:cNvSpPr>
          <p:nvPr>
            <p:ph idx="1"/>
          </p:nvPr>
        </p:nvSpPr>
        <p:spPr/>
        <p:txBody>
          <a:bodyPr/>
          <a:lstStyle/>
          <a:p>
            <a:r>
              <a:rPr lang="en-US" dirty="0" smtClean="0"/>
              <a:t>The instructions in the Excel lessons generally provide directions for using a mouse to access commands and features.</a:t>
            </a:r>
          </a:p>
          <a:p>
            <a:r>
              <a:rPr lang="en-US" dirty="0" smtClean="0"/>
              <a:t>If you are using a touch screen, you can use gestures, such as </a:t>
            </a:r>
            <a:r>
              <a:rPr lang="en-US" i="1" dirty="0" smtClean="0"/>
              <a:t>press</a:t>
            </a:r>
            <a:r>
              <a:rPr lang="en-US" dirty="0" smtClean="0"/>
              <a:t>, </a:t>
            </a:r>
            <a:r>
              <a:rPr lang="en-US" i="1" dirty="0" smtClean="0"/>
              <a:t>tap</a:t>
            </a:r>
            <a:r>
              <a:rPr lang="en-US" dirty="0" smtClean="0"/>
              <a:t>, </a:t>
            </a:r>
            <a:r>
              <a:rPr lang="en-US" i="1" dirty="0" smtClean="0"/>
              <a:t>slide</a:t>
            </a:r>
            <a:r>
              <a:rPr lang="en-US" dirty="0" smtClean="0"/>
              <a:t>, </a:t>
            </a:r>
            <a:r>
              <a:rPr lang="en-US" i="1" dirty="0" smtClean="0"/>
              <a:t>swipe</a:t>
            </a:r>
            <a:r>
              <a:rPr lang="en-US" dirty="0" smtClean="0"/>
              <a:t>, and </a:t>
            </a:r>
            <a:r>
              <a:rPr lang="en-US" i="1" dirty="0" smtClean="0"/>
              <a:t>drag</a:t>
            </a:r>
            <a:r>
              <a:rPr lang="en-US" dirty="0" smtClean="0"/>
              <a:t> instead of following the directions for using the mouse.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6</a:t>
            </a:fld>
            <a:endParaRPr lang="en-US" dirty="0"/>
          </a:p>
        </p:txBody>
      </p:sp>
    </p:spTree>
    <p:extLst>
      <p:ext uri="{BB962C8B-B14F-4D97-AF65-F5344CB8AC3E}">
        <p14:creationId xmlns:p14="http://schemas.microsoft.com/office/powerpoint/2010/main" xmlns="" val="539753007"/>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Parts of the Excel Screen</a:t>
            </a:r>
            <a:endParaRPr lang="en-US" dirty="0"/>
          </a:p>
        </p:txBody>
      </p:sp>
      <p:sp>
        <p:nvSpPr>
          <p:cNvPr id="3" name="Content Placeholder 2"/>
          <p:cNvSpPr>
            <a:spLocks noGrp="1"/>
          </p:cNvSpPr>
          <p:nvPr>
            <p:ph idx="1"/>
          </p:nvPr>
        </p:nvSpPr>
        <p:spPr/>
        <p:txBody>
          <a:bodyPr>
            <a:normAutofit fontScale="92500"/>
          </a:bodyPr>
          <a:lstStyle/>
          <a:p>
            <a:r>
              <a:rPr lang="en-US" dirty="0" smtClean="0"/>
              <a:t>Excel 2013 refers to spreadsheet as a </a:t>
            </a:r>
            <a:r>
              <a:rPr lang="en-US" b="1" i="1" dirty="0" smtClean="0"/>
              <a:t>worksheet</a:t>
            </a:r>
            <a:r>
              <a:rPr lang="en-US" dirty="0" smtClean="0"/>
              <a:t>.</a:t>
            </a:r>
          </a:p>
          <a:p>
            <a:r>
              <a:rPr lang="en-US" dirty="0" smtClean="0"/>
              <a:t>The worksheet is always stored in a </a:t>
            </a:r>
            <a:r>
              <a:rPr lang="en-US" b="1" i="1" dirty="0" smtClean="0"/>
              <a:t>workbook</a:t>
            </a:r>
            <a:r>
              <a:rPr lang="en-US" dirty="0" smtClean="0"/>
              <a:t> that contains one or more worksheets.</a:t>
            </a:r>
          </a:p>
          <a:p>
            <a:r>
              <a:rPr lang="en-US" dirty="0" smtClean="0"/>
              <a:t>The Excel worksheet is divided into columns and rows.</a:t>
            </a:r>
          </a:p>
          <a:p>
            <a:r>
              <a:rPr lang="en-US" dirty="0" smtClean="0"/>
              <a:t>Columns appear vertically and are identified by letters at the top of the worksheet window.</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7</a:t>
            </a:fld>
            <a:endParaRPr lang="en-US" dirty="0"/>
          </a:p>
        </p:txBody>
      </p:sp>
    </p:spTree>
    <p:extLst>
      <p:ext uri="{BB962C8B-B14F-4D97-AF65-F5344CB8AC3E}">
        <p14:creationId xmlns:p14="http://schemas.microsoft.com/office/powerpoint/2010/main" xmlns="" val="1460076903"/>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Parts of the Excel Screen (continued)</a:t>
            </a:r>
            <a:endParaRPr lang="en-US" dirty="0"/>
          </a:p>
        </p:txBody>
      </p:sp>
      <p:sp>
        <p:nvSpPr>
          <p:cNvPr id="3" name="Content Placeholder 2"/>
          <p:cNvSpPr>
            <a:spLocks noGrp="1"/>
          </p:cNvSpPr>
          <p:nvPr>
            <p:ph idx="1"/>
          </p:nvPr>
        </p:nvSpPr>
        <p:spPr/>
        <p:txBody>
          <a:bodyPr>
            <a:normAutofit/>
          </a:bodyPr>
          <a:lstStyle/>
          <a:p>
            <a:r>
              <a:rPr lang="en-US" sz="2600" dirty="0" smtClean="0"/>
              <a:t>Rows appear horizontally and are identified by numbers on the left side of the worksheet window.</a:t>
            </a:r>
            <a:endParaRPr lang="en-US" sz="2600"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8</a:t>
            </a:fld>
            <a:endParaRPr lang="en-US" dirty="0"/>
          </a:p>
        </p:txBody>
      </p:sp>
      <p:pic>
        <p:nvPicPr>
          <p:cNvPr id="1026" name="Picture 2"/>
          <p:cNvPicPr>
            <a:picLocks noChangeAspect="1" noChangeArrowheads="1"/>
          </p:cNvPicPr>
          <p:nvPr/>
        </p:nvPicPr>
        <p:blipFill>
          <a:blip r:embed="rId3"/>
          <a:stretch>
            <a:fillRect/>
          </a:stretch>
        </p:blipFill>
        <p:spPr bwMode="auto">
          <a:xfrm>
            <a:off x="2590800" y="3586621"/>
            <a:ext cx="5562600" cy="25297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18-1.JPG"/>
          <p:cNvPicPr>
            <a:picLocks noChangeAspect="1"/>
          </p:cNvPicPr>
          <p:nvPr/>
        </p:nvPicPr>
        <p:blipFill>
          <a:blip r:embed="rId4"/>
          <a:stretch>
            <a:fillRect/>
          </a:stretch>
        </p:blipFill>
        <p:spPr>
          <a:xfrm>
            <a:off x="4876800" y="6172200"/>
            <a:ext cx="990600" cy="228600"/>
          </a:xfrm>
          <a:prstGeom prst="rect">
            <a:avLst/>
          </a:prstGeom>
        </p:spPr>
      </p:pic>
    </p:spTree>
    <p:extLst>
      <p:ext uri="{BB962C8B-B14F-4D97-AF65-F5344CB8AC3E}">
        <p14:creationId xmlns:p14="http://schemas.microsoft.com/office/powerpoint/2010/main" xmlns="" val="3188518608"/>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Navigating a Workbook</a:t>
            </a:r>
            <a:endParaRPr lang="en-US" dirty="0" smtClean="0"/>
          </a:p>
        </p:txBody>
      </p:sp>
      <p:sp>
        <p:nvSpPr>
          <p:cNvPr id="26629" name="Rectangle 3"/>
          <p:cNvSpPr>
            <a:spLocks noGrp="1" noChangeArrowheads="1"/>
          </p:cNvSpPr>
          <p:nvPr>
            <p:ph idx="1"/>
          </p:nvPr>
        </p:nvSpPr>
        <p:spPr/>
        <p:txBody>
          <a:bodyPr/>
          <a:lstStyle/>
          <a:p>
            <a:r>
              <a:rPr lang="en-US" dirty="0" smtClean="0"/>
              <a:t>A </a:t>
            </a:r>
            <a:r>
              <a:rPr lang="en-US" b="1" i="1" dirty="0"/>
              <a:t>cell</a:t>
            </a:r>
            <a:r>
              <a:rPr lang="en-US" dirty="0"/>
              <a:t> is the intersection of a single row and a single column. </a:t>
            </a:r>
            <a:endParaRPr lang="en-US" dirty="0" smtClean="0"/>
          </a:p>
          <a:p>
            <a:r>
              <a:rPr lang="en-US" dirty="0"/>
              <a:t>The </a:t>
            </a:r>
            <a:r>
              <a:rPr lang="en-US" b="1" i="1" dirty="0"/>
              <a:t>cell reference </a:t>
            </a:r>
            <a:r>
              <a:rPr lang="en-US" dirty="0"/>
              <a:t>is the column letter </a:t>
            </a:r>
            <a:r>
              <a:rPr lang="en-US" dirty="0" smtClean="0"/>
              <a:t>followed by </a:t>
            </a:r>
            <a:r>
              <a:rPr lang="en-US" dirty="0"/>
              <a:t>the row number (for example, A1 or B4</a:t>
            </a:r>
            <a:r>
              <a:rPr lang="en-US" dirty="0" smtClean="0"/>
              <a:t>).</a:t>
            </a:r>
          </a:p>
          <a:p>
            <a:r>
              <a:rPr lang="en-US" dirty="0"/>
              <a:t>When a cell is selected, it </a:t>
            </a:r>
            <a:r>
              <a:rPr lang="en-US" dirty="0" smtClean="0"/>
              <a:t>is </a:t>
            </a:r>
            <a:r>
              <a:rPr lang="en-US" dirty="0"/>
              <a:t>called the </a:t>
            </a:r>
            <a:r>
              <a:rPr lang="en-US" b="1" i="1" dirty="0"/>
              <a:t>active cell</a:t>
            </a:r>
            <a:r>
              <a:rPr lang="en-US" dirty="0"/>
              <a:t>.</a:t>
            </a:r>
          </a:p>
          <a:p>
            <a:pPr eaLnBrk="1" hangingPunct="1"/>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9</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9</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9</a:t>
            </a:fld>
            <a:endParaRPr lang="en-US" sz="2600" b="1" dirty="0">
              <a:solidFill>
                <a:schemeClr val="bg1"/>
              </a:solidFill>
            </a:endParaRPr>
          </a:p>
        </p:txBody>
      </p:sp>
    </p:spTree>
    <p:extLst>
      <p:ext uri="{BB962C8B-B14F-4D97-AF65-F5344CB8AC3E}">
        <p14:creationId xmlns:p14="http://schemas.microsoft.com/office/powerpoint/2010/main" xmlns="" val="2093853693"/>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1416</Words>
  <Application>Microsoft Office PowerPoint</Application>
  <PresentationFormat>On-screen Show (4:3)</PresentationFormat>
  <Paragraphs>195</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1_Capsules</vt:lpstr>
      <vt:lpstr>Lesson 18 Getting Started with Excel Essentials</vt:lpstr>
      <vt:lpstr>Objectives</vt:lpstr>
      <vt:lpstr>Objectives (continued)</vt:lpstr>
      <vt:lpstr>Words to Know</vt:lpstr>
      <vt:lpstr>Introduction</vt:lpstr>
      <vt:lpstr>Touchscreen Users</vt:lpstr>
      <vt:lpstr>Identifying the Parts of the Excel Screen</vt:lpstr>
      <vt:lpstr>Identifying the Parts of the Excel Screen (continued)</vt:lpstr>
      <vt:lpstr>Navigating a Workbook</vt:lpstr>
      <vt:lpstr>Navigating a Workbook (continued)</vt:lpstr>
      <vt:lpstr>Changing the Workbook View and Magnification</vt:lpstr>
      <vt:lpstr>Entering Data</vt:lpstr>
      <vt:lpstr>Entering Data (continued)</vt:lpstr>
      <vt:lpstr>Entering Data (continued)</vt:lpstr>
      <vt:lpstr>Modifying the Worksheet Structure</vt:lpstr>
      <vt:lpstr>Modifying the Worksheet Structure (continued)</vt:lpstr>
      <vt:lpstr>Modifying the Worksheet Structure (continued)</vt:lpstr>
      <vt:lpstr>Modifying the Worksheet Structure (continued)</vt:lpstr>
      <vt:lpstr>Editing the Worksheet Data</vt:lpstr>
      <vt:lpstr>Editing the Worksheet Data (continued)</vt:lpstr>
      <vt:lpstr>Editing the Worksheet Data (continued)</vt:lpstr>
      <vt:lpstr>Editing the Worksheet Data (continued)</vt:lpstr>
      <vt:lpstr>Summary</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2014-02-05T16:42:19Z</dcterms:created>
  <dcterms:modified xsi:type="dcterms:W3CDTF">2014-02-05T16:42:29Z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