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39"/>
  </p:notesMasterIdLst>
  <p:handoutMasterIdLst>
    <p:handoutMasterId r:id="rId40"/>
  </p:handoutMasterIdLst>
  <p:sldIdLst>
    <p:sldId id="299" r:id="rId2"/>
    <p:sldId id="325" r:id="rId3"/>
    <p:sldId id="379" r:id="rId4"/>
    <p:sldId id="300" r:id="rId5"/>
    <p:sldId id="398" r:id="rId6"/>
    <p:sldId id="378" r:id="rId7"/>
    <p:sldId id="389" r:id="rId8"/>
    <p:sldId id="400" r:id="rId9"/>
    <p:sldId id="390" r:id="rId10"/>
    <p:sldId id="380" r:id="rId11"/>
    <p:sldId id="402" r:id="rId12"/>
    <p:sldId id="404" r:id="rId13"/>
    <p:sldId id="403" r:id="rId14"/>
    <p:sldId id="391" r:id="rId15"/>
    <p:sldId id="392" r:id="rId16"/>
    <p:sldId id="405" r:id="rId17"/>
    <p:sldId id="401" r:id="rId18"/>
    <p:sldId id="381" r:id="rId19"/>
    <p:sldId id="393" r:id="rId20"/>
    <p:sldId id="394" r:id="rId21"/>
    <p:sldId id="382" r:id="rId22"/>
    <p:sldId id="406" r:id="rId23"/>
    <p:sldId id="395" r:id="rId24"/>
    <p:sldId id="396" r:id="rId25"/>
    <p:sldId id="383" r:id="rId26"/>
    <p:sldId id="397" r:id="rId27"/>
    <p:sldId id="384" r:id="rId28"/>
    <p:sldId id="407" r:id="rId29"/>
    <p:sldId id="408" r:id="rId30"/>
    <p:sldId id="409" r:id="rId31"/>
    <p:sldId id="321" r:id="rId32"/>
    <p:sldId id="410" r:id="rId33"/>
    <p:sldId id="385" r:id="rId34"/>
    <p:sldId id="386" r:id="rId35"/>
    <p:sldId id="411" r:id="rId36"/>
    <p:sldId id="387" r:id="rId37"/>
    <p:sldId id="388"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74" autoAdjust="0"/>
    <p:restoredTop sz="94500" autoAdjust="0"/>
  </p:normalViewPr>
  <p:slideViewPr>
    <p:cSldViewPr>
      <p:cViewPr varScale="1">
        <p:scale>
          <a:sx n="74" d="100"/>
          <a:sy n="74" d="100"/>
        </p:scale>
        <p:origin x="-9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 xmlns:p14="http://schemas.microsoft.com/office/powerpoint/2010/main" val="1208973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 xmlns:p14="http://schemas.microsoft.com/office/powerpoint/2010/main" val="1587799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43813" cy="6858000"/>
            <a:chOff x="0" y="0"/>
            <a:chExt cx="4815"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71" cy="237"/>
              <a:chOff x="144" y="1248"/>
              <a:chExt cx="4671" cy="237"/>
            </a:xfrm>
          </p:grpSpPr>
          <p:sp>
            <p:nvSpPr>
              <p:cNvPr id="69639" name="AutoShape 7"/>
              <p:cNvSpPr>
                <a:spLocks noChangeArrowheads="1"/>
              </p:cNvSpPr>
              <p:nvPr/>
            </p:nvSpPr>
            <p:spPr bwMode="auto">
              <a:xfrm>
                <a:off x="384" y="1248"/>
                <a:ext cx="4431"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19</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19</a:t>
            </a:r>
            <a:br>
              <a:rPr lang="en-US" sz="3200" dirty="0" smtClean="0"/>
            </a:br>
            <a:r>
              <a:rPr lang="en-US" sz="3200" dirty="0"/>
              <a:t>Organizing and</a:t>
            </a:r>
            <a:br>
              <a:rPr lang="en-US" sz="3200" dirty="0"/>
            </a:br>
            <a:r>
              <a:rPr lang="en-US" sz="3200" dirty="0"/>
              <a:t>Enhancing Worksheets</a:t>
            </a:r>
            <a:endParaRPr lang="en-US" sz="3200" dirty="0" smtClean="0"/>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8100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Formatting the Page Layout</a:t>
            </a:r>
            <a:endParaRPr lang="en-US" dirty="0" smtClean="0"/>
          </a:p>
        </p:txBody>
      </p:sp>
      <p:sp>
        <p:nvSpPr>
          <p:cNvPr id="26629" name="Rectangle 3"/>
          <p:cNvSpPr>
            <a:spLocks noGrp="1" noChangeArrowheads="1"/>
          </p:cNvSpPr>
          <p:nvPr>
            <p:ph idx="1"/>
          </p:nvPr>
        </p:nvSpPr>
        <p:spPr/>
        <p:txBody>
          <a:bodyPr/>
          <a:lstStyle/>
          <a:p>
            <a:r>
              <a:rPr lang="en-US" dirty="0" smtClean="0"/>
              <a:t>A well-organized worksheet must also have an effective page layout.</a:t>
            </a:r>
          </a:p>
          <a:p>
            <a:r>
              <a:rPr lang="en-US" dirty="0" smtClean="0"/>
              <a:t>When a worksheet contains a large amount of data, you can make some adjustments to the page layout so the data is easy to read and access.</a:t>
            </a:r>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10</a:t>
            </a:fld>
            <a:endParaRPr lang="en-US" sz="2600" b="1" dirty="0">
              <a:solidFill>
                <a:schemeClr val="bg1"/>
              </a:solidFill>
            </a:endParaRPr>
          </a:p>
        </p:txBody>
      </p:sp>
    </p:spTree>
    <p:extLst>
      <p:ext uri="{BB962C8B-B14F-4D97-AF65-F5344CB8AC3E}">
        <p14:creationId xmlns="" xmlns:p14="http://schemas.microsoft.com/office/powerpoint/2010/main" val="80797082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the Page Layout (continued)</a:t>
            </a:r>
            <a:endParaRPr lang="en-US" dirty="0"/>
          </a:p>
        </p:txBody>
      </p:sp>
      <p:sp>
        <p:nvSpPr>
          <p:cNvPr id="26629" name="Rectangle 3"/>
          <p:cNvSpPr>
            <a:spLocks noGrp="1" noChangeArrowheads="1"/>
          </p:cNvSpPr>
          <p:nvPr>
            <p:ph idx="1"/>
          </p:nvPr>
        </p:nvSpPr>
        <p:spPr/>
        <p:txBody>
          <a:bodyPr/>
          <a:lstStyle/>
          <a:p>
            <a:r>
              <a:rPr lang="en-US" sz="2600" b="1" dirty="0" smtClean="0"/>
              <a:t>Changing the Page Setup</a:t>
            </a:r>
          </a:p>
          <a:p>
            <a:r>
              <a:rPr lang="en-US" sz="2600" dirty="0" smtClean="0"/>
              <a:t>Page Break Preview shows you exactly how the worksheet will be printed.</a:t>
            </a:r>
          </a:p>
          <a:p>
            <a:r>
              <a:rPr lang="en-US" sz="2600" dirty="0" smtClean="0"/>
              <a:t>Excel determines where to break the page and begin a new one.</a:t>
            </a:r>
          </a:p>
          <a:p>
            <a:r>
              <a:rPr lang="en-US" sz="2600" dirty="0" smtClean="0"/>
              <a:t>You can create your own page break by dragging the page break to a new location, or by selecting a row or cell and inserting a manual page break.</a:t>
            </a:r>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11</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11</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11</a:t>
            </a:fld>
            <a:endParaRPr lang="en-US" sz="2600" b="1" dirty="0">
              <a:solidFill>
                <a:schemeClr val="bg1"/>
              </a:solidFill>
            </a:endParaRPr>
          </a:p>
        </p:txBody>
      </p:sp>
    </p:spTree>
    <p:extLst>
      <p:ext uri="{BB962C8B-B14F-4D97-AF65-F5344CB8AC3E}">
        <p14:creationId xmlns="" xmlns:p14="http://schemas.microsoft.com/office/powerpoint/2010/main" val="2794793048"/>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the Page Layout (continued)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12</a:t>
            </a:fld>
            <a:endParaRPr lang="en-US" dirty="0"/>
          </a:p>
        </p:txBody>
      </p:sp>
      <p:pic>
        <p:nvPicPr>
          <p:cNvPr id="4098" name="Picture 2"/>
          <p:cNvPicPr>
            <a:picLocks noChangeAspect="1" noChangeArrowheads="1"/>
          </p:cNvPicPr>
          <p:nvPr/>
        </p:nvPicPr>
        <p:blipFill>
          <a:blip r:embed="rId3"/>
          <a:stretch>
            <a:fillRect/>
          </a:stretch>
        </p:blipFill>
        <p:spPr bwMode="auto">
          <a:xfrm>
            <a:off x="1815379" y="2971800"/>
            <a:ext cx="612585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838200" y="2362200"/>
            <a:ext cx="7693025" cy="1600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r>
              <a:rPr kumimoji="0" lang="en-US" sz="2600" b="1" i="0" u="none" strike="noStrike" kern="0" cap="none" spc="0" normalizeH="0" baseline="0" noProof="0" dirty="0" smtClean="0">
                <a:ln>
                  <a:noFill/>
                </a:ln>
                <a:solidFill>
                  <a:schemeClr val="tx1"/>
                </a:solidFill>
                <a:effectLst/>
                <a:uLnTx/>
                <a:uFillTx/>
                <a:latin typeface="+mn-lt"/>
                <a:ea typeface="+mn-ea"/>
                <a:cs typeface="+mn-cs"/>
              </a:rPr>
              <a:t>Changing the Page Setup (continued)</a:t>
            </a:r>
          </a:p>
        </p:txBody>
      </p:sp>
      <p:pic>
        <p:nvPicPr>
          <p:cNvPr id="7" name="Picture 6" descr="fig 19-10.JPG"/>
          <p:cNvPicPr>
            <a:picLocks noChangeAspect="1"/>
          </p:cNvPicPr>
          <p:nvPr/>
        </p:nvPicPr>
        <p:blipFill>
          <a:blip r:embed="rId4"/>
          <a:stretch>
            <a:fillRect/>
          </a:stretch>
        </p:blipFill>
        <p:spPr>
          <a:xfrm>
            <a:off x="6019800" y="6019800"/>
            <a:ext cx="1076325" cy="228600"/>
          </a:xfrm>
          <a:prstGeom prst="rect">
            <a:avLst/>
          </a:prstGeom>
        </p:spPr>
      </p:pic>
    </p:spTree>
    <p:extLst>
      <p:ext uri="{BB962C8B-B14F-4D97-AF65-F5344CB8AC3E}">
        <p14:creationId xmlns="" xmlns:p14="http://schemas.microsoft.com/office/powerpoint/2010/main" val="1984707814"/>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the Page Layout (continued)</a:t>
            </a:r>
            <a:endParaRPr lang="en-US" dirty="0"/>
          </a:p>
        </p:txBody>
      </p:sp>
      <p:sp>
        <p:nvSpPr>
          <p:cNvPr id="26629" name="Rectangle 3"/>
          <p:cNvSpPr>
            <a:spLocks noGrp="1" noChangeArrowheads="1"/>
          </p:cNvSpPr>
          <p:nvPr>
            <p:ph idx="1"/>
          </p:nvPr>
        </p:nvSpPr>
        <p:spPr/>
        <p:txBody>
          <a:bodyPr>
            <a:normAutofit fontScale="92500" lnSpcReduction="10000"/>
          </a:bodyPr>
          <a:lstStyle/>
          <a:p>
            <a:r>
              <a:rPr lang="en-US" sz="2600" b="1" dirty="0" smtClean="0"/>
              <a:t>Changing the Page Setup (continued)</a:t>
            </a:r>
            <a:endParaRPr lang="en-US" sz="2600" dirty="0" smtClean="0"/>
          </a:p>
          <a:p>
            <a:r>
              <a:rPr lang="en-US" sz="2600" dirty="0" smtClean="0"/>
              <a:t>Portrait orientation formats the worksheet content with the short edge of the page at the top.</a:t>
            </a:r>
          </a:p>
          <a:p>
            <a:r>
              <a:rPr lang="en-US" sz="2600" dirty="0" smtClean="0"/>
              <a:t>You can change to landscape orientation, which formats the worksheet content with the long edge of the page at the top.</a:t>
            </a:r>
          </a:p>
          <a:p>
            <a:r>
              <a:rPr lang="en-US" sz="2600" dirty="0" smtClean="0"/>
              <a:t>Another option is the Fit command, which scales the worksheet to fit a number of pages you designate.</a:t>
            </a:r>
          </a:p>
          <a:p>
            <a:r>
              <a:rPr lang="en-US" sz="2600" dirty="0" smtClean="0"/>
              <a:t>When you change the page setup settings, the new settings apply only to the current worksheet.</a:t>
            </a:r>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13</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13</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13</a:t>
            </a:fld>
            <a:endParaRPr lang="en-US" sz="2600" b="1" dirty="0">
              <a:solidFill>
                <a:schemeClr val="bg1"/>
              </a:solidFill>
            </a:endParaRPr>
          </a:p>
        </p:txBody>
      </p:sp>
    </p:spTree>
    <p:extLst>
      <p:ext uri="{BB962C8B-B14F-4D97-AF65-F5344CB8AC3E}">
        <p14:creationId xmlns="" xmlns:p14="http://schemas.microsoft.com/office/powerpoint/2010/main" val="4070890297"/>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the Page Layout (continued)</a:t>
            </a:r>
            <a:endParaRPr lang="en-US" dirty="0"/>
          </a:p>
        </p:txBody>
      </p:sp>
      <p:sp>
        <p:nvSpPr>
          <p:cNvPr id="26629" name="Rectangle 3"/>
          <p:cNvSpPr>
            <a:spLocks noGrp="1" noChangeArrowheads="1"/>
          </p:cNvSpPr>
          <p:nvPr>
            <p:ph idx="1"/>
          </p:nvPr>
        </p:nvSpPr>
        <p:spPr/>
        <p:txBody>
          <a:bodyPr>
            <a:normAutofit fontScale="85000" lnSpcReduction="20000"/>
          </a:bodyPr>
          <a:lstStyle/>
          <a:p>
            <a:r>
              <a:rPr lang="en-US" b="1" dirty="0" smtClean="0"/>
              <a:t>Creating a Header and a Footer</a:t>
            </a:r>
          </a:p>
          <a:p>
            <a:r>
              <a:rPr lang="en-US" dirty="0" smtClean="0"/>
              <a:t>A </a:t>
            </a:r>
            <a:r>
              <a:rPr lang="en-US" b="1" i="1" dirty="0"/>
              <a:t>header</a:t>
            </a:r>
            <a:r>
              <a:rPr lang="en-US" dirty="0"/>
              <a:t> is information and/or graphics that are printed in the top margin of </a:t>
            </a:r>
            <a:r>
              <a:rPr lang="en-US" dirty="0" smtClean="0"/>
              <a:t>a worksheet. </a:t>
            </a:r>
          </a:p>
          <a:p>
            <a:r>
              <a:rPr lang="en-US" dirty="0" smtClean="0"/>
              <a:t>A </a:t>
            </a:r>
            <a:r>
              <a:rPr lang="en-US" b="1" i="1" dirty="0"/>
              <a:t>footer</a:t>
            </a:r>
            <a:r>
              <a:rPr lang="en-US" dirty="0"/>
              <a:t> </a:t>
            </a:r>
            <a:r>
              <a:rPr lang="en-US" dirty="0" smtClean="0"/>
              <a:t>is information </a:t>
            </a:r>
            <a:r>
              <a:rPr lang="en-US" dirty="0"/>
              <a:t>and/or graphics that are printed in the </a:t>
            </a:r>
            <a:r>
              <a:rPr lang="en-US" dirty="0" smtClean="0"/>
              <a:t>bottom margin </a:t>
            </a:r>
            <a:r>
              <a:rPr lang="en-US" dirty="0"/>
              <a:t>of a worksheet</a:t>
            </a:r>
            <a:r>
              <a:rPr lang="en-US" dirty="0" smtClean="0"/>
              <a:t>.</a:t>
            </a:r>
          </a:p>
          <a:p>
            <a:r>
              <a:rPr lang="en-US" dirty="0" smtClean="0"/>
              <a:t>Fields can be used to automatically insert dates, times, filenames, the file path, the worksheet name, and page numbers.</a:t>
            </a:r>
          </a:p>
          <a:p>
            <a:r>
              <a:rPr lang="en-US" dirty="0" smtClean="0"/>
              <a:t>You can choose from several built-in headers or footers, or you can create your own customized headers and footers.</a:t>
            </a:r>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14</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14</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14</a:t>
            </a:fld>
            <a:endParaRPr lang="en-US" sz="2600" b="1" dirty="0">
              <a:solidFill>
                <a:schemeClr val="bg1"/>
              </a:solidFill>
            </a:endParaRPr>
          </a:p>
        </p:txBody>
      </p:sp>
    </p:spTree>
    <p:extLst>
      <p:ext uri="{BB962C8B-B14F-4D97-AF65-F5344CB8AC3E}">
        <p14:creationId xmlns="" xmlns:p14="http://schemas.microsoft.com/office/powerpoint/2010/main" val="2588884263"/>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the Page Layout (continued)</a:t>
            </a:r>
            <a:endParaRPr lang="en-US" dirty="0"/>
          </a:p>
        </p:txBody>
      </p:sp>
      <p:sp>
        <p:nvSpPr>
          <p:cNvPr id="26629" name="Rectangle 3"/>
          <p:cNvSpPr>
            <a:spLocks noGrp="1" noChangeArrowheads="1"/>
          </p:cNvSpPr>
          <p:nvPr>
            <p:ph idx="1"/>
          </p:nvPr>
        </p:nvSpPr>
        <p:spPr/>
        <p:txBody>
          <a:bodyPr>
            <a:normAutofit fontScale="85000" lnSpcReduction="10000"/>
          </a:bodyPr>
          <a:lstStyle/>
          <a:p>
            <a:r>
              <a:rPr lang="en-US" b="1" dirty="0" smtClean="0"/>
              <a:t>Customizing Print Options</a:t>
            </a:r>
          </a:p>
          <a:p>
            <a:r>
              <a:rPr lang="en-US" dirty="0" smtClean="0"/>
              <a:t>By default, Excel prints the entire worksheet.</a:t>
            </a:r>
          </a:p>
          <a:p>
            <a:r>
              <a:rPr lang="en-US" dirty="0" smtClean="0"/>
              <a:t>You can identify the range you want to print before you choose the Print command.</a:t>
            </a:r>
          </a:p>
          <a:p>
            <a:r>
              <a:rPr lang="en-US" dirty="0" smtClean="0"/>
              <a:t>When printing multiple copies, you can use the </a:t>
            </a:r>
            <a:r>
              <a:rPr lang="en-US" b="1" i="1" dirty="0" smtClean="0"/>
              <a:t>collated</a:t>
            </a:r>
            <a:r>
              <a:rPr lang="en-US" dirty="0" smtClean="0"/>
              <a:t> setting. When printed pages are collated, the pages are organized in the proper sequence.</a:t>
            </a:r>
          </a:p>
          <a:p>
            <a:r>
              <a:rPr lang="en-US" dirty="0" smtClean="0"/>
              <a:t>Before printing a worksheet, you can change the settings for worksheet orientation, page size, the margins, and scaling.</a:t>
            </a:r>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15</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15</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15</a:t>
            </a:fld>
            <a:endParaRPr lang="en-US" sz="2600" b="1" dirty="0">
              <a:solidFill>
                <a:schemeClr val="bg1"/>
              </a:solidFill>
            </a:endParaRPr>
          </a:p>
        </p:txBody>
      </p:sp>
    </p:spTree>
    <p:extLst>
      <p:ext uri="{BB962C8B-B14F-4D97-AF65-F5344CB8AC3E}">
        <p14:creationId xmlns="" xmlns:p14="http://schemas.microsoft.com/office/powerpoint/2010/main" val="2668346922"/>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Formatting the Page Layout (continued)</a:t>
            </a:r>
            <a:endParaRPr lang="en-US" dirty="0"/>
          </a:p>
        </p:txBody>
      </p:sp>
      <p:sp>
        <p:nvSpPr>
          <p:cNvPr id="6" name="Content Placeholder 5"/>
          <p:cNvSpPr>
            <a:spLocks noGrp="1"/>
          </p:cNvSpPr>
          <p:nvPr>
            <p:ph sz="half" idx="1"/>
          </p:nvPr>
        </p:nvSpPr>
        <p:spPr/>
        <p:txBody>
          <a:bodyPr>
            <a:normAutofit fontScale="92500" lnSpcReduction="10000"/>
          </a:bodyPr>
          <a:lstStyle/>
          <a:p>
            <a:r>
              <a:rPr lang="en-US" b="1" dirty="0" smtClean="0"/>
              <a:t>Customizing Print Options (continued)</a:t>
            </a:r>
          </a:p>
          <a:p>
            <a:r>
              <a:rPr lang="en-US" dirty="0" smtClean="0"/>
              <a:t>You can change the print settings using the command on the PAGE LAYOUT tab, in the Page Setup dialog box, or in Backstage view.</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16</a:t>
            </a:fld>
            <a:endParaRPr lang="en-US" dirty="0"/>
          </a:p>
        </p:txBody>
      </p:sp>
      <p:pic>
        <p:nvPicPr>
          <p:cNvPr id="5122" name="Picture 2"/>
          <p:cNvPicPr>
            <a:picLocks noChangeAspect="1" noChangeArrowheads="1"/>
          </p:cNvPicPr>
          <p:nvPr/>
        </p:nvPicPr>
        <p:blipFill>
          <a:blip r:embed="rId3"/>
          <a:stretch>
            <a:fillRect/>
          </a:stretch>
        </p:blipFill>
        <p:spPr bwMode="auto">
          <a:xfrm>
            <a:off x="5203736" y="2819400"/>
            <a:ext cx="2099895"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descr="fig 19-15.JPG"/>
          <p:cNvPicPr>
            <a:picLocks noChangeAspect="1"/>
          </p:cNvPicPr>
          <p:nvPr/>
        </p:nvPicPr>
        <p:blipFill>
          <a:blip r:embed="rId4"/>
          <a:stretch>
            <a:fillRect/>
          </a:stretch>
        </p:blipFill>
        <p:spPr>
          <a:xfrm>
            <a:off x="5181600" y="2514600"/>
            <a:ext cx="1085850" cy="238125"/>
          </a:xfrm>
          <a:prstGeom prst="rect">
            <a:avLst/>
          </a:prstGeom>
        </p:spPr>
      </p:pic>
    </p:spTree>
    <p:extLst>
      <p:ext uri="{BB962C8B-B14F-4D97-AF65-F5344CB8AC3E}">
        <p14:creationId xmlns="" xmlns:p14="http://schemas.microsoft.com/office/powerpoint/2010/main" val="2922859883"/>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the Page Layout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Formatting the Cell Contents </a:t>
            </a:r>
          </a:p>
          <a:p>
            <a:r>
              <a:rPr lang="en-US" dirty="0" smtClean="0"/>
              <a:t>You can control the font styles, sizes, and colors, and you can apply attributes such as bold and italic to the contents of a cell.</a:t>
            </a:r>
          </a:p>
          <a:p>
            <a:r>
              <a:rPr lang="en-US" dirty="0" smtClean="0"/>
              <a:t>When you use the Cut and Copy commands to copy and move all the data in a cell, the formats are also moved and copied.</a:t>
            </a:r>
          </a:p>
          <a:p>
            <a:r>
              <a:rPr lang="en-US" dirty="0" smtClean="0"/>
              <a:t>When you delete the contents of a cell, the formats for the cell remain in the cell.</a:t>
            </a:r>
          </a:p>
          <a:p>
            <a:r>
              <a:rPr lang="en-US" dirty="0" smtClean="0"/>
              <a:t>To remove the contents and the formats, you need to clear the cell.</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17</a:t>
            </a:fld>
            <a:endParaRPr lang="en-US" dirty="0"/>
          </a:p>
        </p:txBody>
      </p:sp>
    </p:spTree>
    <p:extLst>
      <p:ext uri="{BB962C8B-B14F-4D97-AF65-F5344CB8AC3E}">
        <p14:creationId xmlns="" xmlns:p14="http://schemas.microsoft.com/office/powerpoint/2010/main" val="779959134"/>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the Page Layout (continued)</a:t>
            </a:r>
            <a:endParaRPr lang="en-US" dirty="0"/>
          </a:p>
        </p:txBody>
      </p:sp>
      <p:sp>
        <p:nvSpPr>
          <p:cNvPr id="26629" name="Rectangle 3"/>
          <p:cNvSpPr>
            <a:spLocks noGrp="1" noChangeArrowheads="1"/>
          </p:cNvSpPr>
          <p:nvPr>
            <p:ph idx="1"/>
          </p:nvPr>
        </p:nvSpPr>
        <p:spPr/>
        <p:txBody>
          <a:bodyPr>
            <a:normAutofit fontScale="92500" lnSpcReduction="20000"/>
          </a:bodyPr>
          <a:lstStyle/>
          <a:p>
            <a:pPr eaLnBrk="1" hangingPunct="1"/>
            <a:r>
              <a:rPr lang="en-US" b="1" dirty="0" smtClean="0"/>
              <a:t>Merging Cells and Changing Font Styles and Sizes</a:t>
            </a:r>
          </a:p>
          <a:p>
            <a:pPr eaLnBrk="1" hangingPunct="1"/>
            <a:r>
              <a:rPr lang="en-US" dirty="0" smtClean="0"/>
              <a:t>You </a:t>
            </a:r>
            <a:r>
              <a:rPr lang="en-US" dirty="0"/>
              <a:t>can merge cells and combine several cells into a single </a:t>
            </a:r>
            <a:r>
              <a:rPr lang="en-US" dirty="0" smtClean="0"/>
              <a:t>cell to span several columns.</a:t>
            </a:r>
          </a:p>
          <a:p>
            <a:pPr eaLnBrk="1" hangingPunct="1"/>
            <a:r>
              <a:rPr lang="en-US" dirty="0" smtClean="0"/>
              <a:t>You can use a merged cell to create a title or other informational text for your worksheet.</a:t>
            </a:r>
          </a:p>
          <a:p>
            <a:r>
              <a:rPr lang="en-US" dirty="0"/>
              <a:t>Bold, italic, underline, and color </a:t>
            </a:r>
            <a:r>
              <a:rPr lang="en-US" dirty="0" smtClean="0"/>
              <a:t>formats can </a:t>
            </a:r>
            <a:r>
              <a:rPr lang="en-US" dirty="0"/>
              <a:t>also add emphasis to the contents of a cell.</a:t>
            </a:r>
            <a:endParaRPr lang="en-US" dirty="0" smtClean="0"/>
          </a:p>
          <a:p>
            <a:r>
              <a:rPr lang="en-US" dirty="0"/>
              <a:t>You can use the Format </a:t>
            </a:r>
            <a:r>
              <a:rPr lang="en-US" dirty="0" smtClean="0"/>
              <a:t>Painter feature </a:t>
            </a:r>
            <a:r>
              <a:rPr lang="en-US" dirty="0"/>
              <a:t>to copy formats</a:t>
            </a:r>
            <a:r>
              <a:rPr lang="en-US" dirty="0" smtClean="0"/>
              <a:t>.</a:t>
            </a:r>
            <a:endParaRPr lang="en-US" dirty="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18</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18</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18</a:t>
            </a:fld>
            <a:endParaRPr lang="en-US" sz="2600" b="1" dirty="0">
              <a:solidFill>
                <a:schemeClr val="bg1"/>
              </a:solidFill>
            </a:endParaRPr>
          </a:p>
        </p:txBody>
      </p:sp>
    </p:spTree>
    <p:extLst>
      <p:ext uri="{BB962C8B-B14F-4D97-AF65-F5344CB8AC3E}">
        <p14:creationId xmlns="" xmlns:p14="http://schemas.microsoft.com/office/powerpoint/2010/main" val="1108146725"/>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the Page Layout (continued)</a:t>
            </a:r>
            <a:endParaRPr lang="en-US" dirty="0"/>
          </a:p>
        </p:txBody>
      </p:sp>
      <p:sp>
        <p:nvSpPr>
          <p:cNvPr id="26629" name="Rectangle 3"/>
          <p:cNvSpPr>
            <a:spLocks noGrp="1" noChangeArrowheads="1"/>
          </p:cNvSpPr>
          <p:nvPr>
            <p:ph idx="1"/>
          </p:nvPr>
        </p:nvSpPr>
        <p:spPr/>
        <p:txBody>
          <a:bodyPr>
            <a:normAutofit/>
          </a:bodyPr>
          <a:lstStyle/>
          <a:p>
            <a:r>
              <a:rPr lang="en-US" b="1" dirty="0" smtClean="0"/>
              <a:t>Changing Alignment and Wrapping Text in Cells</a:t>
            </a:r>
          </a:p>
          <a:p>
            <a:r>
              <a:rPr lang="en-US" dirty="0" smtClean="0"/>
              <a:t>Buttons </a:t>
            </a:r>
            <a:r>
              <a:rPr lang="en-US" dirty="0"/>
              <a:t>for </a:t>
            </a:r>
            <a:r>
              <a:rPr lang="en-US" dirty="0" smtClean="0"/>
              <a:t>adjusting alignment, wrapping text, and more are in </a:t>
            </a:r>
            <a:r>
              <a:rPr lang="en-US" dirty="0"/>
              <a:t>the </a:t>
            </a:r>
            <a:r>
              <a:rPr lang="en-US" dirty="0" smtClean="0"/>
              <a:t>Alignment group </a:t>
            </a:r>
            <a:r>
              <a:rPr lang="en-US" dirty="0"/>
              <a:t>on the </a:t>
            </a:r>
            <a:r>
              <a:rPr lang="en-US" dirty="0" smtClean="0"/>
              <a:t>HOME tab.</a:t>
            </a:r>
            <a:endParaRPr lang="en-US" dirty="0"/>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19</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19</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19</a:t>
            </a:fld>
            <a:endParaRPr lang="en-US" sz="2600" b="1" dirty="0">
              <a:solidFill>
                <a:schemeClr val="bg1"/>
              </a:solidFill>
            </a:endParaRPr>
          </a:p>
        </p:txBody>
      </p:sp>
      <p:pic>
        <p:nvPicPr>
          <p:cNvPr id="7170" name="Picture 2"/>
          <p:cNvPicPr>
            <a:picLocks noChangeAspect="1" noChangeArrowheads="1"/>
          </p:cNvPicPr>
          <p:nvPr/>
        </p:nvPicPr>
        <p:blipFill>
          <a:blip r:embed="rId3"/>
          <a:stretch>
            <a:fillRect/>
          </a:stretch>
        </p:blipFill>
        <p:spPr bwMode="auto">
          <a:xfrm>
            <a:off x="2362200" y="4819969"/>
            <a:ext cx="5359121" cy="13328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descr="fig 19-17.JPG"/>
          <p:cNvPicPr>
            <a:picLocks noChangeAspect="1"/>
          </p:cNvPicPr>
          <p:nvPr/>
        </p:nvPicPr>
        <p:blipFill>
          <a:blip r:embed="rId4"/>
          <a:stretch>
            <a:fillRect/>
          </a:stretch>
        </p:blipFill>
        <p:spPr>
          <a:xfrm>
            <a:off x="6248400" y="5943600"/>
            <a:ext cx="1085850" cy="247650"/>
          </a:xfrm>
          <a:prstGeom prst="rect">
            <a:avLst/>
          </a:prstGeom>
        </p:spPr>
      </p:pic>
    </p:spTree>
    <p:extLst>
      <p:ext uri="{BB962C8B-B14F-4D97-AF65-F5344CB8AC3E}">
        <p14:creationId xmlns="" xmlns:p14="http://schemas.microsoft.com/office/powerpoint/2010/main" val="4249964469"/>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lstStyle/>
          <a:p>
            <a:r>
              <a:rPr lang="en-US" dirty="0" smtClean="0"/>
              <a:t>Hide</a:t>
            </a:r>
            <a:r>
              <a:rPr lang="en-US" dirty="0"/>
              <a:t>, show, and freeze columns and rows.</a:t>
            </a:r>
          </a:p>
          <a:p>
            <a:r>
              <a:rPr lang="en-US" dirty="0" smtClean="0"/>
              <a:t>Create</a:t>
            </a:r>
            <a:r>
              <a:rPr lang="en-US" dirty="0"/>
              <a:t>, rename, and delete worksheets.</a:t>
            </a:r>
          </a:p>
          <a:p>
            <a:r>
              <a:rPr lang="en-US" dirty="0" smtClean="0"/>
              <a:t>Change </a:t>
            </a:r>
            <a:r>
              <a:rPr lang="en-US" dirty="0"/>
              <a:t>the page setup of a worksheet and add headers </a:t>
            </a:r>
            <a:r>
              <a:rPr lang="en-US" dirty="0" smtClean="0"/>
              <a:t>and footers</a:t>
            </a:r>
            <a:r>
              <a:rPr lang="en-US" dirty="0"/>
              <a:t>.</a:t>
            </a:r>
          </a:p>
          <a:p>
            <a:r>
              <a:rPr lang="en-US" dirty="0" smtClean="0"/>
              <a:t>Customize </a:t>
            </a:r>
            <a:r>
              <a:rPr lang="en-US" dirty="0"/>
              <a:t>the print options.</a:t>
            </a:r>
          </a:p>
          <a:p>
            <a:r>
              <a:rPr lang="en-US" dirty="0" smtClean="0"/>
              <a:t>Apply </a:t>
            </a:r>
            <a:r>
              <a:rPr lang="en-US" dirty="0"/>
              <a:t>fonts, alignments, number formats, and </a:t>
            </a:r>
            <a:r>
              <a:rPr lang="en-US" dirty="0" smtClean="0"/>
              <a:t>conditional formatting </a:t>
            </a:r>
            <a:r>
              <a:rPr lang="en-US" dirty="0"/>
              <a:t>to worksheet cells.</a:t>
            </a:r>
            <a:endParaRPr lang="en-US" dirty="0" smtClean="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the Page Layout (continued)</a:t>
            </a:r>
            <a:endParaRPr lang="en-US" dirty="0"/>
          </a:p>
        </p:txBody>
      </p:sp>
      <p:sp>
        <p:nvSpPr>
          <p:cNvPr id="26629" name="Rectangle 3"/>
          <p:cNvSpPr>
            <a:spLocks noGrp="1" noChangeArrowheads="1"/>
          </p:cNvSpPr>
          <p:nvPr>
            <p:ph idx="1"/>
          </p:nvPr>
        </p:nvSpPr>
        <p:spPr/>
        <p:txBody>
          <a:bodyPr/>
          <a:lstStyle/>
          <a:p>
            <a:pPr eaLnBrk="1" hangingPunct="1"/>
            <a:r>
              <a:rPr lang="en-US" b="1" dirty="0" smtClean="0"/>
              <a:t>Formatting Numbers and Dates</a:t>
            </a:r>
          </a:p>
          <a:p>
            <a:pPr eaLnBrk="1" hangingPunct="1"/>
            <a:r>
              <a:rPr lang="en-US" dirty="0" smtClean="0"/>
              <a:t>You can format numbers and dates using the commands in the Number group on the HOME tab. </a:t>
            </a:r>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20</a:t>
            </a:fld>
            <a:endParaRPr lang="en-US" sz="2600" b="1" dirty="0">
              <a:solidFill>
                <a:schemeClr val="bg1"/>
              </a:solidFill>
            </a:endParaRPr>
          </a:p>
        </p:txBody>
      </p:sp>
      <p:pic>
        <p:nvPicPr>
          <p:cNvPr id="8194" name="Picture 2"/>
          <p:cNvPicPr>
            <a:picLocks noChangeAspect="1" noChangeArrowheads="1"/>
          </p:cNvPicPr>
          <p:nvPr/>
        </p:nvPicPr>
        <p:blipFill>
          <a:blip r:embed="rId3"/>
          <a:stretch>
            <a:fillRect/>
          </a:stretch>
        </p:blipFill>
        <p:spPr bwMode="auto">
          <a:xfrm>
            <a:off x="1981199" y="4691737"/>
            <a:ext cx="6186987" cy="1055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descr="fig 19-19.JPG"/>
          <p:cNvPicPr>
            <a:picLocks noChangeAspect="1"/>
          </p:cNvPicPr>
          <p:nvPr/>
        </p:nvPicPr>
        <p:blipFill>
          <a:blip r:embed="rId4"/>
          <a:stretch>
            <a:fillRect/>
          </a:stretch>
        </p:blipFill>
        <p:spPr>
          <a:xfrm>
            <a:off x="4495800" y="5791200"/>
            <a:ext cx="1085850" cy="228600"/>
          </a:xfrm>
          <a:prstGeom prst="rect">
            <a:avLst/>
          </a:prstGeom>
        </p:spPr>
      </p:pic>
    </p:spTree>
    <p:extLst>
      <p:ext uri="{BB962C8B-B14F-4D97-AF65-F5344CB8AC3E}">
        <p14:creationId xmlns="" xmlns:p14="http://schemas.microsoft.com/office/powerpoint/2010/main" val="996673356"/>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the Page Layout (continued)</a:t>
            </a:r>
            <a:endParaRPr lang="en-US" dirty="0"/>
          </a:p>
        </p:txBody>
      </p:sp>
      <p:sp>
        <p:nvSpPr>
          <p:cNvPr id="26629" name="Rectangle 3"/>
          <p:cNvSpPr>
            <a:spLocks noGrp="1" noChangeArrowheads="1"/>
          </p:cNvSpPr>
          <p:nvPr>
            <p:ph idx="1"/>
          </p:nvPr>
        </p:nvSpPr>
        <p:spPr/>
        <p:txBody>
          <a:bodyPr>
            <a:normAutofit fontScale="92500" lnSpcReduction="20000"/>
          </a:bodyPr>
          <a:lstStyle/>
          <a:p>
            <a:r>
              <a:rPr lang="en-US" b="1" dirty="0" smtClean="0"/>
              <a:t>Applying Conditional Formatting</a:t>
            </a:r>
          </a:p>
          <a:p>
            <a:r>
              <a:rPr lang="en-US" b="1" i="1" dirty="0" smtClean="0"/>
              <a:t>Conditional </a:t>
            </a:r>
            <a:r>
              <a:rPr lang="en-US" b="1" i="1" dirty="0"/>
              <a:t>formatting </a:t>
            </a:r>
            <a:r>
              <a:rPr lang="en-US" dirty="0"/>
              <a:t>applies designated </a:t>
            </a:r>
            <a:r>
              <a:rPr lang="en-US" dirty="0" smtClean="0"/>
              <a:t>formats to </a:t>
            </a:r>
            <a:r>
              <a:rPr lang="en-US" dirty="0"/>
              <a:t>cells when the cell value meets specified conditions (criteria</a:t>
            </a:r>
            <a:r>
              <a:rPr lang="en-US" dirty="0" smtClean="0"/>
              <a:t>).</a:t>
            </a:r>
          </a:p>
          <a:p>
            <a:r>
              <a:rPr lang="en-US" dirty="0" smtClean="0"/>
              <a:t>You can highlight cell values and use Data Bars, Color Scales, or Icon Sets to help visualize the data.</a:t>
            </a:r>
          </a:p>
          <a:p>
            <a:r>
              <a:rPr lang="en-US" dirty="0" smtClean="0"/>
              <a:t>Built-in rules are available so you can specify criteria based on a comparison operator or a cut-off value.</a:t>
            </a:r>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21</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21</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21</a:t>
            </a:fld>
            <a:endParaRPr lang="en-US" sz="2600" b="1" dirty="0">
              <a:solidFill>
                <a:schemeClr val="bg1"/>
              </a:solidFill>
            </a:endParaRPr>
          </a:p>
        </p:txBody>
      </p:sp>
    </p:spTree>
    <p:extLst>
      <p:ext uri="{BB962C8B-B14F-4D97-AF65-F5344CB8AC3E}">
        <p14:creationId xmlns="" xmlns:p14="http://schemas.microsoft.com/office/powerpoint/2010/main" val="2530649538"/>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Formatting the Page Layout (continued)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22</a:t>
            </a:fld>
            <a:endParaRPr lang="en-US" dirty="0"/>
          </a:p>
        </p:txBody>
      </p:sp>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3048000"/>
            <a:ext cx="1514475" cy="37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56672" y="3048000"/>
            <a:ext cx="1066800"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stretch>
            <a:fillRect/>
          </a:stretch>
        </p:blipFill>
        <p:spPr bwMode="auto">
          <a:xfrm>
            <a:off x="4419600" y="3572949"/>
            <a:ext cx="4057650" cy="2536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426424" y="3061221"/>
            <a:ext cx="1562100" cy="514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7"/>
          <a:stretch>
            <a:fillRect/>
          </a:stretch>
        </p:blipFill>
        <p:spPr bwMode="auto">
          <a:xfrm>
            <a:off x="1549021" y="3923777"/>
            <a:ext cx="2162175" cy="2363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549021" y="3571875"/>
            <a:ext cx="1028700" cy="371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3"/>
          <p:cNvSpPr txBox="1">
            <a:spLocks noChangeArrowheads="1"/>
          </p:cNvSpPr>
          <p:nvPr/>
        </p:nvSpPr>
        <p:spPr>
          <a:xfrm>
            <a:off x="838200" y="2362200"/>
            <a:ext cx="7693025" cy="838200"/>
          </a:xfrm>
          <a:prstGeom prst="rect">
            <a:avLst/>
          </a:prstGeom>
        </p:spPr>
        <p:txBody>
          <a:bodyPr>
            <a:normAutofit fontScale="92500"/>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Applying Conditional Formatting (continued)</a:t>
            </a: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018702766"/>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the Page Layout (continued)</a:t>
            </a:r>
            <a:endParaRPr lang="en-US" dirty="0"/>
          </a:p>
        </p:txBody>
      </p:sp>
      <p:sp>
        <p:nvSpPr>
          <p:cNvPr id="26629" name="Rectangle 3"/>
          <p:cNvSpPr>
            <a:spLocks noGrp="1" noChangeArrowheads="1"/>
          </p:cNvSpPr>
          <p:nvPr>
            <p:ph idx="1"/>
          </p:nvPr>
        </p:nvSpPr>
        <p:spPr/>
        <p:txBody>
          <a:bodyPr>
            <a:normAutofit/>
          </a:bodyPr>
          <a:lstStyle/>
          <a:p>
            <a:r>
              <a:rPr lang="en-US" sz="2400" b="1" dirty="0" smtClean="0"/>
              <a:t>Adding Fill Colors, Borders, and Styles</a:t>
            </a:r>
          </a:p>
          <a:p>
            <a:r>
              <a:rPr lang="en-US" sz="2400" dirty="0" smtClean="0"/>
              <a:t>You can emphasize important information in a cell, a row of cells, or a column by applying fill colors and/or border formats.</a:t>
            </a:r>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23</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23</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23</a:t>
            </a:fld>
            <a:endParaRPr lang="en-US" sz="2600" b="1" dirty="0">
              <a:solidFill>
                <a:schemeClr val="bg1"/>
              </a:solidFill>
            </a:endParaRPr>
          </a:p>
        </p:txBody>
      </p:sp>
      <p:sp>
        <p:nvSpPr>
          <p:cNvPr id="8" name="Rectangle 3"/>
          <p:cNvSpPr txBox="1">
            <a:spLocks noChangeArrowheads="1"/>
          </p:cNvSpPr>
          <p:nvPr/>
        </p:nvSpPr>
        <p:spPr bwMode="auto">
          <a:xfrm>
            <a:off x="914400" y="3962400"/>
            <a:ext cx="36576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n-US" sz="3100" dirty="0" smtClean="0"/>
              <a:t>A </a:t>
            </a:r>
            <a:r>
              <a:rPr lang="en-US" sz="3100" b="1" i="1" dirty="0" smtClean="0"/>
              <a:t>cell style </a:t>
            </a:r>
            <a:r>
              <a:rPr lang="en-US" sz="3100" dirty="0" smtClean="0"/>
              <a:t>is a set of predefined formats you can apply to some of the worksheet data, such as a header row, a cell showing a total, or cells showing the date and time.</a:t>
            </a:r>
          </a:p>
          <a:p>
            <a:pPr eaLnBrk="1" hangingPunct="1"/>
            <a:endParaRPr lang="en-US" dirty="0" smtClean="0"/>
          </a:p>
        </p:txBody>
      </p:sp>
      <p:pic>
        <p:nvPicPr>
          <p:cNvPr id="10242" name="Picture 2"/>
          <p:cNvPicPr>
            <a:picLocks noChangeAspect="1" noChangeArrowheads="1"/>
          </p:cNvPicPr>
          <p:nvPr/>
        </p:nvPicPr>
        <p:blipFill>
          <a:blip r:embed="rId3"/>
          <a:stretch>
            <a:fillRect/>
          </a:stretch>
        </p:blipFill>
        <p:spPr bwMode="auto">
          <a:xfrm>
            <a:off x="4744643" y="3657600"/>
            <a:ext cx="3863059" cy="2057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descr="fig 19-24.JPG"/>
          <p:cNvPicPr>
            <a:picLocks noChangeAspect="1"/>
          </p:cNvPicPr>
          <p:nvPr/>
        </p:nvPicPr>
        <p:blipFill>
          <a:blip r:embed="rId4"/>
          <a:stretch>
            <a:fillRect/>
          </a:stretch>
        </p:blipFill>
        <p:spPr>
          <a:xfrm>
            <a:off x="6477000" y="5791200"/>
            <a:ext cx="1085850" cy="209550"/>
          </a:xfrm>
          <a:prstGeom prst="rect">
            <a:avLst/>
          </a:prstGeom>
        </p:spPr>
      </p:pic>
    </p:spTree>
    <p:extLst>
      <p:ext uri="{BB962C8B-B14F-4D97-AF65-F5344CB8AC3E}">
        <p14:creationId xmlns="" xmlns:p14="http://schemas.microsoft.com/office/powerpoint/2010/main" val="1790611459"/>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Formatting the Page Layout (continued)</a:t>
            </a:r>
          </a:p>
        </p:txBody>
      </p:sp>
      <p:sp>
        <p:nvSpPr>
          <p:cNvPr id="26629" name="Rectangle 3"/>
          <p:cNvSpPr>
            <a:spLocks noGrp="1" noChangeArrowheads="1"/>
          </p:cNvSpPr>
          <p:nvPr>
            <p:ph idx="1"/>
          </p:nvPr>
        </p:nvSpPr>
        <p:spPr>
          <a:xfrm>
            <a:off x="914400" y="2895600"/>
            <a:ext cx="4419600" cy="2438400"/>
          </a:xfrm>
        </p:spPr>
        <p:txBody>
          <a:bodyPr/>
          <a:lstStyle/>
          <a:p>
            <a:r>
              <a:rPr lang="en-US" sz="2400" dirty="0" smtClean="0"/>
              <a:t>A </a:t>
            </a:r>
            <a:r>
              <a:rPr lang="en-US" sz="2400" b="1" i="1" dirty="0"/>
              <a:t>table style </a:t>
            </a:r>
            <a:r>
              <a:rPr lang="en-US" sz="2400" dirty="0"/>
              <a:t>is a set of predefined formats that you can apply to all the </a:t>
            </a:r>
            <a:r>
              <a:rPr lang="en-US" sz="2400" dirty="0" smtClean="0"/>
              <a:t>worksheet data </a:t>
            </a:r>
            <a:r>
              <a:rPr lang="en-US" sz="2400" dirty="0"/>
              <a:t>with a single click.</a:t>
            </a:r>
            <a:endParaRPr lang="en-US" sz="2400"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24</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24</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24</a:t>
            </a:fld>
            <a:endParaRPr lang="en-US" sz="2600" b="1" dirty="0">
              <a:solidFill>
                <a:schemeClr val="bg1"/>
              </a:solidFill>
            </a:endParaRPr>
          </a:p>
        </p:txBody>
      </p:sp>
      <p:pic>
        <p:nvPicPr>
          <p:cNvPr id="1026" name="Picture 2"/>
          <p:cNvPicPr>
            <a:picLocks noChangeAspect="1" noChangeArrowheads="1"/>
          </p:cNvPicPr>
          <p:nvPr/>
        </p:nvPicPr>
        <p:blipFill>
          <a:blip r:embed="rId3"/>
          <a:stretch>
            <a:fillRect/>
          </a:stretch>
        </p:blipFill>
        <p:spPr bwMode="auto">
          <a:xfrm>
            <a:off x="5486400" y="2974330"/>
            <a:ext cx="3124200" cy="29175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bwMode="auto">
          <a:xfrm>
            <a:off x="914400" y="2362200"/>
            <a:ext cx="8001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eaLnBrk="0" hangingPunct="0">
              <a:spcBef>
                <a:spcPct val="20000"/>
              </a:spcBef>
              <a:buClr>
                <a:srgbClr val="003366"/>
              </a:buClr>
              <a:buSzPct val="75000"/>
              <a:buFont typeface="Wingdings" pitchFamily="2" charset="2"/>
              <a:buChar char="l"/>
            </a:pPr>
            <a:r>
              <a:rPr lang="en-US" sz="2400" b="1" kern="0" dirty="0" smtClean="0">
                <a:solidFill>
                  <a:srgbClr val="003366"/>
                </a:solidFill>
                <a:latin typeface="Arial"/>
              </a:rPr>
              <a:t>Adding Fill Colors, Borders, and Styles (continued)</a:t>
            </a:r>
          </a:p>
        </p:txBody>
      </p:sp>
      <p:pic>
        <p:nvPicPr>
          <p:cNvPr id="10" name="Picture 9" descr="fig 19-25.JPG"/>
          <p:cNvPicPr>
            <a:picLocks noChangeAspect="1"/>
          </p:cNvPicPr>
          <p:nvPr/>
        </p:nvPicPr>
        <p:blipFill>
          <a:blip r:embed="rId4"/>
          <a:stretch>
            <a:fillRect/>
          </a:stretch>
        </p:blipFill>
        <p:spPr>
          <a:xfrm>
            <a:off x="7543800" y="5943600"/>
            <a:ext cx="1104900" cy="266700"/>
          </a:xfrm>
          <a:prstGeom prst="rect">
            <a:avLst/>
          </a:prstGeom>
        </p:spPr>
      </p:pic>
    </p:spTree>
    <p:extLst>
      <p:ext uri="{BB962C8B-B14F-4D97-AF65-F5344CB8AC3E}">
        <p14:creationId xmlns="" xmlns:p14="http://schemas.microsoft.com/office/powerpoint/2010/main" val="972707104"/>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Sorting and Filtering Data</a:t>
            </a:r>
            <a:endParaRPr lang="en-US" dirty="0" smtClean="0"/>
          </a:p>
        </p:txBody>
      </p:sp>
      <p:sp>
        <p:nvSpPr>
          <p:cNvPr id="26629" name="Rectangle 3"/>
          <p:cNvSpPr>
            <a:spLocks noGrp="1" noChangeArrowheads="1"/>
          </p:cNvSpPr>
          <p:nvPr>
            <p:ph idx="1"/>
          </p:nvPr>
        </p:nvSpPr>
        <p:spPr/>
        <p:txBody>
          <a:bodyPr/>
          <a:lstStyle/>
          <a:p>
            <a:r>
              <a:rPr lang="en-US" dirty="0" smtClean="0"/>
              <a:t>You </a:t>
            </a:r>
            <a:r>
              <a:rPr lang="en-US" dirty="0"/>
              <a:t>can sort the data and numbers </a:t>
            </a:r>
            <a:r>
              <a:rPr lang="en-US" dirty="0" smtClean="0"/>
              <a:t>in the </a:t>
            </a:r>
            <a:r>
              <a:rPr lang="en-US" dirty="0"/>
              <a:t>columns based on one criteria or on multiple criteria</a:t>
            </a:r>
            <a:r>
              <a:rPr lang="en-US" dirty="0" smtClean="0"/>
              <a:t>.</a:t>
            </a:r>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25</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25</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25</a:t>
            </a:fld>
            <a:endParaRPr lang="en-US" sz="2600" b="1" dirty="0">
              <a:solidFill>
                <a:schemeClr val="bg1"/>
              </a:solidFill>
            </a:endParaRPr>
          </a:p>
        </p:txBody>
      </p:sp>
      <p:pic>
        <p:nvPicPr>
          <p:cNvPr id="2051" name="Picture 3"/>
          <p:cNvPicPr>
            <a:picLocks noChangeAspect="1" noChangeArrowheads="1"/>
          </p:cNvPicPr>
          <p:nvPr/>
        </p:nvPicPr>
        <p:blipFill>
          <a:blip r:embed="rId3"/>
          <a:stretch>
            <a:fillRect/>
          </a:stretch>
        </p:blipFill>
        <p:spPr bwMode="auto">
          <a:xfrm>
            <a:off x="1961493" y="4070655"/>
            <a:ext cx="5734707" cy="18408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descr="fig 19-28.JPG"/>
          <p:cNvPicPr>
            <a:picLocks noChangeAspect="1"/>
          </p:cNvPicPr>
          <p:nvPr/>
        </p:nvPicPr>
        <p:blipFill>
          <a:blip r:embed="rId4"/>
          <a:stretch>
            <a:fillRect/>
          </a:stretch>
        </p:blipFill>
        <p:spPr>
          <a:xfrm>
            <a:off x="2667000" y="3810000"/>
            <a:ext cx="1085850" cy="219075"/>
          </a:xfrm>
          <a:prstGeom prst="rect">
            <a:avLst/>
          </a:prstGeom>
        </p:spPr>
      </p:pic>
    </p:spTree>
    <p:extLst>
      <p:ext uri="{BB962C8B-B14F-4D97-AF65-F5344CB8AC3E}">
        <p14:creationId xmlns="" xmlns:p14="http://schemas.microsoft.com/office/powerpoint/2010/main" val="3582869381"/>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Sorting and Filtering </a:t>
            </a:r>
            <a:r>
              <a:rPr lang="en-US" dirty="0" smtClean="0"/>
              <a:t>Data (continued)</a:t>
            </a:r>
          </a:p>
        </p:txBody>
      </p:sp>
      <p:sp>
        <p:nvSpPr>
          <p:cNvPr id="26629" name="Rectangle 3"/>
          <p:cNvSpPr>
            <a:spLocks noGrp="1" noChangeArrowheads="1"/>
          </p:cNvSpPr>
          <p:nvPr>
            <p:ph idx="1"/>
          </p:nvPr>
        </p:nvSpPr>
        <p:spPr/>
        <p:txBody>
          <a:bodyPr/>
          <a:lstStyle/>
          <a:p>
            <a:r>
              <a:rPr lang="en-US" dirty="0" smtClean="0"/>
              <a:t>When </a:t>
            </a:r>
            <a:r>
              <a:rPr lang="en-US" dirty="0"/>
              <a:t>you </a:t>
            </a:r>
            <a:r>
              <a:rPr lang="en-US" b="1" i="1" dirty="0"/>
              <a:t>filter</a:t>
            </a:r>
            <a:r>
              <a:rPr lang="en-US" dirty="0"/>
              <a:t> data</a:t>
            </a:r>
            <a:r>
              <a:rPr lang="en-US" dirty="0" smtClean="0"/>
              <a:t>, the </a:t>
            </a:r>
            <a:r>
              <a:rPr lang="en-US" dirty="0"/>
              <a:t>data that does not meet the </a:t>
            </a:r>
            <a:r>
              <a:rPr lang="en-US" dirty="0" smtClean="0"/>
              <a:t>criteria is </a:t>
            </a:r>
            <a:r>
              <a:rPr lang="en-US" dirty="0"/>
              <a:t>hidden, and only the data that meets the criteria is shown.</a:t>
            </a:r>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26</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26</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26</a:t>
            </a:fld>
            <a:endParaRPr lang="en-US" sz="2600" b="1" dirty="0">
              <a:solidFill>
                <a:schemeClr val="bg1"/>
              </a:solidFill>
            </a:endParaRPr>
          </a:p>
        </p:txBody>
      </p:sp>
      <p:pic>
        <p:nvPicPr>
          <p:cNvPr id="3074" name="Picture 2"/>
          <p:cNvPicPr>
            <a:picLocks noChangeAspect="1" noChangeArrowheads="1"/>
          </p:cNvPicPr>
          <p:nvPr/>
        </p:nvPicPr>
        <p:blipFill>
          <a:blip r:embed="rId3"/>
          <a:stretch>
            <a:fillRect/>
          </a:stretch>
        </p:blipFill>
        <p:spPr bwMode="auto">
          <a:xfrm>
            <a:off x="2743200" y="3938896"/>
            <a:ext cx="3733800" cy="22833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descr="fig 19-30.JPG"/>
          <p:cNvPicPr>
            <a:picLocks noChangeAspect="1"/>
          </p:cNvPicPr>
          <p:nvPr/>
        </p:nvPicPr>
        <p:blipFill>
          <a:blip r:embed="rId4"/>
          <a:stretch>
            <a:fillRect/>
          </a:stretch>
        </p:blipFill>
        <p:spPr>
          <a:xfrm>
            <a:off x="1600200" y="3962400"/>
            <a:ext cx="1104900" cy="209550"/>
          </a:xfrm>
          <a:prstGeom prst="rect">
            <a:avLst/>
          </a:prstGeom>
        </p:spPr>
      </p:pic>
    </p:spTree>
    <p:extLst>
      <p:ext uri="{BB962C8B-B14F-4D97-AF65-F5344CB8AC3E}">
        <p14:creationId xmlns="" xmlns:p14="http://schemas.microsoft.com/office/powerpoint/2010/main" val="2911356536"/>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Sharing Workbooks</a:t>
            </a:r>
          </a:p>
        </p:txBody>
      </p:sp>
      <p:sp>
        <p:nvSpPr>
          <p:cNvPr id="26629" name="Rectangle 3"/>
          <p:cNvSpPr>
            <a:spLocks noGrp="1" noChangeArrowheads="1"/>
          </p:cNvSpPr>
          <p:nvPr>
            <p:ph idx="1"/>
          </p:nvPr>
        </p:nvSpPr>
        <p:spPr/>
        <p:txBody>
          <a:bodyPr/>
          <a:lstStyle/>
          <a:p>
            <a:r>
              <a:rPr lang="en-US" dirty="0" smtClean="0"/>
              <a:t>In a team effort to create and maintain a workbook, it is common for multiple users to access and edit the workbook.</a:t>
            </a:r>
          </a:p>
          <a:p>
            <a:r>
              <a:rPr lang="en-US" dirty="0" smtClean="0"/>
              <a:t>It is also common to share workbook data without allowing edits.</a:t>
            </a:r>
          </a:p>
          <a:p>
            <a:r>
              <a:rPr lang="en-US" dirty="0" smtClean="0"/>
              <a:t>Excel offers several options for sharing workbooks.</a:t>
            </a:r>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27</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27</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27</a:t>
            </a:fld>
            <a:endParaRPr lang="en-US" sz="2600" b="1" dirty="0">
              <a:solidFill>
                <a:schemeClr val="bg1"/>
              </a:solidFill>
            </a:endParaRPr>
          </a:p>
        </p:txBody>
      </p:sp>
    </p:spTree>
    <p:extLst>
      <p:ext uri="{BB962C8B-B14F-4D97-AF65-F5344CB8AC3E}">
        <p14:creationId xmlns="" xmlns:p14="http://schemas.microsoft.com/office/powerpoint/2010/main" val="844505788"/>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Workbooks (continued)</a:t>
            </a:r>
            <a:endParaRPr lang="en-US" dirty="0"/>
          </a:p>
        </p:txBody>
      </p:sp>
      <p:sp>
        <p:nvSpPr>
          <p:cNvPr id="3" name="Content Placeholder 2"/>
          <p:cNvSpPr>
            <a:spLocks noGrp="1"/>
          </p:cNvSpPr>
          <p:nvPr>
            <p:ph idx="1"/>
          </p:nvPr>
        </p:nvSpPr>
        <p:spPr/>
        <p:txBody>
          <a:bodyPr/>
          <a:lstStyle/>
          <a:p>
            <a:r>
              <a:rPr lang="en-US" b="1" dirty="0" smtClean="0"/>
              <a:t>Tracking Changes and Adding Comments</a:t>
            </a:r>
          </a:p>
          <a:p>
            <a:r>
              <a:rPr lang="en-US" dirty="0" smtClean="0"/>
              <a:t>When you track changes in Excel, cells are highlighted and details about the change can be viewed in a ScreenTip.</a:t>
            </a:r>
          </a:p>
          <a:p>
            <a:r>
              <a:rPr lang="en-US" dirty="0" smtClean="0"/>
              <a:t>You can either accept or reject those changes.</a:t>
            </a:r>
          </a:p>
          <a:p>
            <a:r>
              <a:rPr lang="en-US" dirty="0" smtClean="0"/>
              <a:t>You can also add comments to selected cells.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28</a:t>
            </a:fld>
            <a:endParaRPr lang="en-US" dirty="0"/>
          </a:p>
        </p:txBody>
      </p:sp>
    </p:spTree>
    <p:extLst>
      <p:ext uri="{BB962C8B-B14F-4D97-AF65-F5344CB8AC3E}">
        <p14:creationId xmlns="" xmlns:p14="http://schemas.microsoft.com/office/powerpoint/2010/main" val="3573071980"/>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Workbooks (continued)</a:t>
            </a:r>
            <a:endParaRPr lang="en-US" dirty="0"/>
          </a:p>
        </p:txBody>
      </p:sp>
      <p:sp>
        <p:nvSpPr>
          <p:cNvPr id="3" name="Content Placeholder 2"/>
          <p:cNvSpPr>
            <a:spLocks noGrp="1"/>
          </p:cNvSpPr>
          <p:nvPr>
            <p:ph idx="1"/>
          </p:nvPr>
        </p:nvSpPr>
        <p:spPr/>
        <p:txBody>
          <a:bodyPr/>
          <a:lstStyle/>
          <a:p>
            <a:r>
              <a:rPr lang="en-US" b="1" dirty="0" smtClean="0"/>
              <a:t>Saving a Workbook to Share</a:t>
            </a:r>
          </a:p>
          <a:p>
            <a:r>
              <a:rPr lang="en-US" dirty="0" smtClean="0"/>
              <a:t>When sharing workbooks with others, you need to consider that not all users will be using Excel 2013.</a:t>
            </a:r>
          </a:p>
          <a:p>
            <a:r>
              <a:rPr lang="en-US" dirty="0" smtClean="0"/>
              <a:t>You may need to save the file in a format that enables those working with different applications, platforms, and operating systems to access the file.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29</a:t>
            </a:fld>
            <a:endParaRPr lang="en-US" dirty="0"/>
          </a:p>
        </p:txBody>
      </p:sp>
    </p:spTree>
    <p:extLst>
      <p:ext uri="{BB962C8B-B14F-4D97-AF65-F5344CB8AC3E}">
        <p14:creationId xmlns="" xmlns:p14="http://schemas.microsoft.com/office/powerpoint/2010/main" val="225366892"/>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 (continued)</a:t>
            </a:r>
          </a:p>
        </p:txBody>
      </p:sp>
      <p:sp>
        <p:nvSpPr>
          <p:cNvPr id="19461" name="Rectangle 3"/>
          <p:cNvSpPr>
            <a:spLocks noGrp="1" noChangeArrowheads="1"/>
          </p:cNvSpPr>
          <p:nvPr>
            <p:ph idx="1"/>
          </p:nvPr>
        </p:nvSpPr>
        <p:spPr/>
        <p:txBody>
          <a:bodyPr/>
          <a:lstStyle/>
          <a:p>
            <a:r>
              <a:rPr lang="en-US" dirty="0"/>
              <a:t>Apply borders, </a:t>
            </a:r>
            <a:r>
              <a:rPr lang="en-US" dirty="0" smtClean="0"/>
              <a:t>fill colors, </a:t>
            </a:r>
            <a:r>
              <a:rPr lang="en-US" dirty="0"/>
              <a:t>and styles to worksheet cells.</a:t>
            </a:r>
          </a:p>
          <a:p>
            <a:r>
              <a:rPr lang="en-US" dirty="0"/>
              <a:t>S</a:t>
            </a:r>
            <a:r>
              <a:rPr lang="en-US" dirty="0" smtClean="0"/>
              <a:t>ort </a:t>
            </a:r>
            <a:r>
              <a:rPr lang="en-US" dirty="0"/>
              <a:t>and filter data in a worksheet.</a:t>
            </a:r>
          </a:p>
          <a:p>
            <a:r>
              <a:rPr lang="en-US" dirty="0" smtClean="0"/>
              <a:t>Save </a:t>
            </a:r>
            <a:r>
              <a:rPr lang="en-US" dirty="0"/>
              <a:t>a workbook in PDF and XPS formats.</a:t>
            </a:r>
            <a:endParaRPr lang="en-US" dirty="0" smtClean="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3</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3</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 xmlns:p14="http://schemas.microsoft.com/office/powerpoint/2010/main" val="666018929"/>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Workbooks (continued)</a:t>
            </a:r>
            <a:endParaRPr lang="en-US" dirty="0"/>
          </a:p>
        </p:txBody>
      </p:sp>
      <p:sp>
        <p:nvSpPr>
          <p:cNvPr id="3" name="Content Placeholder 2"/>
          <p:cNvSpPr>
            <a:spLocks noGrp="1"/>
          </p:cNvSpPr>
          <p:nvPr>
            <p:ph idx="1"/>
          </p:nvPr>
        </p:nvSpPr>
        <p:spPr/>
        <p:txBody>
          <a:bodyPr/>
          <a:lstStyle/>
          <a:p>
            <a:r>
              <a:rPr lang="en-US" b="1" dirty="0" smtClean="0"/>
              <a:t>Saving a Workbook to Share (continued)</a:t>
            </a:r>
          </a:p>
          <a:p>
            <a:r>
              <a:rPr lang="en-US" dirty="0" smtClean="0"/>
              <a:t>You can use SkyDrive to share your files.</a:t>
            </a:r>
          </a:p>
          <a:p>
            <a:r>
              <a:rPr lang="en-US" dirty="0" smtClean="0"/>
              <a:t>You can share a workbook by attaching it to an e-mail message.</a:t>
            </a:r>
          </a:p>
          <a:p>
            <a:r>
              <a:rPr lang="en-US" dirty="0" smtClean="0"/>
              <a:t>You can choose to save the attached file in either PDF or XPS format.</a:t>
            </a:r>
          </a:p>
          <a:p>
            <a:r>
              <a:rPr lang="en-US" dirty="0" smtClean="0"/>
              <a:t>Both formats are designed to preserve the visual appearance and layout of each page.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30</a:t>
            </a:fld>
            <a:endParaRPr lang="en-US" dirty="0"/>
          </a:p>
        </p:txBody>
      </p:sp>
    </p:spTree>
    <p:extLst>
      <p:ext uri="{BB962C8B-B14F-4D97-AF65-F5344CB8AC3E}">
        <p14:creationId xmlns="" xmlns:p14="http://schemas.microsoft.com/office/powerpoint/2010/main" val="1217162899"/>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p:txBody>
          <a:bodyPr/>
          <a:lstStyle/>
          <a:p>
            <a:pPr eaLnBrk="1" hangingPunct="1">
              <a:buFont typeface="Wingdings" pitchFamily="2" charset="2"/>
              <a:buNone/>
            </a:pPr>
            <a:r>
              <a:rPr lang="en-US" b="1" dirty="0" smtClean="0"/>
              <a:t>In this lesson, you learned:</a:t>
            </a:r>
          </a:p>
          <a:p>
            <a:r>
              <a:rPr lang="en-US" sz="2600" dirty="0" smtClean="0"/>
              <a:t>To </a:t>
            </a:r>
            <a:r>
              <a:rPr lang="en-US" sz="2600" dirty="0"/>
              <a:t>keep the header row in view when navigating </a:t>
            </a:r>
            <a:r>
              <a:rPr lang="en-US" sz="2600" dirty="0" smtClean="0"/>
              <a:t>through a </a:t>
            </a:r>
            <a:r>
              <a:rPr lang="en-US" sz="2600" dirty="0"/>
              <a:t>large worksheet, you can change the zoom setting. </a:t>
            </a:r>
            <a:endParaRPr lang="en-US" sz="2600" dirty="0" smtClean="0"/>
          </a:p>
          <a:p>
            <a:r>
              <a:rPr lang="en-US" sz="2600" dirty="0" smtClean="0"/>
              <a:t>If that </a:t>
            </a:r>
            <a:r>
              <a:rPr lang="en-US" sz="2600" dirty="0"/>
              <a:t>does not work because the worksheet is too </a:t>
            </a:r>
            <a:r>
              <a:rPr lang="en-US" sz="2600" dirty="0" smtClean="0"/>
              <a:t>large, you </a:t>
            </a:r>
            <a:r>
              <a:rPr lang="en-US" sz="2600" dirty="0"/>
              <a:t>can hide some of the rows and columns so you </a:t>
            </a:r>
            <a:r>
              <a:rPr lang="en-US" sz="2600" dirty="0" smtClean="0"/>
              <a:t>can focus </a:t>
            </a:r>
            <a:r>
              <a:rPr lang="en-US" sz="2600" dirty="0"/>
              <a:t>on a particular range of data, or you can </a:t>
            </a:r>
            <a:r>
              <a:rPr lang="en-US" sz="2600" dirty="0" smtClean="0"/>
              <a:t>freeze some </a:t>
            </a:r>
            <a:r>
              <a:rPr lang="en-US" sz="2600" dirty="0"/>
              <a:t>rows and columns</a:t>
            </a:r>
            <a:r>
              <a:rPr lang="en-US" sz="2600" dirty="0" smtClean="0"/>
              <a:t>.</a:t>
            </a:r>
            <a:endParaRPr lang="en-US" sz="26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31</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31</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31</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lstStyle/>
          <a:p>
            <a:r>
              <a:rPr lang="en-US" sz="2600" dirty="0" smtClean="0"/>
              <a:t>You can delete or add one or several worksheets to a workbook, and you can rename each worksheet.</a:t>
            </a:r>
          </a:p>
          <a:p>
            <a:r>
              <a:rPr lang="en-US" sz="2600" dirty="0"/>
              <a:t>Headers and footers can be added to worksheets to provide information such as the source and date of the data.</a:t>
            </a:r>
          </a:p>
          <a:p>
            <a:r>
              <a:rPr lang="en-US" sz="2600" dirty="0"/>
              <a:t>You can change the page orientation or use the Fit to feature to fit all the data on a specified number of pages</a:t>
            </a:r>
            <a:r>
              <a:rPr lang="en-US" sz="2600" dirty="0" smtClean="0"/>
              <a:t>.</a:t>
            </a:r>
            <a:endParaRPr lang="en-US" sz="26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32</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32</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32</a:t>
            </a:fld>
            <a:endParaRPr lang="en-US" sz="2600" b="1" dirty="0">
              <a:solidFill>
                <a:schemeClr val="bg1"/>
              </a:solidFill>
            </a:endParaRPr>
          </a:p>
        </p:txBody>
      </p:sp>
    </p:spTree>
    <p:extLst>
      <p:ext uri="{BB962C8B-B14F-4D97-AF65-F5344CB8AC3E}">
        <p14:creationId xmlns="" xmlns:p14="http://schemas.microsoft.com/office/powerpoint/2010/main" val="1574844552"/>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lstStyle/>
          <a:p>
            <a:r>
              <a:rPr lang="en-US" sz="2600" dirty="0" smtClean="0"/>
              <a:t>You </a:t>
            </a:r>
            <a:r>
              <a:rPr lang="en-US" sz="2600" dirty="0"/>
              <a:t>can control the print output by inserting page </a:t>
            </a:r>
            <a:r>
              <a:rPr lang="en-US" sz="2600" dirty="0" smtClean="0"/>
              <a:t>breaks manually </a:t>
            </a:r>
            <a:r>
              <a:rPr lang="en-US" sz="2600" dirty="0"/>
              <a:t>or creating a print area for the worksheet. </a:t>
            </a:r>
            <a:endParaRPr lang="en-US" sz="2600" dirty="0" smtClean="0"/>
          </a:p>
          <a:p>
            <a:r>
              <a:rPr lang="en-US" sz="2600" dirty="0" smtClean="0"/>
              <a:t>With the </a:t>
            </a:r>
            <a:r>
              <a:rPr lang="en-US" sz="2600" dirty="0"/>
              <a:t>default settings, the gridlines and row and </a:t>
            </a:r>
            <a:r>
              <a:rPr lang="en-US" sz="2600" dirty="0" smtClean="0"/>
              <a:t>column headings appear on the screen in worksheets, but they do not appear when the worksheets are printed. You can change the settings to hide these elements on the screen and/or include them in printed worksheets.</a:t>
            </a:r>
            <a:endParaRPr lang="en-US" sz="26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33</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33</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33</a:t>
            </a:fld>
            <a:endParaRPr lang="en-US" sz="2600" b="1" dirty="0">
              <a:solidFill>
                <a:schemeClr val="bg1"/>
              </a:solidFill>
            </a:endParaRPr>
          </a:p>
        </p:txBody>
      </p:sp>
    </p:spTree>
    <p:extLst>
      <p:ext uri="{BB962C8B-B14F-4D97-AF65-F5344CB8AC3E}">
        <p14:creationId xmlns="" xmlns:p14="http://schemas.microsoft.com/office/powerpoint/2010/main" val="2035946714"/>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lstStyle/>
          <a:p>
            <a:r>
              <a:rPr lang="en-US" dirty="0" smtClean="0"/>
              <a:t>Before </a:t>
            </a:r>
            <a:r>
              <a:rPr lang="en-US" dirty="0"/>
              <a:t>you print, you can preview the worksheet to </a:t>
            </a:r>
            <a:r>
              <a:rPr lang="en-US" dirty="0" smtClean="0"/>
              <a:t>see what </a:t>
            </a:r>
            <a:r>
              <a:rPr lang="en-US" dirty="0"/>
              <a:t>it will look like when it is printed. </a:t>
            </a:r>
            <a:endParaRPr lang="en-US" dirty="0" smtClean="0"/>
          </a:p>
          <a:p>
            <a:r>
              <a:rPr lang="en-US" dirty="0" smtClean="0"/>
              <a:t>You </a:t>
            </a:r>
            <a:r>
              <a:rPr lang="en-US" dirty="0"/>
              <a:t>can </a:t>
            </a:r>
            <a:r>
              <a:rPr lang="en-US" dirty="0" smtClean="0"/>
              <a:t>choose </a:t>
            </a:r>
            <a:r>
              <a:rPr lang="en-US" dirty="0"/>
              <a:t>to print the active worksheet only, or you can choose </a:t>
            </a:r>
            <a:r>
              <a:rPr lang="en-US" dirty="0" smtClean="0"/>
              <a:t>to print </a:t>
            </a:r>
            <a:r>
              <a:rPr lang="en-US" dirty="0"/>
              <a:t>all worksheets in the workbook</a:t>
            </a:r>
            <a:r>
              <a:rPr lang="en-US" dirty="0" smtClean="0"/>
              <a:t>.</a:t>
            </a:r>
            <a:endParaRPr lang="en-US"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34</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34</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34</a:t>
            </a:fld>
            <a:endParaRPr lang="en-US" sz="2600" b="1" dirty="0">
              <a:solidFill>
                <a:schemeClr val="bg1"/>
              </a:solidFill>
            </a:endParaRPr>
          </a:p>
        </p:txBody>
      </p:sp>
    </p:spTree>
    <p:extLst>
      <p:ext uri="{BB962C8B-B14F-4D97-AF65-F5344CB8AC3E}">
        <p14:creationId xmlns="" xmlns:p14="http://schemas.microsoft.com/office/powerpoint/2010/main" val="3547713806"/>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lstStyle/>
          <a:p>
            <a:r>
              <a:rPr lang="en-US" dirty="0" smtClean="0"/>
              <a:t>There </a:t>
            </a:r>
            <a:r>
              <a:rPr lang="en-US" dirty="0"/>
              <a:t>are many options available for formatting </a:t>
            </a:r>
            <a:r>
              <a:rPr lang="en-US" dirty="0" smtClean="0"/>
              <a:t>cell contents</a:t>
            </a:r>
            <a:r>
              <a:rPr lang="en-US" dirty="0"/>
              <a:t>, including merging cells, changing font </a:t>
            </a:r>
            <a:r>
              <a:rPr lang="en-US" dirty="0" smtClean="0"/>
              <a:t>styles and </a:t>
            </a:r>
            <a:r>
              <a:rPr lang="en-US" dirty="0"/>
              <a:t>sizes, changing the alignment within the cells, </a:t>
            </a:r>
            <a:r>
              <a:rPr lang="en-US" dirty="0" smtClean="0"/>
              <a:t>and applying </a:t>
            </a:r>
            <a:r>
              <a:rPr lang="en-US" dirty="0"/>
              <a:t>number and date </a:t>
            </a:r>
            <a:r>
              <a:rPr lang="en-US" dirty="0" smtClean="0"/>
              <a:t>formats.</a:t>
            </a:r>
          </a:p>
          <a:p>
            <a:r>
              <a:rPr lang="en-US" dirty="0" smtClean="0"/>
              <a:t>Conditional formatting enables you to quickly identify exceptions or trends in data as well as unusual cell values.</a:t>
            </a:r>
            <a:endParaRPr lang="en-US"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35</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35</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35</a:t>
            </a:fld>
            <a:endParaRPr lang="en-US" sz="2600" b="1" dirty="0">
              <a:solidFill>
                <a:schemeClr val="bg1"/>
              </a:solidFill>
            </a:endParaRPr>
          </a:p>
        </p:txBody>
      </p:sp>
    </p:spTree>
    <p:extLst>
      <p:ext uri="{BB962C8B-B14F-4D97-AF65-F5344CB8AC3E}">
        <p14:creationId xmlns="" xmlns:p14="http://schemas.microsoft.com/office/powerpoint/2010/main" val="1541213539"/>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lstStyle/>
          <a:p>
            <a:r>
              <a:rPr lang="en-US" dirty="0" smtClean="0"/>
              <a:t>To </a:t>
            </a:r>
            <a:r>
              <a:rPr lang="en-US" dirty="0"/>
              <a:t>enhance the appearance </a:t>
            </a:r>
            <a:r>
              <a:rPr lang="en-US" dirty="0" smtClean="0"/>
              <a:t>of and </a:t>
            </a:r>
            <a:r>
              <a:rPr lang="en-US" dirty="0"/>
              <a:t>highlight data within </a:t>
            </a:r>
            <a:r>
              <a:rPr lang="en-US" dirty="0" smtClean="0"/>
              <a:t>the worksheet</a:t>
            </a:r>
            <a:r>
              <a:rPr lang="en-US" dirty="0"/>
              <a:t>, you can add borders and </a:t>
            </a:r>
            <a:r>
              <a:rPr lang="en-US" dirty="0" smtClean="0"/>
              <a:t>fill colors to cells. </a:t>
            </a:r>
          </a:p>
          <a:p>
            <a:r>
              <a:rPr lang="en-US" dirty="0" smtClean="0"/>
              <a:t>There </a:t>
            </a:r>
            <a:r>
              <a:rPr lang="en-US" dirty="0"/>
              <a:t>are also many predefined styles available that </a:t>
            </a:r>
            <a:r>
              <a:rPr lang="en-US" dirty="0" smtClean="0"/>
              <a:t>you can </a:t>
            </a:r>
            <a:r>
              <a:rPr lang="en-US" dirty="0"/>
              <a:t>quickly apply to give the worksheet a </a:t>
            </a:r>
            <a:r>
              <a:rPr lang="en-US" dirty="0" smtClean="0"/>
              <a:t>professional look </a:t>
            </a:r>
            <a:r>
              <a:rPr lang="en-US" dirty="0"/>
              <a:t>and make reading the data easier.</a:t>
            </a:r>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36</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36</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36</a:t>
            </a:fld>
            <a:endParaRPr lang="en-US" sz="2600" b="1" dirty="0">
              <a:solidFill>
                <a:schemeClr val="bg1"/>
              </a:solidFill>
            </a:endParaRPr>
          </a:p>
        </p:txBody>
      </p:sp>
    </p:spTree>
    <p:extLst>
      <p:ext uri="{BB962C8B-B14F-4D97-AF65-F5344CB8AC3E}">
        <p14:creationId xmlns="" xmlns:p14="http://schemas.microsoft.com/office/powerpoint/2010/main" val="2577312240"/>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lstStyle/>
          <a:p>
            <a:r>
              <a:rPr lang="en-US" sz="2600" dirty="0" smtClean="0"/>
              <a:t>To </a:t>
            </a:r>
            <a:r>
              <a:rPr lang="en-US" sz="2600" dirty="0"/>
              <a:t>organize worksheet data numerically or </a:t>
            </a:r>
            <a:r>
              <a:rPr lang="en-US" sz="2600" dirty="0" smtClean="0"/>
              <a:t>alphabetically, you </a:t>
            </a:r>
            <a:r>
              <a:rPr lang="en-US" sz="2600" dirty="0"/>
              <a:t>can sort the data based on a single </a:t>
            </a:r>
            <a:r>
              <a:rPr lang="en-US" sz="2600" dirty="0" smtClean="0"/>
              <a:t>column, or </a:t>
            </a:r>
            <a:r>
              <a:rPr lang="en-US" sz="2600" dirty="0"/>
              <a:t>you can sort the data based on multiple criteria. </a:t>
            </a:r>
            <a:r>
              <a:rPr lang="en-US" sz="2600" dirty="0" smtClean="0"/>
              <a:t>To screen </a:t>
            </a:r>
            <a:r>
              <a:rPr lang="en-US" sz="2600" dirty="0"/>
              <a:t>for data that meets certain criteria, you can </a:t>
            </a:r>
            <a:r>
              <a:rPr lang="en-US" sz="2600" dirty="0" smtClean="0"/>
              <a:t>filter the </a:t>
            </a:r>
            <a:r>
              <a:rPr lang="en-US" sz="2600" dirty="0"/>
              <a:t>data.</a:t>
            </a:r>
          </a:p>
          <a:p>
            <a:r>
              <a:rPr lang="en-US" sz="2600" dirty="0" smtClean="0"/>
              <a:t>You can track changes and add comments to worksheets. To preserve the visual appearance and layout of each worksheet, you can save all the workbook data in PDF or XPS file format.</a:t>
            </a:r>
            <a:endParaRPr lang="en-US" sz="26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37</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37</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37</a:t>
            </a:fld>
            <a:endParaRPr lang="en-US" sz="2600" b="1" dirty="0">
              <a:solidFill>
                <a:schemeClr val="bg1"/>
              </a:solidFill>
            </a:endParaRPr>
          </a:p>
        </p:txBody>
      </p:sp>
    </p:spTree>
    <p:extLst>
      <p:ext uri="{BB962C8B-B14F-4D97-AF65-F5344CB8AC3E}">
        <p14:creationId xmlns="" xmlns:p14="http://schemas.microsoft.com/office/powerpoint/2010/main" val="158128043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23557" name="Rectangle 3"/>
          <p:cNvSpPr>
            <a:spLocks noGrp="1" noChangeArrowheads="1"/>
          </p:cNvSpPr>
          <p:nvPr>
            <p:ph sz="half" idx="1"/>
          </p:nvPr>
        </p:nvSpPr>
        <p:spPr/>
        <p:txBody>
          <a:bodyPr/>
          <a:lstStyle/>
          <a:p>
            <a:r>
              <a:rPr lang="en-US" dirty="0"/>
              <a:t>cell </a:t>
            </a:r>
            <a:r>
              <a:rPr lang="en-US" dirty="0" smtClean="0"/>
              <a:t>style</a:t>
            </a:r>
          </a:p>
          <a:p>
            <a:r>
              <a:rPr lang="en-US" dirty="0" smtClean="0"/>
              <a:t>collated</a:t>
            </a:r>
            <a:endParaRPr lang="en-US" dirty="0"/>
          </a:p>
          <a:p>
            <a:r>
              <a:rPr lang="en-US" dirty="0"/>
              <a:t>conditional formatting</a:t>
            </a:r>
          </a:p>
          <a:p>
            <a:r>
              <a:rPr lang="en-US" dirty="0"/>
              <a:t>filter</a:t>
            </a:r>
          </a:p>
          <a:p>
            <a:r>
              <a:rPr lang="en-US" dirty="0"/>
              <a:t>footer</a:t>
            </a:r>
          </a:p>
          <a:p>
            <a:r>
              <a:rPr lang="en-US" dirty="0" smtClean="0"/>
              <a:t>freeze</a:t>
            </a:r>
            <a:endParaRPr lang="en-US" dirty="0"/>
          </a:p>
        </p:txBody>
      </p:sp>
      <p:sp>
        <p:nvSpPr>
          <p:cNvPr id="23558" name="Rectangle 4"/>
          <p:cNvSpPr>
            <a:spLocks noGrp="1" noChangeArrowheads="1"/>
          </p:cNvSpPr>
          <p:nvPr>
            <p:ph sz="half" idx="2"/>
          </p:nvPr>
        </p:nvSpPr>
        <p:spPr/>
        <p:txBody>
          <a:bodyPr/>
          <a:lstStyle/>
          <a:p>
            <a:r>
              <a:rPr lang="en-US" dirty="0"/>
              <a:t>header</a:t>
            </a:r>
          </a:p>
          <a:p>
            <a:r>
              <a:rPr lang="en-US" dirty="0" smtClean="0"/>
              <a:t>header row</a:t>
            </a:r>
            <a:endParaRPr lang="en-US" dirty="0"/>
          </a:p>
          <a:p>
            <a:r>
              <a:rPr lang="en-US" dirty="0"/>
              <a:t>split</a:t>
            </a:r>
          </a:p>
          <a:p>
            <a:r>
              <a:rPr lang="en-US" dirty="0"/>
              <a:t>table </a:t>
            </a:r>
            <a:r>
              <a:rPr lang="en-US" dirty="0" smtClean="0"/>
              <a:t>style</a:t>
            </a:r>
          </a:p>
          <a:p>
            <a:r>
              <a:rPr lang="en-US" dirty="0" smtClean="0"/>
              <a:t>worksheet tab</a:t>
            </a:r>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4</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Worksheets</a:t>
            </a:r>
            <a:endParaRPr lang="en-US" dirty="0"/>
          </a:p>
        </p:txBody>
      </p:sp>
      <p:sp>
        <p:nvSpPr>
          <p:cNvPr id="3" name="Content Placeholder 2"/>
          <p:cNvSpPr>
            <a:spLocks noGrp="1"/>
          </p:cNvSpPr>
          <p:nvPr>
            <p:ph idx="1"/>
          </p:nvPr>
        </p:nvSpPr>
        <p:spPr/>
        <p:txBody>
          <a:bodyPr/>
          <a:lstStyle/>
          <a:p>
            <a:r>
              <a:rPr lang="en-US" dirty="0" smtClean="0"/>
              <a:t>When working with electronic spreadsheets, you can keep expanding rows and columns, and then you can continue adding data.</a:t>
            </a:r>
          </a:p>
          <a:p>
            <a:r>
              <a:rPr lang="en-US" dirty="0" smtClean="0"/>
              <a:t>As the spreadsheet grows in size, locating the data becomes more tedious.</a:t>
            </a:r>
          </a:p>
          <a:p>
            <a:r>
              <a:rPr lang="en-US" dirty="0" smtClean="0"/>
              <a:t>Worksheets can be managed so you can access data more efficiently.</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5</a:t>
            </a:fld>
            <a:endParaRPr lang="en-US" dirty="0"/>
          </a:p>
        </p:txBody>
      </p:sp>
    </p:spTree>
    <p:extLst>
      <p:ext uri="{BB962C8B-B14F-4D97-AF65-F5344CB8AC3E}">
        <p14:creationId xmlns="" xmlns:p14="http://schemas.microsoft.com/office/powerpoint/2010/main" val="2618231684"/>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Managing Worksheets (continued)</a:t>
            </a:r>
            <a:endParaRPr lang="en-US" dirty="0"/>
          </a:p>
        </p:txBody>
      </p:sp>
      <p:sp>
        <p:nvSpPr>
          <p:cNvPr id="26629" name="Rectangle 3"/>
          <p:cNvSpPr>
            <a:spLocks noGrp="1" noChangeArrowheads="1"/>
          </p:cNvSpPr>
          <p:nvPr>
            <p:ph idx="1"/>
          </p:nvPr>
        </p:nvSpPr>
        <p:spPr/>
        <p:txBody>
          <a:bodyPr>
            <a:normAutofit fontScale="92500" lnSpcReduction="20000"/>
          </a:bodyPr>
          <a:lstStyle/>
          <a:p>
            <a:r>
              <a:rPr lang="en-US" b="1" dirty="0" smtClean="0"/>
              <a:t>Hiding and Showing Worksheet Data </a:t>
            </a:r>
          </a:p>
          <a:p>
            <a:r>
              <a:rPr lang="en-US" dirty="0" smtClean="0"/>
              <a:t>A </a:t>
            </a:r>
            <a:r>
              <a:rPr lang="en-US" b="1" i="1" dirty="0"/>
              <a:t>header row </a:t>
            </a:r>
            <a:r>
              <a:rPr lang="en-US" dirty="0"/>
              <a:t>contains column headings or field names in a data source, such as </a:t>
            </a:r>
            <a:r>
              <a:rPr lang="en-US" dirty="0" smtClean="0"/>
              <a:t>a table </a:t>
            </a:r>
            <a:r>
              <a:rPr lang="en-US" dirty="0"/>
              <a:t>or spreadsheet</a:t>
            </a:r>
            <a:r>
              <a:rPr lang="en-US" dirty="0" smtClean="0"/>
              <a:t>.</a:t>
            </a:r>
          </a:p>
          <a:p>
            <a:r>
              <a:rPr lang="en-US" dirty="0" smtClean="0"/>
              <a:t>When navigating through a large worksheet, the header row sometimes scrolls out of view.</a:t>
            </a:r>
          </a:p>
          <a:p>
            <a:r>
              <a:rPr lang="en-US" dirty="0" smtClean="0"/>
              <a:t>To overcome this, you can use the zoom setting or you can hide some of the rows and columns.</a:t>
            </a:r>
          </a:p>
          <a:p>
            <a:r>
              <a:rPr lang="en-US" dirty="0"/>
              <a:t>When you hide rows and columns, the data remains </a:t>
            </a:r>
            <a:r>
              <a:rPr lang="en-US" dirty="0" smtClean="0"/>
              <a:t>intact; it </a:t>
            </a:r>
            <a:r>
              <a:rPr lang="en-US" dirty="0"/>
              <a:t>is just not visible on the screen.</a:t>
            </a:r>
            <a:endParaRPr lang="en-US" dirty="0" smtClean="0"/>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6</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6</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6</a:t>
            </a:fld>
            <a:endParaRPr lang="en-US" sz="2600" b="1" dirty="0">
              <a:solidFill>
                <a:schemeClr val="bg1"/>
              </a:solidFill>
            </a:endParaRPr>
          </a:p>
        </p:txBody>
      </p:sp>
    </p:spTree>
    <p:extLst>
      <p:ext uri="{BB962C8B-B14F-4D97-AF65-F5344CB8AC3E}">
        <p14:creationId xmlns="" xmlns:p14="http://schemas.microsoft.com/office/powerpoint/2010/main" val="3747028329"/>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Managing Worksheets (continued)</a:t>
            </a:r>
            <a:endParaRPr lang="en-US" dirty="0"/>
          </a:p>
        </p:txBody>
      </p:sp>
      <p:sp>
        <p:nvSpPr>
          <p:cNvPr id="26629" name="Rectangle 3"/>
          <p:cNvSpPr>
            <a:spLocks noGrp="1" noChangeArrowheads="1"/>
          </p:cNvSpPr>
          <p:nvPr>
            <p:ph idx="1"/>
          </p:nvPr>
        </p:nvSpPr>
        <p:spPr>
          <a:xfrm>
            <a:off x="838200" y="2362201"/>
            <a:ext cx="7693025" cy="2514600"/>
          </a:xfrm>
        </p:spPr>
        <p:txBody>
          <a:bodyPr>
            <a:normAutofit fontScale="92500" lnSpcReduction="10000"/>
          </a:bodyPr>
          <a:lstStyle/>
          <a:p>
            <a:r>
              <a:rPr lang="en-US" b="1" dirty="0" smtClean="0"/>
              <a:t>Freezing Rows and Columns</a:t>
            </a:r>
          </a:p>
          <a:p>
            <a:r>
              <a:rPr lang="en-US" dirty="0" smtClean="0"/>
              <a:t>When </a:t>
            </a:r>
            <a:r>
              <a:rPr lang="en-US" dirty="0"/>
              <a:t>you </a:t>
            </a:r>
            <a:r>
              <a:rPr lang="en-US" b="1" i="1" dirty="0"/>
              <a:t>freeze</a:t>
            </a:r>
            <a:r>
              <a:rPr lang="en-US" dirty="0"/>
              <a:t> columns and/or rows, you lock them so you can keep an area visible as you scroll through the worksheet</a:t>
            </a:r>
            <a:r>
              <a:rPr lang="en-US" dirty="0" smtClean="0"/>
              <a:t>.</a:t>
            </a:r>
          </a:p>
          <a:p>
            <a:r>
              <a:rPr lang="en-US" dirty="0" smtClean="0"/>
              <a:t>By freezing rows and columns, you do not have to hide any data.</a:t>
            </a:r>
          </a:p>
          <a:p>
            <a:endParaRPr lang="en-US" dirty="0"/>
          </a:p>
          <a:p>
            <a:pPr marL="0" indent="0" eaLnBrk="1" hangingPunct="1">
              <a:buNone/>
            </a:pPr>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7</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7</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7</a:t>
            </a:fld>
            <a:endParaRPr lang="en-US" sz="2600" b="1" dirty="0">
              <a:solidFill>
                <a:schemeClr val="bg1"/>
              </a:solidFill>
            </a:endParaRPr>
          </a:p>
        </p:txBody>
      </p:sp>
      <p:pic>
        <p:nvPicPr>
          <p:cNvPr id="1026" name="Picture 2"/>
          <p:cNvPicPr>
            <a:picLocks noChangeAspect="1" noChangeArrowheads="1"/>
          </p:cNvPicPr>
          <p:nvPr/>
        </p:nvPicPr>
        <p:blipFill>
          <a:blip r:embed="rId3"/>
          <a:stretch>
            <a:fillRect/>
          </a:stretch>
        </p:blipFill>
        <p:spPr bwMode="auto">
          <a:xfrm>
            <a:off x="3048000" y="4992966"/>
            <a:ext cx="3962400" cy="1264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descr="fig 19-3.JPG"/>
          <p:cNvPicPr>
            <a:picLocks noChangeAspect="1"/>
          </p:cNvPicPr>
          <p:nvPr/>
        </p:nvPicPr>
        <p:blipFill>
          <a:blip r:embed="rId4"/>
          <a:stretch>
            <a:fillRect/>
          </a:stretch>
        </p:blipFill>
        <p:spPr>
          <a:xfrm>
            <a:off x="3048000" y="4724400"/>
            <a:ext cx="1000125" cy="209550"/>
          </a:xfrm>
          <a:prstGeom prst="rect">
            <a:avLst/>
          </a:prstGeom>
        </p:spPr>
      </p:pic>
    </p:spTree>
    <p:extLst>
      <p:ext uri="{BB962C8B-B14F-4D97-AF65-F5344CB8AC3E}">
        <p14:creationId xmlns="" xmlns:p14="http://schemas.microsoft.com/office/powerpoint/2010/main" val="1156693234"/>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Worksheets (continued)</a:t>
            </a:r>
            <a:endParaRPr lang="en-US" dirty="0"/>
          </a:p>
        </p:txBody>
      </p:sp>
      <p:sp>
        <p:nvSpPr>
          <p:cNvPr id="3" name="Content Placeholder 2"/>
          <p:cNvSpPr>
            <a:spLocks noGrp="1"/>
          </p:cNvSpPr>
          <p:nvPr>
            <p:ph idx="1"/>
          </p:nvPr>
        </p:nvSpPr>
        <p:spPr>
          <a:xfrm>
            <a:off x="685800" y="2362200"/>
            <a:ext cx="7924800" cy="2743200"/>
          </a:xfrm>
        </p:spPr>
        <p:txBody>
          <a:bodyPr>
            <a:normAutofit fontScale="85000" lnSpcReduction="20000"/>
          </a:bodyPr>
          <a:lstStyle/>
          <a:p>
            <a:r>
              <a:rPr lang="en-US" b="1" dirty="0" smtClean="0"/>
              <a:t>Splitting Rows and Columns</a:t>
            </a:r>
          </a:p>
          <a:p>
            <a:r>
              <a:rPr lang="en-US" dirty="0" smtClean="0"/>
              <a:t>Another way to display data is to </a:t>
            </a:r>
            <a:r>
              <a:rPr lang="en-US" b="1" i="1" dirty="0" smtClean="0"/>
              <a:t>split</a:t>
            </a:r>
            <a:r>
              <a:rPr lang="en-US" dirty="0" smtClean="0"/>
              <a:t> a worksheet, which divides the worksheet into either two or four panes.</a:t>
            </a:r>
          </a:p>
          <a:p>
            <a:r>
              <a:rPr lang="en-US" dirty="0" smtClean="0"/>
              <a:t>Splitting the worksheet enables you to show different data in each pane.</a:t>
            </a:r>
          </a:p>
          <a:p>
            <a:r>
              <a:rPr lang="en-US" dirty="0" smtClean="0"/>
              <a:t>You can increase or decrease the size of the panes by dragging the split bar.</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8</a:t>
            </a:fld>
            <a:endParaRPr lang="en-US" dirty="0"/>
          </a:p>
        </p:txBody>
      </p:sp>
      <p:pic>
        <p:nvPicPr>
          <p:cNvPr id="2050" name="Picture 2"/>
          <p:cNvPicPr>
            <a:picLocks noChangeAspect="1" noChangeArrowheads="1"/>
          </p:cNvPicPr>
          <p:nvPr/>
        </p:nvPicPr>
        <p:blipFill>
          <a:blip r:embed="rId3"/>
          <a:stretch>
            <a:fillRect/>
          </a:stretch>
        </p:blipFill>
        <p:spPr bwMode="auto">
          <a:xfrm>
            <a:off x="4058106" y="4800600"/>
            <a:ext cx="4609188" cy="1486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fig 19-5.JPG"/>
          <p:cNvPicPr>
            <a:picLocks noChangeAspect="1"/>
          </p:cNvPicPr>
          <p:nvPr/>
        </p:nvPicPr>
        <p:blipFill>
          <a:blip r:embed="rId4"/>
          <a:stretch>
            <a:fillRect/>
          </a:stretch>
        </p:blipFill>
        <p:spPr>
          <a:xfrm>
            <a:off x="7162800" y="6172200"/>
            <a:ext cx="1019175" cy="219075"/>
          </a:xfrm>
          <a:prstGeom prst="rect">
            <a:avLst/>
          </a:prstGeom>
        </p:spPr>
      </p:pic>
    </p:spTree>
    <p:extLst>
      <p:ext uri="{BB962C8B-B14F-4D97-AF65-F5344CB8AC3E}">
        <p14:creationId xmlns="" xmlns:p14="http://schemas.microsoft.com/office/powerpoint/2010/main" val="4192479277"/>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Managing Worksheets (continued)</a:t>
            </a:r>
            <a:endParaRPr lang="en-US" dirty="0"/>
          </a:p>
        </p:txBody>
      </p:sp>
      <p:sp>
        <p:nvSpPr>
          <p:cNvPr id="26629" name="Rectangle 3"/>
          <p:cNvSpPr>
            <a:spLocks noGrp="1" noChangeArrowheads="1"/>
          </p:cNvSpPr>
          <p:nvPr>
            <p:ph idx="1"/>
          </p:nvPr>
        </p:nvSpPr>
        <p:spPr>
          <a:xfrm>
            <a:off x="762000" y="2362201"/>
            <a:ext cx="7769225" cy="2819400"/>
          </a:xfrm>
        </p:spPr>
        <p:txBody>
          <a:bodyPr>
            <a:normAutofit fontScale="92500" lnSpcReduction="20000"/>
          </a:bodyPr>
          <a:lstStyle/>
          <a:p>
            <a:r>
              <a:rPr lang="en-US" b="1" dirty="0" smtClean="0"/>
              <a:t>Working with Multiple Worksheets</a:t>
            </a:r>
          </a:p>
          <a:p>
            <a:r>
              <a:rPr lang="en-US" dirty="0" smtClean="0"/>
              <a:t>At the bottom </a:t>
            </a:r>
            <a:r>
              <a:rPr lang="en-US" dirty="0"/>
              <a:t>of the workbook window, a </a:t>
            </a:r>
            <a:r>
              <a:rPr lang="en-US" b="1" i="1" dirty="0" smtClean="0"/>
              <a:t>worksheet </a:t>
            </a:r>
            <a:r>
              <a:rPr lang="en-US" b="1" i="1" dirty="0"/>
              <a:t>tab </a:t>
            </a:r>
            <a:r>
              <a:rPr lang="en-US" dirty="0"/>
              <a:t>is displayed for quick and easy access </a:t>
            </a:r>
            <a:r>
              <a:rPr lang="en-US" dirty="0" smtClean="0"/>
              <a:t>to the </a:t>
            </a:r>
            <a:r>
              <a:rPr lang="en-US" dirty="0"/>
              <a:t>worksheet</a:t>
            </a:r>
            <a:r>
              <a:rPr lang="en-US" dirty="0" smtClean="0"/>
              <a:t>.</a:t>
            </a:r>
          </a:p>
          <a:p>
            <a:r>
              <a:rPr lang="en-US" dirty="0" smtClean="0"/>
              <a:t>You can add a new worksheet, rename the worksheet tab, delete a worksheet, move a worksheet, and copy and paste data from one worksheet to another.</a:t>
            </a:r>
            <a:endParaRPr lang="en-US" dirty="0"/>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9</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9</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9</a:t>
            </a:fld>
            <a:endParaRPr lang="en-US" sz="2600" b="1" dirty="0">
              <a:solidFill>
                <a:schemeClr val="bg1"/>
              </a:solidFill>
            </a:endParaRPr>
          </a:p>
        </p:txBody>
      </p:sp>
      <p:pic>
        <p:nvPicPr>
          <p:cNvPr id="3074" name="Picture 2"/>
          <p:cNvPicPr>
            <a:picLocks noChangeAspect="1" noChangeArrowheads="1"/>
          </p:cNvPicPr>
          <p:nvPr/>
        </p:nvPicPr>
        <p:blipFill>
          <a:blip r:embed="rId3"/>
          <a:stretch>
            <a:fillRect/>
          </a:stretch>
        </p:blipFill>
        <p:spPr bwMode="auto">
          <a:xfrm>
            <a:off x="2077497" y="5237841"/>
            <a:ext cx="5466303" cy="9543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descr="fig 19-8.JPG"/>
          <p:cNvPicPr>
            <a:picLocks noChangeAspect="1"/>
          </p:cNvPicPr>
          <p:nvPr/>
        </p:nvPicPr>
        <p:blipFill>
          <a:blip r:embed="rId4"/>
          <a:stretch>
            <a:fillRect/>
          </a:stretch>
        </p:blipFill>
        <p:spPr>
          <a:xfrm>
            <a:off x="5562600" y="4953000"/>
            <a:ext cx="1009650" cy="228600"/>
          </a:xfrm>
          <a:prstGeom prst="rect">
            <a:avLst/>
          </a:prstGeom>
        </p:spPr>
      </p:pic>
    </p:spTree>
    <p:extLst>
      <p:ext uri="{BB962C8B-B14F-4D97-AF65-F5344CB8AC3E}">
        <p14:creationId xmlns="" xmlns:p14="http://schemas.microsoft.com/office/powerpoint/2010/main" val="3195959634"/>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2170</Words>
  <Application>Microsoft Office PowerPoint</Application>
  <PresentationFormat>On-screen Show (4:3)</PresentationFormat>
  <Paragraphs>286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1_Capsules</vt:lpstr>
      <vt:lpstr>Lesson 19 Organizing and Enhancing Worksheets</vt:lpstr>
      <vt:lpstr>Objectives</vt:lpstr>
      <vt:lpstr>Objectives (continued)</vt:lpstr>
      <vt:lpstr>Words to Know</vt:lpstr>
      <vt:lpstr>Managing Worksheets</vt:lpstr>
      <vt:lpstr>Managing Worksheets (continued)</vt:lpstr>
      <vt:lpstr>Managing Worksheets (continued)</vt:lpstr>
      <vt:lpstr>Managing Worksheets (continued)</vt:lpstr>
      <vt:lpstr>Managing Worksheets (continued)</vt:lpstr>
      <vt:lpstr>Formatting the Page Layout</vt:lpstr>
      <vt:lpstr>Formatting the Page Layout (continued)</vt:lpstr>
      <vt:lpstr>Formatting the Page Layout (continued)</vt:lpstr>
      <vt:lpstr>Formatting the Page Layout (continued)</vt:lpstr>
      <vt:lpstr>Formatting the Page Layout (continued)</vt:lpstr>
      <vt:lpstr>Formatting the Page Layout (continued)</vt:lpstr>
      <vt:lpstr>Formatting the Page Layout (continued)</vt:lpstr>
      <vt:lpstr>Formatting the Page Layout (continued)</vt:lpstr>
      <vt:lpstr>Formatting the Page Layout (continued)</vt:lpstr>
      <vt:lpstr>Formatting the Page Layout (continued)</vt:lpstr>
      <vt:lpstr>Formatting the Page Layout (continued)</vt:lpstr>
      <vt:lpstr>Formatting the Page Layout (continued)</vt:lpstr>
      <vt:lpstr>Formatting the Page Layout (continued)</vt:lpstr>
      <vt:lpstr>Formatting the Page Layout (continued)</vt:lpstr>
      <vt:lpstr>Formatting the Page Layout (continued)</vt:lpstr>
      <vt:lpstr>Sorting and Filtering Data</vt:lpstr>
      <vt:lpstr>Sorting and Filtering Data (continued)</vt:lpstr>
      <vt:lpstr>Sharing Workbooks</vt:lpstr>
      <vt:lpstr>Sharing Workbooks (continued)</vt:lpstr>
      <vt:lpstr>Sharing Workbooks (continued)</vt:lpstr>
      <vt:lpstr>Sharing Workbooks (continued)</vt:lpstr>
      <vt:lpstr>Summary</vt:lpstr>
      <vt:lpstr>Summary (continued)</vt:lpstr>
      <vt:lpstr>Summary (continued)</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2014-02-05T19:33:02Z</dcterms:created>
  <dcterms:modified xsi:type="dcterms:W3CDTF">2014-02-05T19:33:09Z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