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33"/>
  </p:notesMasterIdLst>
  <p:handoutMasterIdLst>
    <p:handoutMasterId r:id="rId34"/>
  </p:handoutMasterIdLst>
  <p:sldIdLst>
    <p:sldId id="299" r:id="rId2"/>
    <p:sldId id="325" r:id="rId3"/>
    <p:sldId id="379" r:id="rId4"/>
    <p:sldId id="300" r:id="rId5"/>
    <p:sldId id="380" r:id="rId6"/>
    <p:sldId id="378" r:id="rId7"/>
    <p:sldId id="398" r:id="rId8"/>
    <p:sldId id="397" r:id="rId9"/>
    <p:sldId id="400" r:id="rId10"/>
    <p:sldId id="389" r:id="rId11"/>
    <p:sldId id="391" r:id="rId12"/>
    <p:sldId id="381" r:id="rId13"/>
    <p:sldId id="401" r:id="rId14"/>
    <p:sldId id="392" r:id="rId15"/>
    <p:sldId id="402" r:id="rId16"/>
    <p:sldId id="393" r:id="rId17"/>
    <p:sldId id="403" r:id="rId18"/>
    <p:sldId id="382" r:id="rId19"/>
    <p:sldId id="383" r:id="rId20"/>
    <p:sldId id="404" r:id="rId21"/>
    <p:sldId id="384" r:id="rId22"/>
    <p:sldId id="394" r:id="rId23"/>
    <p:sldId id="405" r:id="rId24"/>
    <p:sldId id="395" r:id="rId25"/>
    <p:sldId id="396" r:id="rId26"/>
    <p:sldId id="406" r:id="rId27"/>
    <p:sldId id="321" r:id="rId28"/>
    <p:sldId id="385" r:id="rId29"/>
    <p:sldId id="386" r:id="rId30"/>
    <p:sldId id="407" r:id="rId31"/>
    <p:sldId id="3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33" autoAdjust="0"/>
    <p:restoredTop sz="94575" autoAdjust="0"/>
  </p:normalViewPr>
  <p:slideViewPr>
    <p:cSldViewPr>
      <p:cViewPr varScale="1">
        <p:scale>
          <a:sx n="79" d="100"/>
          <a:sy n="79" d="100"/>
        </p:scale>
        <p:origin x="-8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18D755D-29A6-4CDD-9E98-7B8E3E8E17DF}" type="slidenum">
              <a:rPr lang="en-US"/>
              <a:pPr>
                <a:defRPr/>
              </a:pPr>
              <a:t>‹#›</a:t>
            </a:fld>
            <a:endParaRPr lang="en-US" dirty="0"/>
          </a:p>
        </p:txBody>
      </p:sp>
    </p:spTree>
    <p:extLst>
      <p:ext uri="{BB962C8B-B14F-4D97-AF65-F5344CB8AC3E}">
        <p14:creationId xmlns="" xmlns:p14="http://schemas.microsoft.com/office/powerpoint/2010/main" val="12089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4835BB1-FDA4-4F76-A0EF-13F413444BC3}" type="slidenum">
              <a:rPr lang="en-US"/>
              <a:pPr>
                <a:defRPr/>
              </a:pPr>
              <a:t>‹#›</a:t>
            </a:fld>
            <a:endParaRPr lang="en-US" dirty="0"/>
          </a:p>
        </p:txBody>
      </p:sp>
    </p:spTree>
    <p:extLst>
      <p:ext uri="{BB962C8B-B14F-4D97-AF65-F5344CB8AC3E}">
        <p14:creationId xmlns="" xmlns:p14="http://schemas.microsoft.com/office/powerpoint/2010/main" val="158779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5EB6157F-58E0-4549-B253-936D20D4F6FD}"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26263BC4-7293-4D65-95ED-742EB05AD680}"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4835BB1-FDA4-4F76-A0EF-13F413444B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469" y="2743200"/>
            <a:ext cx="800219"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a:t>
            </a:r>
            <a:r>
              <a:rPr lang="en-US" sz="2000" b="1" dirty="0" smtClean="0">
                <a:ea typeface="+mn-ea"/>
                <a:cs typeface="+mn-cs"/>
              </a:rPr>
              <a:t>20</a:t>
            </a:r>
            <a:endParaRPr lang="en-US" sz="2000" b="1" dirty="0">
              <a:ea typeface="+mn-ea"/>
              <a:cs typeface="+mn-cs"/>
            </a:endParaRP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20</a:t>
            </a:r>
            <a:br>
              <a:rPr lang="en-US" sz="3200" dirty="0" smtClean="0"/>
            </a:br>
            <a:r>
              <a:rPr lang="en-US" sz="3200" dirty="0"/>
              <a:t>Creating Formulas and</a:t>
            </a:r>
            <a:br>
              <a:rPr lang="en-US" sz="3200" dirty="0"/>
            </a:br>
            <a:r>
              <a:rPr lang="en-US" sz="3200" dirty="0"/>
              <a:t>Charting Data</a:t>
            </a:r>
            <a:endParaRPr lang="en-US" sz="3200" dirty="0" smtClean="0"/>
          </a:p>
        </p:txBody>
      </p:sp>
      <p:sp>
        <p:nvSpPr>
          <p:cNvPr id="16385" name="Rectangle 11"/>
          <p:cNvSpPr>
            <a:spLocks noGrp="1" noChangeArrowheads="1"/>
          </p:cNvSpPr>
          <p:nvPr>
            <p:ph type="sldNum" sz="quarter" idx="10"/>
          </p:nvPr>
        </p:nvSpPr>
        <p:spPr>
          <a:noFill/>
        </p:spPr>
        <p:txBody>
          <a:bodyPr/>
          <a:lstStyle/>
          <a:p>
            <a:fld id="{F67D53A2-AE74-4496-8FA5-B7723117C160}" type="slidenum">
              <a:rPr lang="en-US" smtClean="0"/>
              <a:pPr/>
              <a:t>1</a:t>
            </a:fld>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5052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Working with Formulas (continued)</a:t>
            </a:r>
          </a:p>
        </p:txBody>
      </p:sp>
      <p:sp>
        <p:nvSpPr>
          <p:cNvPr id="26629" name="Rectangle 3"/>
          <p:cNvSpPr>
            <a:spLocks noGrp="1" noChangeArrowheads="1"/>
          </p:cNvSpPr>
          <p:nvPr>
            <p:ph sz="half" idx="1"/>
          </p:nvPr>
        </p:nvSpPr>
        <p:spPr>
          <a:xfrm>
            <a:off x="838201" y="2362200"/>
            <a:ext cx="3429000" cy="3962400"/>
          </a:xfrm>
        </p:spPr>
        <p:txBody>
          <a:bodyPr>
            <a:normAutofit fontScale="92500"/>
          </a:bodyPr>
          <a:lstStyle/>
          <a:p>
            <a:r>
              <a:rPr lang="en-US" b="1" dirty="0" smtClean="0"/>
              <a:t>Creating and Editing a Formula </a:t>
            </a:r>
          </a:p>
          <a:p>
            <a:r>
              <a:rPr lang="en-US" dirty="0" smtClean="0"/>
              <a:t>There </a:t>
            </a:r>
            <a:r>
              <a:rPr lang="en-US" dirty="0"/>
              <a:t>are two ways to enter a cell reference into a formula: </a:t>
            </a:r>
            <a:r>
              <a:rPr lang="en-US" dirty="0" smtClean="0"/>
              <a:t>You </a:t>
            </a:r>
            <a:r>
              <a:rPr lang="en-US" dirty="0"/>
              <a:t>can enter the </a:t>
            </a:r>
            <a:r>
              <a:rPr lang="en-US" dirty="0" smtClean="0"/>
              <a:t>cell reference</a:t>
            </a:r>
            <a:r>
              <a:rPr lang="en-US" dirty="0"/>
              <a:t>, or you can click the cell.</a:t>
            </a:r>
            <a:endParaRPr lang="en-US" dirty="0" smtClean="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10</a:t>
            </a:fld>
            <a:endParaRPr lang="en-US" sz="2600" b="1" dirty="0">
              <a:solidFill>
                <a:schemeClr val="bg1"/>
              </a:solidFill>
            </a:endParaRPr>
          </a:p>
        </p:txBody>
      </p:sp>
      <p:pic>
        <p:nvPicPr>
          <p:cNvPr id="3074" name="Picture 2"/>
          <p:cNvPicPr>
            <a:picLocks noChangeAspect="1" noChangeArrowheads="1"/>
          </p:cNvPicPr>
          <p:nvPr/>
        </p:nvPicPr>
        <p:blipFill>
          <a:blip r:embed="rId3"/>
          <a:stretch>
            <a:fillRect/>
          </a:stretch>
        </p:blipFill>
        <p:spPr bwMode="auto">
          <a:xfrm>
            <a:off x="4314497" y="2936938"/>
            <a:ext cx="4417520" cy="26007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0-1.JPG"/>
          <p:cNvPicPr>
            <a:picLocks noChangeAspect="1"/>
          </p:cNvPicPr>
          <p:nvPr/>
        </p:nvPicPr>
        <p:blipFill>
          <a:blip r:embed="rId4"/>
          <a:stretch>
            <a:fillRect/>
          </a:stretch>
        </p:blipFill>
        <p:spPr>
          <a:xfrm>
            <a:off x="4343400" y="2667000"/>
            <a:ext cx="981075" cy="228600"/>
          </a:xfrm>
          <a:prstGeom prst="rect">
            <a:avLst/>
          </a:prstGeom>
        </p:spPr>
      </p:pic>
    </p:spTree>
    <p:extLst>
      <p:ext uri="{BB962C8B-B14F-4D97-AF65-F5344CB8AC3E}">
        <p14:creationId xmlns="" xmlns:p14="http://schemas.microsoft.com/office/powerpoint/2010/main" val="240768337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Working with Formulas (continued)</a:t>
            </a:r>
          </a:p>
        </p:txBody>
      </p:sp>
      <p:sp>
        <p:nvSpPr>
          <p:cNvPr id="26629" name="Rectangle 3"/>
          <p:cNvSpPr>
            <a:spLocks noGrp="1" noChangeArrowheads="1"/>
          </p:cNvSpPr>
          <p:nvPr>
            <p:ph idx="1"/>
          </p:nvPr>
        </p:nvSpPr>
        <p:spPr/>
        <p:txBody>
          <a:bodyPr/>
          <a:lstStyle/>
          <a:p>
            <a:r>
              <a:rPr lang="en-US" sz="2600" b="1" dirty="0" smtClean="0"/>
              <a:t>Using Relative and Absolute Cell References</a:t>
            </a:r>
          </a:p>
          <a:p>
            <a:r>
              <a:rPr lang="en-US" sz="2600" dirty="0" smtClean="0"/>
              <a:t>In </a:t>
            </a:r>
            <a:r>
              <a:rPr lang="en-US" sz="2600" b="1" i="1" dirty="0" smtClean="0"/>
              <a:t>relative cell references</a:t>
            </a:r>
            <a:r>
              <a:rPr lang="en-US" sz="2600" dirty="0" smtClean="0"/>
              <a:t>, </a:t>
            </a:r>
            <a:r>
              <a:rPr lang="en-US" sz="2600" dirty="0"/>
              <a:t>when the formula is copied to another cell, the cell </a:t>
            </a:r>
            <a:r>
              <a:rPr lang="en-US" sz="2600" dirty="0" smtClean="0"/>
              <a:t>references will </a:t>
            </a:r>
            <a:r>
              <a:rPr lang="en-US" sz="2600" dirty="0"/>
              <a:t>be adjusted relative to the formula’s new </a:t>
            </a:r>
            <a:r>
              <a:rPr lang="en-US" sz="2600" dirty="0" smtClean="0"/>
              <a:t>location.</a:t>
            </a:r>
          </a:p>
          <a:p>
            <a:r>
              <a:rPr lang="en-US" sz="2600" dirty="0"/>
              <a:t>A</a:t>
            </a:r>
            <a:r>
              <a:rPr lang="en-US" sz="2600" dirty="0" smtClean="0"/>
              <a:t>n </a:t>
            </a:r>
            <a:r>
              <a:rPr lang="en-US" sz="2600" b="1" i="1" dirty="0"/>
              <a:t>absolute cell reference </a:t>
            </a:r>
            <a:r>
              <a:rPr lang="en-US" sz="2600" dirty="0" smtClean="0"/>
              <a:t>does </a:t>
            </a:r>
            <a:r>
              <a:rPr lang="en-US" sz="2600" dirty="0"/>
              <a:t>not change when the formula is copied or </a:t>
            </a:r>
            <a:r>
              <a:rPr lang="en-US" sz="2600" dirty="0" smtClean="0"/>
              <a:t>moved.</a:t>
            </a:r>
          </a:p>
          <a:p>
            <a:r>
              <a:rPr lang="en-US" sz="2600" dirty="0"/>
              <a:t>A cell reference that contains both relative and absolute references is called </a:t>
            </a:r>
            <a:r>
              <a:rPr lang="en-US" sz="2600" dirty="0" smtClean="0"/>
              <a:t>a </a:t>
            </a:r>
            <a:r>
              <a:rPr lang="en-US" sz="2600" b="1" i="1" dirty="0" smtClean="0"/>
              <a:t>mixed </a:t>
            </a:r>
            <a:r>
              <a:rPr lang="en-US" sz="2600" b="1" i="1" dirty="0"/>
              <a:t>cell reference</a:t>
            </a:r>
            <a:r>
              <a:rPr lang="en-US" sz="2600" dirty="0" smtClean="0"/>
              <a:t>.</a:t>
            </a:r>
            <a:endParaRPr lang="en-US" sz="2600" dirty="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11</a:t>
            </a:fld>
            <a:endParaRPr lang="en-US" sz="2600" b="1" dirty="0">
              <a:solidFill>
                <a:schemeClr val="bg1"/>
              </a:solidFill>
            </a:endParaRPr>
          </a:p>
        </p:txBody>
      </p:sp>
    </p:spTree>
    <p:extLst>
      <p:ext uri="{BB962C8B-B14F-4D97-AF65-F5344CB8AC3E}">
        <p14:creationId xmlns="" xmlns:p14="http://schemas.microsoft.com/office/powerpoint/2010/main" val="312528275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Using Function Formulas</a:t>
            </a:r>
            <a:endParaRPr lang="en-US" dirty="0" smtClean="0"/>
          </a:p>
        </p:txBody>
      </p:sp>
      <p:sp>
        <p:nvSpPr>
          <p:cNvPr id="26629" name="Rectangle 3"/>
          <p:cNvSpPr>
            <a:spLocks noGrp="1" noChangeArrowheads="1"/>
          </p:cNvSpPr>
          <p:nvPr>
            <p:ph idx="1"/>
          </p:nvPr>
        </p:nvSpPr>
        <p:spPr/>
        <p:txBody>
          <a:bodyPr/>
          <a:lstStyle/>
          <a:p>
            <a:r>
              <a:rPr lang="en-US" dirty="0"/>
              <a:t>A </a:t>
            </a:r>
            <a:r>
              <a:rPr lang="en-US" b="1" i="1" dirty="0"/>
              <a:t>function formula </a:t>
            </a:r>
            <a:r>
              <a:rPr lang="en-US" dirty="0"/>
              <a:t>is a special formula that names a </a:t>
            </a:r>
            <a:r>
              <a:rPr lang="en-US" dirty="0" smtClean="0"/>
              <a:t>function instead </a:t>
            </a:r>
            <a:r>
              <a:rPr lang="en-US" dirty="0"/>
              <a:t>of using operators to calculate a result</a:t>
            </a:r>
            <a:r>
              <a:rPr lang="en-US" dirty="0" smtClean="0"/>
              <a:t>.</a:t>
            </a:r>
          </a:p>
          <a:p>
            <a:r>
              <a:rPr lang="en-US" b="1" i="1" dirty="0"/>
              <a:t>Mathematical functions </a:t>
            </a:r>
            <a:r>
              <a:rPr lang="en-US" dirty="0"/>
              <a:t>perform </a:t>
            </a:r>
            <a:r>
              <a:rPr lang="en-US" dirty="0" smtClean="0"/>
              <a:t>calculations that </a:t>
            </a:r>
            <a:r>
              <a:rPr lang="en-US" dirty="0"/>
              <a:t>you could perform using a scientific calculator</a:t>
            </a:r>
            <a:r>
              <a:rPr lang="en-US" dirty="0" smtClean="0"/>
              <a:t>.</a:t>
            </a:r>
          </a:p>
          <a:p>
            <a:r>
              <a:rPr lang="en-US" b="1" i="1" dirty="0"/>
              <a:t>Statistical functions </a:t>
            </a:r>
            <a:r>
              <a:rPr lang="en-US" dirty="0"/>
              <a:t>are </a:t>
            </a:r>
            <a:r>
              <a:rPr lang="en-US" dirty="0" smtClean="0"/>
              <a:t>functions that </a:t>
            </a:r>
            <a:r>
              <a:rPr lang="en-US" dirty="0"/>
              <a:t>describe large quantities of data.</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12</a:t>
            </a:fld>
            <a:endParaRPr lang="en-US" sz="2600" b="1" dirty="0">
              <a:solidFill>
                <a:schemeClr val="bg1"/>
              </a:solidFill>
            </a:endParaRPr>
          </a:p>
        </p:txBody>
      </p:sp>
    </p:spTree>
    <p:extLst>
      <p:ext uri="{BB962C8B-B14F-4D97-AF65-F5344CB8AC3E}">
        <p14:creationId xmlns="" xmlns:p14="http://schemas.microsoft.com/office/powerpoint/2010/main" val="143181567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Using Function </a:t>
            </a:r>
            <a:r>
              <a:rPr lang="en-US" dirty="0" smtClean="0"/>
              <a:t>Formulas (continued)</a:t>
            </a:r>
          </a:p>
        </p:txBody>
      </p:sp>
      <p:sp>
        <p:nvSpPr>
          <p:cNvPr id="26629" name="Rectangle 3"/>
          <p:cNvSpPr>
            <a:spLocks noGrp="1" noChangeArrowheads="1"/>
          </p:cNvSpPr>
          <p:nvPr>
            <p:ph idx="1"/>
          </p:nvPr>
        </p:nvSpPr>
        <p:spPr/>
        <p:txBody>
          <a:bodyPr/>
          <a:lstStyle/>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13</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13</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13</a:t>
            </a:fld>
            <a:endParaRPr lang="en-US" sz="2600" b="1"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2743200"/>
            <a:ext cx="3600450" cy="3333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0" y="2971800"/>
            <a:ext cx="3543300"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5412257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Function Formulas (continued)</a:t>
            </a:r>
          </a:p>
        </p:txBody>
      </p:sp>
      <p:sp>
        <p:nvSpPr>
          <p:cNvPr id="26629" name="Rectangle 3"/>
          <p:cNvSpPr>
            <a:spLocks noGrp="1" noChangeArrowheads="1"/>
          </p:cNvSpPr>
          <p:nvPr>
            <p:ph idx="1"/>
          </p:nvPr>
        </p:nvSpPr>
        <p:spPr/>
        <p:txBody>
          <a:bodyPr/>
          <a:lstStyle/>
          <a:p>
            <a:r>
              <a:rPr lang="en-US" sz="2400" b="1" dirty="0" smtClean="0"/>
              <a:t>Using the SUM Function </a:t>
            </a:r>
          </a:p>
          <a:p>
            <a:r>
              <a:rPr lang="en-US" sz="2400" dirty="0" smtClean="0"/>
              <a:t>The </a:t>
            </a:r>
            <a:r>
              <a:rPr lang="en-US" sz="2400" dirty="0"/>
              <a:t>AutoSum feature enables you to quickly identify a range and enter a formula</a:t>
            </a:r>
            <a:r>
              <a:rPr lang="en-US" sz="2400" dirty="0" smtClean="0"/>
              <a:t>.</a:t>
            </a:r>
            <a:endParaRPr lang="en-US" sz="2400" dirty="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14</a:t>
            </a:fld>
            <a:endParaRPr lang="en-US" sz="2600" b="1" dirty="0">
              <a:solidFill>
                <a:schemeClr val="bg1"/>
              </a:solidFill>
            </a:endParaRPr>
          </a:p>
        </p:txBody>
      </p:sp>
      <p:pic>
        <p:nvPicPr>
          <p:cNvPr id="5124" name="Picture 4"/>
          <p:cNvPicPr>
            <a:picLocks noChangeAspect="1" noChangeArrowheads="1"/>
          </p:cNvPicPr>
          <p:nvPr/>
        </p:nvPicPr>
        <p:blipFill>
          <a:blip r:embed="rId3"/>
          <a:stretch>
            <a:fillRect/>
          </a:stretch>
        </p:blipFill>
        <p:spPr bwMode="auto">
          <a:xfrm>
            <a:off x="1752599" y="3775292"/>
            <a:ext cx="6162675" cy="24697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20-4.JPG"/>
          <p:cNvPicPr>
            <a:picLocks noChangeAspect="1"/>
          </p:cNvPicPr>
          <p:nvPr/>
        </p:nvPicPr>
        <p:blipFill>
          <a:blip r:embed="rId4"/>
          <a:stretch>
            <a:fillRect/>
          </a:stretch>
        </p:blipFill>
        <p:spPr>
          <a:xfrm>
            <a:off x="6324600" y="3733800"/>
            <a:ext cx="1028700" cy="247650"/>
          </a:xfrm>
          <a:prstGeom prst="rect">
            <a:avLst/>
          </a:prstGeom>
        </p:spPr>
      </p:pic>
    </p:spTree>
    <p:extLst>
      <p:ext uri="{BB962C8B-B14F-4D97-AF65-F5344CB8AC3E}">
        <p14:creationId xmlns="" xmlns:p14="http://schemas.microsoft.com/office/powerpoint/2010/main" val="3078280167"/>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Function Formulas (continued)</a:t>
            </a:r>
          </a:p>
        </p:txBody>
      </p:sp>
      <p:sp>
        <p:nvSpPr>
          <p:cNvPr id="26629" name="Rectangle 3"/>
          <p:cNvSpPr>
            <a:spLocks noGrp="1" noChangeArrowheads="1"/>
          </p:cNvSpPr>
          <p:nvPr>
            <p:ph idx="1"/>
          </p:nvPr>
        </p:nvSpPr>
        <p:spPr/>
        <p:txBody>
          <a:bodyPr/>
          <a:lstStyle/>
          <a:p>
            <a:r>
              <a:rPr lang="en-US" sz="2400" b="1" dirty="0" smtClean="0"/>
              <a:t>Using the SUM Function (continued)</a:t>
            </a:r>
          </a:p>
          <a:p>
            <a:r>
              <a:rPr lang="en-US" sz="2400" dirty="0" smtClean="0"/>
              <a:t>An </a:t>
            </a:r>
            <a:r>
              <a:rPr lang="en-US" sz="2400" b="1" i="1" dirty="0"/>
              <a:t>argument</a:t>
            </a:r>
            <a:r>
              <a:rPr lang="en-US" sz="2400" dirty="0"/>
              <a:t> is a value, a cell reference, a range, or text that acts as an operand in a function formula, and it is enclosed in parentheses after the function name.</a:t>
            </a:r>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15</a:t>
            </a:fld>
            <a:endParaRPr lang="en-US" sz="2600" b="1" dirty="0">
              <a:solidFill>
                <a:schemeClr val="bg1"/>
              </a:solidFill>
            </a:endParaRPr>
          </a:p>
        </p:txBody>
      </p:sp>
      <p:pic>
        <p:nvPicPr>
          <p:cNvPr id="5123" name="Picture 3"/>
          <p:cNvPicPr>
            <a:picLocks noChangeAspect="1" noChangeArrowheads="1"/>
          </p:cNvPicPr>
          <p:nvPr/>
        </p:nvPicPr>
        <p:blipFill>
          <a:blip r:embed="rId3"/>
          <a:stretch>
            <a:fillRect/>
          </a:stretch>
        </p:blipFill>
        <p:spPr bwMode="auto">
          <a:xfrm>
            <a:off x="2895600" y="4495800"/>
            <a:ext cx="3596821" cy="8563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20-2.JPG"/>
          <p:cNvPicPr>
            <a:picLocks noChangeAspect="1"/>
          </p:cNvPicPr>
          <p:nvPr/>
        </p:nvPicPr>
        <p:blipFill>
          <a:blip r:embed="rId4"/>
          <a:stretch>
            <a:fillRect/>
          </a:stretch>
        </p:blipFill>
        <p:spPr>
          <a:xfrm>
            <a:off x="4114800" y="5562600"/>
            <a:ext cx="1028700" cy="285750"/>
          </a:xfrm>
          <a:prstGeom prst="rect">
            <a:avLst/>
          </a:prstGeom>
        </p:spPr>
      </p:pic>
    </p:spTree>
    <p:extLst>
      <p:ext uri="{BB962C8B-B14F-4D97-AF65-F5344CB8AC3E}">
        <p14:creationId xmlns="" xmlns:p14="http://schemas.microsoft.com/office/powerpoint/2010/main" val="305330506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 20-6.JPG"/>
          <p:cNvPicPr>
            <a:picLocks noChangeAspect="1"/>
          </p:cNvPicPr>
          <p:nvPr/>
        </p:nvPicPr>
        <p:blipFill>
          <a:blip r:embed="rId3"/>
          <a:stretch>
            <a:fillRect/>
          </a:stretch>
        </p:blipFill>
        <p:spPr>
          <a:xfrm>
            <a:off x="4572000" y="5715000"/>
            <a:ext cx="971550" cy="219075"/>
          </a:xfrm>
          <a:prstGeom prst="rect">
            <a:avLst/>
          </a:prstGeom>
        </p:spPr>
      </p:pic>
      <p:sp>
        <p:nvSpPr>
          <p:cNvPr id="26628" name="AutoShape 2"/>
          <p:cNvSpPr>
            <a:spLocks noGrp="1" noChangeArrowheads="1"/>
          </p:cNvSpPr>
          <p:nvPr>
            <p:ph type="title"/>
          </p:nvPr>
        </p:nvSpPr>
        <p:spPr/>
        <p:txBody>
          <a:bodyPr/>
          <a:lstStyle/>
          <a:p>
            <a:pPr eaLnBrk="1" hangingPunct="1"/>
            <a:r>
              <a:rPr lang="en-US" dirty="0" smtClean="0"/>
              <a:t>Using Function Formulas (continued)</a:t>
            </a:r>
          </a:p>
        </p:txBody>
      </p:sp>
      <p:sp>
        <p:nvSpPr>
          <p:cNvPr id="26629" name="Rectangle 3"/>
          <p:cNvSpPr>
            <a:spLocks noGrp="1" noChangeArrowheads="1"/>
          </p:cNvSpPr>
          <p:nvPr>
            <p:ph idx="1"/>
          </p:nvPr>
        </p:nvSpPr>
        <p:spPr/>
        <p:txBody>
          <a:bodyPr>
            <a:normAutofit/>
          </a:bodyPr>
          <a:lstStyle/>
          <a:p>
            <a:r>
              <a:rPr lang="en-US" sz="2500" b="1" dirty="0" smtClean="0"/>
              <a:t>Using the COUNT Function</a:t>
            </a:r>
          </a:p>
          <a:p>
            <a:r>
              <a:rPr lang="en-US" sz="2500" dirty="0" smtClean="0"/>
              <a:t>COUNT is </a:t>
            </a:r>
            <a:r>
              <a:rPr lang="en-US" sz="2500" dirty="0"/>
              <a:t>a statistical function that determines the number of </a:t>
            </a:r>
            <a:r>
              <a:rPr lang="en-US" sz="2500" dirty="0" smtClean="0"/>
              <a:t>cells in </a:t>
            </a:r>
            <a:r>
              <a:rPr lang="en-US" sz="2500" dirty="0"/>
              <a:t>the argument range that contain numerical values</a:t>
            </a:r>
            <a:r>
              <a:rPr lang="en-US" sz="2500" dirty="0" smtClean="0"/>
              <a:t>.</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16</a:t>
            </a:fld>
            <a:endParaRPr lang="en-US" sz="2600" b="1" dirty="0">
              <a:solidFill>
                <a:schemeClr val="bg1"/>
              </a:solidFill>
            </a:endParaRPr>
          </a:p>
        </p:txBody>
      </p:sp>
      <p:pic>
        <p:nvPicPr>
          <p:cNvPr id="6146" name="Picture 2"/>
          <p:cNvPicPr>
            <a:picLocks noChangeAspect="1" noChangeArrowheads="1"/>
          </p:cNvPicPr>
          <p:nvPr/>
        </p:nvPicPr>
        <p:blipFill>
          <a:blip r:embed="rId4"/>
          <a:stretch>
            <a:fillRect/>
          </a:stretch>
        </p:blipFill>
        <p:spPr bwMode="auto">
          <a:xfrm>
            <a:off x="4572000" y="3900733"/>
            <a:ext cx="3776472" cy="1832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838200" y="4038600"/>
            <a:ext cx="3810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r>
              <a:rPr lang="en-US" sz="2300" kern="0" dirty="0" smtClean="0"/>
              <a:t>You can enter the COUNT function by clicking a button on the Ribbon, or you can open the Function Arguments dialog box.</a:t>
            </a:r>
            <a:endParaRPr lang="en-US" sz="2300" kern="0" dirty="0"/>
          </a:p>
        </p:txBody>
      </p:sp>
    </p:spTree>
    <p:extLst>
      <p:ext uri="{BB962C8B-B14F-4D97-AF65-F5344CB8AC3E}">
        <p14:creationId xmlns="" xmlns:p14="http://schemas.microsoft.com/office/powerpoint/2010/main" val="116272004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Function Formulas (continued)</a:t>
            </a:r>
          </a:p>
        </p:txBody>
      </p:sp>
      <p:sp>
        <p:nvSpPr>
          <p:cNvPr id="26629" name="Rectangle 3"/>
          <p:cNvSpPr>
            <a:spLocks noGrp="1" noChangeArrowheads="1"/>
          </p:cNvSpPr>
          <p:nvPr>
            <p:ph idx="1"/>
          </p:nvPr>
        </p:nvSpPr>
        <p:spPr>
          <a:xfrm>
            <a:off x="838200" y="2362200"/>
            <a:ext cx="7696200" cy="3962400"/>
          </a:xfrm>
        </p:spPr>
        <p:txBody>
          <a:bodyPr>
            <a:normAutofit fontScale="92500" lnSpcReduction="20000"/>
          </a:bodyPr>
          <a:lstStyle/>
          <a:p>
            <a:r>
              <a:rPr lang="en-US" b="1" dirty="0" smtClean="0"/>
              <a:t>Using the AVERAGE, MIN, and MAX Functions</a:t>
            </a:r>
          </a:p>
          <a:p>
            <a:r>
              <a:rPr lang="en-US" dirty="0" smtClean="0"/>
              <a:t>AVERAGE is </a:t>
            </a:r>
            <a:r>
              <a:rPr lang="en-US" dirty="0"/>
              <a:t>a statistical function that calculates the average of the range identified in the argument. </a:t>
            </a:r>
            <a:endParaRPr lang="en-US" dirty="0" smtClean="0"/>
          </a:p>
          <a:p>
            <a:r>
              <a:rPr lang="en-US" dirty="0"/>
              <a:t>The MIN function shows the smallest number contained in the range </a:t>
            </a:r>
            <a:r>
              <a:rPr lang="en-US" dirty="0" smtClean="0"/>
              <a:t>identified in </a:t>
            </a:r>
            <a:r>
              <a:rPr lang="en-US" dirty="0"/>
              <a:t>the argument. </a:t>
            </a:r>
            <a:endParaRPr lang="en-US" dirty="0" smtClean="0"/>
          </a:p>
          <a:p>
            <a:r>
              <a:rPr lang="en-US" dirty="0" smtClean="0"/>
              <a:t>The </a:t>
            </a:r>
            <a:r>
              <a:rPr lang="en-US" dirty="0"/>
              <a:t>MAX function shows the largest number contained in </a:t>
            </a:r>
            <a:r>
              <a:rPr lang="en-US" dirty="0" smtClean="0"/>
              <a:t>the range </a:t>
            </a:r>
            <a:r>
              <a:rPr lang="en-US" dirty="0"/>
              <a:t>identified in the argument.</a:t>
            </a:r>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17</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17</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17</a:t>
            </a:fld>
            <a:endParaRPr lang="en-US" sz="2600" b="1" dirty="0">
              <a:solidFill>
                <a:schemeClr val="bg1"/>
              </a:solidFill>
            </a:endParaRPr>
          </a:p>
        </p:txBody>
      </p:sp>
    </p:spTree>
    <p:extLst>
      <p:ext uri="{BB962C8B-B14F-4D97-AF65-F5344CB8AC3E}">
        <p14:creationId xmlns="" xmlns:p14="http://schemas.microsoft.com/office/powerpoint/2010/main" val="428494331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Creating Formulas that Reference Cells </a:t>
            </a:r>
            <a:r>
              <a:rPr lang="en-US" dirty="0" smtClean="0"/>
              <a:t>in Multiple </a:t>
            </a:r>
            <a:r>
              <a:rPr lang="en-US" dirty="0"/>
              <a:t>Worksheets</a:t>
            </a:r>
            <a:endParaRPr lang="en-US" dirty="0" smtClean="0"/>
          </a:p>
        </p:txBody>
      </p:sp>
      <p:sp>
        <p:nvSpPr>
          <p:cNvPr id="26629" name="Rectangle 3"/>
          <p:cNvSpPr>
            <a:spLocks noGrp="1" noChangeArrowheads="1"/>
          </p:cNvSpPr>
          <p:nvPr>
            <p:ph idx="1"/>
          </p:nvPr>
        </p:nvSpPr>
        <p:spPr/>
        <p:txBody>
          <a:bodyPr/>
          <a:lstStyle/>
          <a:p>
            <a:r>
              <a:rPr lang="en-US" dirty="0" smtClean="0"/>
              <a:t>The </a:t>
            </a:r>
            <a:r>
              <a:rPr lang="en-US" dirty="0"/>
              <a:t>3D reference enables you to access data </a:t>
            </a:r>
            <a:r>
              <a:rPr lang="en-US" dirty="0" smtClean="0"/>
              <a:t>from three </a:t>
            </a:r>
            <a:r>
              <a:rPr lang="en-US" dirty="0"/>
              <a:t>different dimensions in the workbook: length, width, and depth</a:t>
            </a:r>
            <a:r>
              <a:rPr lang="en-US" dirty="0" smtClean="0"/>
              <a:t>.</a:t>
            </a:r>
          </a:p>
          <a:p>
            <a:r>
              <a:rPr lang="en-US" dirty="0" smtClean="0"/>
              <a:t>These 3D references are often </a:t>
            </a:r>
            <a:r>
              <a:rPr lang="en-US" dirty="0"/>
              <a:t>used in summary worksheets to </a:t>
            </a:r>
            <a:r>
              <a:rPr lang="en-US" dirty="0" smtClean="0"/>
              <a:t>condense and </a:t>
            </a:r>
            <a:r>
              <a:rPr lang="en-US" dirty="0"/>
              <a:t>total data from other worksheets.</a:t>
            </a: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18</a:t>
            </a:fld>
            <a:endParaRPr lang="en-US" sz="2600" b="1" dirty="0">
              <a:solidFill>
                <a:schemeClr val="bg1"/>
              </a:solidFill>
            </a:endParaRPr>
          </a:p>
        </p:txBody>
      </p:sp>
    </p:spTree>
    <p:extLst>
      <p:ext uri="{BB962C8B-B14F-4D97-AF65-F5344CB8AC3E}">
        <p14:creationId xmlns="" xmlns:p14="http://schemas.microsoft.com/office/powerpoint/2010/main" val="341344321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Troubleshooting Common Formula Errors</a:t>
            </a:r>
          </a:p>
        </p:txBody>
      </p:sp>
      <p:sp>
        <p:nvSpPr>
          <p:cNvPr id="26629" name="Rectangle 3"/>
          <p:cNvSpPr>
            <a:spLocks noGrp="1" noChangeArrowheads="1"/>
          </p:cNvSpPr>
          <p:nvPr>
            <p:ph idx="1"/>
          </p:nvPr>
        </p:nvSpPr>
        <p:spPr/>
        <p:txBody>
          <a:bodyPr/>
          <a:lstStyle/>
          <a:p>
            <a:r>
              <a:rPr lang="en-US" dirty="0" smtClean="0"/>
              <a:t>When </a:t>
            </a:r>
            <a:r>
              <a:rPr lang="en-US" dirty="0"/>
              <a:t>Excel cannot properly perform a calculation, an error value appears in </a:t>
            </a:r>
            <a:r>
              <a:rPr lang="en-US" dirty="0" smtClean="0"/>
              <a:t>the cell </a:t>
            </a:r>
            <a:r>
              <a:rPr lang="en-US" dirty="0"/>
              <a:t>where you entered the formula.</a:t>
            </a:r>
            <a:endParaRPr lang="en-US" dirty="0" smtClean="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19</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19</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19</a:t>
            </a:fld>
            <a:endParaRPr lang="en-US" sz="2600" b="1" dirty="0">
              <a:solidFill>
                <a:schemeClr val="bg1"/>
              </a:solidFill>
            </a:endParaRPr>
          </a:p>
        </p:txBody>
      </p:sp>
      <p:pic>
        <p:nvPicPr>
          <p:cNvPr id="7170" name="Picture 2"/>
          <p:cNvPicPr>
            <a:picLocks noChangeAspect="1" noChangeArrowheads="1"/>
          </p:cNvPicPr>
          <p:nvPr/>
        </p:nvPicPr>
        <p:blipFill>
          <a:blip r:embed="rId3"/>
          <a:stretch>
            <a:fillRect/>
          </a:stretch>
        </p:blipFill>
        <p:spPr bwMode="auto">
          <a:xfrm>
            <a:off x="2667000" y="3910019"/>
            <a:ext cx="3886200" cy="18507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20-9.JPG"/>
          <p:cNvPicPr>
            <a:picLocks noChangeAspect="1"/>
          </p:cNvPicPr>
          <p:nvPr/>
        </p:nvPicPr>
        <p:blipFill>
          <a:blip r:embed="rId4"/>
          <a:stretch>
            <a:fillRect/>
          </a:stretch>
        </p:blipFill>
        <p:spPr>
          <a:xfrm>
            <a:off x="2667000" y="5791200"/>
            <a:ext cx="981075" cy="228600"/>
          </a:xfrm>
          <a:prstGeom prst="rect">
            <a:avLst/>
          </a:prstGeom>
        </p:spPr>
      </p:pic>
    </p:spTree>
    <p:extLst>
      <p:ext uri="{BB962C8B-B14F-4D97-AF65-F5344CB8AC3E}">
        <p14:creationId xmlns="" xmlns:p14="http://schemas.microsoft.com/office/powerpoint/2010/main" val="224946499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fontScale="92500" lnSpcReduction="20000"/>
          </a:bodyPr>
          <a:lstStyle/>
          <a:p>
            <a:r>
              <a:rPr lang="en-US" sz="2900" dirty="0"/>
              <a:t>Understand and create formulas in a worksheet.</a:t>
            </a:r>
          </a:p>
          <a:p>
            <a:r>
              <a:rPr lang="en-US" sz="2900" dirty="0" smtClean="0"/>
              <a:t>Understand </a:t>
            </a:r>
            <a:r>
              <a:rPr lang="en-US" sz="2900" dirty="0"/>
              <a:t>and use relative and absolute cell references.</a:t>
            </a:r>
          </a:p>
          <a:p>
            <a:r>
              <a:rPr lang="en-US" sz="2900" dirty="0" smtClean="0"/>
              <a:t>Understand </a:t>
            </a:r>
            <a:r>
              <a:rPr lang="en-US" sz="2900" dirty="0"/>
              <a:t>and use function formulas to calculate sums, </a:t>
            </a:r>
            <a:r>
              <a:rPr lang="en-US" sz="2900" dirty="0" smtClean="0"/>
              <a:t>the number </a:t>
            </a:r>
            <a:r>
              <a:rPr lang="en-US" sz="2900" dirty="0"/>
              <a:t>of occurrences, averages, and the smallest and </a:t>
            </a:r>
            <a:r>
              <a:rPr lang="en-US" sz="2900" dirty="0" smtClean="0"/>
              <a:t>largest numbers </a:t>
            </a:r>
            <a:r>
              <a:rPr lang="en-US" sz="2900" dirty="0"/>
              <a:t>in a range</a:t>
            </a:r>
            <a:r>
              <a:rPr lang="en-US" sz="2900" dirty="0" smtClean="0"/>
              <a:t>.</a:t>
            </a:r>
          </a:p>
          <a:p>
            <a:r>
              <a:rPr lang="en-US" sz="2900" dirty="0"/>
              <a:t>Use formulas with cell references to connect a worksheet to other worksheets</a:t>
            </a:r>
            <a:r>
              <a:rPr lang="en-US" sz="2900" dirty="0" smtClean="0"/>
              <a:t>.</a:t>
            </a:r>
            <a:endParaRPr lang="en-US" sz="2900" dirty="0"/>
          </a:p>
          <a:p>
            <a:pPr marL="0" indent="0">
              <a:buNone/>
            </a:pPr>
            <a:endParaRPr lang="en-US" dirty="0" smtClean="0"/>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2</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2</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Troubleshooting Common Formula </a:t>
            </a:r>
            <a:r>
              <a:rPr lang="en-US" dirty="0" smtClean="0"/>
              <a:t>Errors (continued)</a:t>
            </a:r>
            <a:endParaRPr lang="en-US" dirty="0"/>
          </a:p>
        </p:txBody>
      </p:sp>
      <p:sp>
        <p:nvSpPr>
          <p:cNvPr id="26629" name="Rectangle 3"/>
          <p:cNvSpPr>
            <a:spLocks noGrp="1" noChangeArrowheads="1"/>
          </p:cNvSpPr>
          <p:nvPr>
            <p:ph idx="1"/>
          </p:nvPr>
        </p:nvSpPr>
        <p:spPr/>
        <p:txBody>
          <a:bodyPr/>
          <a:lstStyle/>
          <a:p>
            <a:r>
              <a:rPr lang="en-US" dirty="0" smtClean="0"/>
              <a:t>Excel provides help to solve formula errors.</a:t>
            </a:r>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20</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20</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20</a:t>
            </a:fld>
            <a:endParaRPr lang="en-US" sz="2600" b="1" dirty="0">
              <a:solidFill>
                <a:schemeClr val="bg1"/>
              </a:solidFill>
            </a:endParaRPr>
          </a:p>
        </p:txBody>
      </p:sp>
      <p:pic>
        <p:nvPicPr>
          <p:cNvPr id="8194" name="Picture 2"/>
          <p:cNvPicPr>
            <a:picLocks noChangeAspect="1" noChangeArrowheads="1"/>
          </p:cNvPicPr>
          <p:nvPr/>
        </p:nvPicPr>
        <p:blipFill>
          <a:blip r:embed="rId3"/>
          <a:stretch>
            <a:fillRect/>
          </a:stretch>
        </p:blipFill>
        <p:spPr bwMode="auto">
          <a:xfrm>
            <a:off x="3200400" y="3079916"/>
            <a:ext cx="4871578" cy="26031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descr="fig 20-10.JPG"/>
          <p:cNvPicPr>
            <a:picLocks noChangeAspect="1"/>
          </p:cNvPicPr>
          <p:nvPr/>
        </p:nvPicPr>
        <p:blipFill>
          <a:blip r:embed="rId4"/>
          <a:stretch>
            <a:fillRect/>
          </a:stretch>
        </p:blipFill>
        <p:spPr>
          <a:xfrm>
            <a:off x="2057400" y="3124200"/>
            <a:ext cx="1066800" cy="228600"/>
          </a:xfrm>
          <a:prstGeom prst="rect">
            <a:avLst/>
          </a:prstGeom>
        </p:spPr>
      </p:pic>
    </p:spTree>
    <p:extLst>
      <p:ext uri="{BB962C8B-B14F-4D97-AF65-F5344CB8AC3E}">
        <p14:creationId xmlns="" xmlns:p14="http://schemas.microsoft.com/office/powerpoint/2010/main" val="347834459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Using Graphics to Represent Data</a:t>
            </a:r>
          </a:p>
        </p:txBody>
      </p:sp>
      <p:sp>
        <p:nvSpPr>
          <p:cNvPr id="26629" name="Rectangle 3"/>
          <p:cNvSpPr>
            <a:spLocks noGrp="1" noChangeArrowheads="1"/>
          </p:cNvSpPr>
          <p:nvPr>
            <p:ph sz="half" idx="1"/>
          </p:nvPr>
        </p:nvSpPr>
        <p:spPr/>
        <p:txBody>
          <a:bodyPr/>
          <a:lstStyle/>
          <a:p>
            <a:r>
              <a:rPr lang="en-US" dirty="0" smtClean="0"/>
              <a:t>To </a:t>
            </a:r>
            <a:r>
              <a:rPr lang="en-US" dirty="0"/>
              <a:t>draw conclusions from the worksheet data, you can translate the data to a </a:t>
            </a:r>
            <a:r>
              <a:rPr lang="en-US" b="1" i="1" dirty="0"/>
              <a:t>chart</a:t>
            </a:r>
            <a:r>
              <a:rPr lang="en-US" dirty="0"/>
              <a:t>, which is a graphic representation of your worksheet data.</a:t>
            </a:r>
            <a:endParaRPr lang="en-US" dirty="0" smtClean="0"/>
          </a:p>
          <a:p>
            <a:pPr eaLnBrk="1" hangingPunct="1"/>
            <a:endParaRPr lang="en-US" dirty="0" smtClean="0"/>
          </a:p>
          <a:p>
            <a:pPr eaLnBrk="1" hangingPunct="1"/>
            <a:endParaRPr lang="en-US" dirty="0" smtClean="0"/>
          </a:p>
        </p:txBody>
      </p:sp>
      <p:pic>
        <p:nvPicPr>
          <p:cNvPr id="3" name="Content Placeholder 2"/>
          <p:cNvPicPr>
            <a:picLocks noGrp="1" noChangeAspect="1"/>
          </p:cNvPicPr>
          <p:nvPr>
            <p:ph sz="half" idx="2"/>
          </p:nvPr>
        </p:nvPicPr>
        <p:blipFill>
          <a:blip r:embed="rId3"/>
          <a:stretch>
            <a:fillRect/>
          </a:stretch>
        </p:blipFill>
        <p:spPr>
          <a:xfrm>
            <a:off x="4764037" y="2514600"/>
            <a:ext cx="3379345" cy="3724275"/>
          </a:xfrm>
        </p:spPr>
      </p:pic>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21</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21</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21</a:t>
            </a:fld>
            <a:endParaRPr lang="en-US" sz="2600" b="1" dirty="0">
              <a:solidFill>
                <a:schemeClr val="bg1"/>
              </a:solidFill>
            </a:endParaRPr>
          </a:p>
        </p:txBody>
      </p:sp>
      <p:pic>
        <p:nvPicPr>
          <p:cNvPr id="8" name="Picture 7" descr="table 20-5.JPG"/>
          <p:cNvPicPr>
            <a:picLocks noChangeAspect="1"/>
          </p:cNvPicPr>
          <p:nvPr/>
        </p:nvPicPr>
        <p:blipFill>
          <a:blip r:embed="rId4"/>
          <a:stretch>
            <a:fillRect/>
          </a:stretch>
        </p:blipFill>
        <p:spPr>
          <a:xfrm>
            <a:off x="7239000" y="6172200"/>
            <a:ext cx="914400" cy="238125"/>
          </a:xfrm>
          <a:prstGeom prst="rect">
            <a:avLst/>
          </a:prstGeom>
        </p:spPr>
      </p:pic>
    </p:spTree>
    <p:extLst>
      <p:ext uri="{BB962C8B-B14F-4D97-AF65-F5344CB8AC3E}">
        <p14:creationId xmlns="" xmlns:p14="http://schemas.microsoft.com/office/powerpoint/2010/main" val="352685343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Using Graphics to Represent </a:t>
            </a:r>
            <a:r>
              <a:rPr lang="en-US" dirty="0" smtClean="0"/>
              <a:t>Data (continued)</a:t>
            </a:r>
            <a:endParaRPr lang="en-US" dirty="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22</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22</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22</a:t>
            </a:fld>
            <a:endParaRPr lang="en-US" sz="2600" b="1" dirty="0">
              <a:solidFill>
                <a:schemeClr val="bg1"/>
              </a:solidFill>
            </a:endParaRPr>
          </a:p>
        </p:txBody>
      </p:sp>
      <p:pic>
        <p:nvPicPr>
          <p:cNvPr id="9218" name="Picture 2"/>
          <p:cNvPicPr>
            <a:picLocks noChangeAspect="1" noChangeArrowheads="1"/>
          </p:cNvPicPr>
          <p:nvPr/>
        </p:nvPicPr>
        <p:blipFill>
          <a:blip r:embed="rId3"/>
          <a:stretch>
            <a:fillRect/>
          </a:stretch>
        </p:blipFill>
        <p:spPr bwMode="auto">
          <a:xfrm>
            <a:off x="1815827" y="3171693"/>
            <a:ext cx="5438775" cy="2581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20-13.JPG"/>
          <p:cNvPicPr>
            <a:picLocks noChangeAspect="1"/>
          </p:cNvPicPr>
          <p:nvPr/>
        </p:nvPicPr>
        <p:blipFill>
          <a:blip r:embed="rId4"/>
          <a:stretch>
            <a:fillRect/>
          </a:stretch>
        </p:blipFill>
        <p:spPr>
          <a:xfrm>
            <a:off x="2743200" y="2819400"/>
            <a:ext cx="1095375" cy="323850"/>
          </a:xfrm>
          <a:prstGeom prst="rect">
            <a:avLst/>
          </a:prstGeom>
        </p:spPr>
      </p:pic>
    </p:spTree>
    <p:extLst>
      <p:ext uri="{BB962C8B-B14F-4D97-AF65-F5344CB8AC3E}">
        <p14:creationId xmlns="" xmlns:p14="http://schemas.microsoft.com/office/powerpoint/2010/main" val="172583031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Graphics to Represent Data (continued)</a:t>
            </a:r>
            <a:endParaRPr lang="en-US" dirty="0"/>
          </a:p>
        </p:txBody>
      </p:sp>
      <p:sp>
        <p:nvSpPr>
          <p:cNvPr id="3" name="Content Placeholder 2"/>
          <p:cNvSpPr>
            <a:spLocks noGrp="1"/>
          </p:cNvSpPr>
          <p:nvPr>
            <p:ph idx="1"/>
          </p:nvPr>
        </p:nvSpPr>
        <p:spPr>
          <a:xfrm>
            <a:off x="838201" y="2362200"/>
            <a:ext cx="2971800" cy="4038600"/>
          </a:xfrm>
        </p:spPr>
        <p:txBody>
          <a:bodyPr>
            <a:normAutofit fontScale="85000" lnSpcReduction="10000"/>
          </a:bodyPr>
          <a:lstStyle/>
          <a:p>
            <a:r>
              <a:rPr lang="en-US" b="1" dirty="0" smtClean="0"/>
              <a:t>Creating a Chart </a:t>
            </a:r>
          </a:p>
          <a:p>
            <a:r>
              <a:rPr lang="en-US" dirty="0" smtClean="0"/>
              <a:t>When creating a chart, you define the specific data to be included in the analysis.</a:t>
            </a:r>
          </a:p>
          <a:p>
            <a:r>
              <a:rPr lang="en-US" dirty="0" smtClean="0"/>
              <a:t>Once the data is identified, you choose a chart type.</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23</a:t>
            </a:fld>
            <a:endParaRPr lang="en-US" dirty="0"/>
          </a:p>
        </p:txBody>
      </p:sp>
      <p:pic>
        <p:nvPicPr>
          <p:cNvPr id="10242" name="Picture 2"/>
          <p:cNvPicPr>
            <a:picLocks noChangeAspect="1" noChangeArrowheads="1"/>
          </p:cNvPicPr>
          <p:nvPr/>
        </p:nvPicPr>
        <p:blipFill>
          <a:blip r:embed="rId3"/>
          <a:stretch>
            <a:fillRect/>
          </a:stretch>
        </p:blipFill>
        <p:spPr bwMode="auto">
          <a:xfrm>
            <a:off x="3909308" y="2590801"/>
            <a:ext cx="4601984" cy="31560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0-15.JPG"/>
          <p:cNvPicPr>
            <a:picLocks noChangeAspect="1"/>
          </p:cNvPicPr>
          <p:nvPr/>
        </p:nvPicPr>
        <p:blipFill>
          <a:blip r:embed="rId4"/>
          <a:stretch>
            <a:fillRect/>
          </a:stretch>
        </p:blipFill>
        <p:spPr>
          <a:xfrm>
            <a:off x="4572000" y="5791200"/>
            <a:ext cx="1085850" cy="238125"/>
          </a:xfrm>
          <a:prstGeom prst="rect">
            <a:avLst/>
          </a:prstGeom>
        </p:spPr>
      </p:pic>
    </p:spTree>
    <p:extLst>
      <p:ext uri="{BB962C8B-B14F-4D97-AF65-F5344CB8AC3E}">
        <p14:creationId xmlns="" xmlns:p14="http://schemas.microsoft.com/office/powerpoint/2010/main" val="1015355264"/>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Graphics to Represent Data (continued)</a:t>
            </a:r>
            <a:endParaRPr lang="en-US" dirty="0"/>
          </a:p>
        </p:txBody>
      </p:sp>
      <p:sp>
        <p:nvSpPr>
          <p:cNvPr id="26629" name="Rectangle 3"/>
          <p:cNvSpPr>
            <a:spLocks noGrp="1" noChangeArrowheads="1"/>
          </p:cNvSpPr>
          <p:nvPr>
            <p:ph idx="1"/>
          </p:nvPr>
        </p:nvSpPr>
        <p:spPr/>
        <p:txBody>
          <a:bodyPr>
            <a:normAutofit fontScale="92500" lnSpcReduction="10000"/>
          </a:bodyPr>
          <a:lstStyle/>
          <a:p>
            <a:r>
              <a:rPr lang="en-US" b="1" dirty="0" smtClean="0"/>
              <a:t>Changing Chart Formats</a:t>
            </a:r>
          </a:p>
          <a:p>
            <a:r>
              <a:rPr lang="en-US" dirty="0" smtClean="0"/>
              <a:t>When </a:t>
            </a:r>
            <a:r>
              <a:rPr lang="en-US" dirty="0"/>
              <a:t>you click the part of the chart you want to </a:t>
            </a:r>
            <a:r>
              <a:rPr lang="en-US" dirty="0" smtClean="0"/>
              <a:t>change, the </a:t>
            </a:r>
            <a:r>
              <a:rPr lang="en-US" dirty="0"/>
              <a:t>object boundaries will appear, and then you can change the formats</a:t>
            </a:r>
            <a:r>
              <a:rPr lang="en-US" dirty="0" smtClean="0"/>
              <a:t>.</a:t>
            </a:r>
          </a:p>
          <a:p>
            <a:r>
              <a:rPr lang="en-US" dirty="0" smtClean="0"/>
              <a:t>You can keep the chart in the same worksheet or you can move the chart to a different worksheet.</a:t>
            </a:r>
          </a:p>
          <a:p>
            <a:r>
              <a:rPr lang="en-US" dirty="0" smtClean="0"/>
              <a:t>An </a:t>
            </a:r>
            <a:r>
              <a:rPr lang="en-US" b="1" i="1" dirty="0"/>
              <a:t>embedded chart </a:t>
            </a:r>
            <a:r>
              <a:rPr lang="en-US" dirty="0"/>
              <a:t>is a chart created on the same sheet as the data used in the chart.</a:t>
            </a:r>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24</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24</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24</a:t>
            </a:fld>
            <a:endParaRPr lang="en-US" sz="2600" b="1" dirty="0">
              <a:solidFill>
                <a:schemeClr val="bg1"/>
              </a:solidFill>
            </a:endParaRPr>
          </a:p>
        </p:txBody>
      </p:sp>
    </p:spTree>
    <p:extLst>
      <p:ext uri="{BB962C8B-B14F-4D97-AF65-F5344CB8AC3E}">
        <p14:creationId xmlns="" xmlns:p14="http://schemas.microsoft.com/office/powerpoint/2010/main" val="3238326470"/>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smtClean="0"/>
              <a:t>Using Graphics to Represent Data (continued)</a:t>
            </a:r>
            <a:endParaRPr lang="en-US" dirty="0"/>
          </a:p>
        </p:txBody>
      </p:sp>
      <p:sp>
        <p:nvSpPr>
          <p:cNvPr id="26629" name="Rectangle 3"/>
          <p:cNvSpPr>
            <a:spLocks noGrp="1" noChangeArrowheads="1"/>
          </p:cNvSpPr>
          <p:nvPr>
            <p:ph idx="1"/>
          </p:nvPr>
        </p:nvSpPr>
        <p:spPr/>
        <p:txBody>
          <a:bodyPr/>
          <a:lstStyle/>
          <a:p>
            <a:pPr eaLnBrk="1" hangingPunct="1"/>
            <a:r>
              <a:rPr lang="en-US" sz="2600" b="1" dirty="0" smtClean="0"/>
              <a:t>Using Sparklines to Show Data Trends</a:t>
            </a:r>
          </a:p>
          <a:p>
            <a:pPr eaLnBrk="1" hangingPunct="1"/>
            <a:r>
              <a:rPr lang="en-US" sz="2600" dirty="0" smtClean="0"/>
              <a:t>A </a:t>
            </a:r>
            <a:r>
              <a:rPr lang="en-US" sz="2600" b="1" i="1" dirty="0"/>
              <a:t>sparkline</a:t>
            </a:r>
            <a:r>
              <a:rPr lang="en-US" sz="2600" dirty="0"/>
              <a:t> is a tiny chart embedded in a cell</a:t>
            </a:r>
            <a:r>
              <a:rPr lang="en-US" sz="2600" dirty="0" smtClean="0"/>
              <a:t>.</a:t>
            </a:r>
          </a:p>
          <a:p>
            <a:r>
              <a:rPr lang="en-US" sz="2600" dirty="0" smtClean="0"/>
              <a:t>It provides </a:t>
            </a:r>
            <a:r>
              <a:rPr lang="en-US" sz="2600" dirty="0"/>
              <a:t>a </a:t>
            </a:r>
            <a:r>
              <a:rPr lang="en-US" sz="2600" dirty="0" smtClean="0"/>
              <a:t>snapshot of </a:t>
            </a:r>
            <a:r>
              <a:rPr lang="en-US" sz="2600" dirty="0"/>
              <a:t>data in a row or column, such as a trend or an increase or decrease in values.</a:t>
            </a:r>
          </a:p>
          <a:p>
            <a:pPr eaLnBrk="1" hangingPunct="1"/>
            <a:endParaRPr lang="en-US" dirty="0" smtClean="0"/>
          </a:p>
          <a:p>
            <a:pPr marL="0" indent="0" eaLnBrk="1" hangingPunct="1">
              <a:buNone/>
            </a:pPr>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25</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25</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25</a:t>
            </a:fld>
            <a:endParaRPr lang="en-US" sz="2600" b="1" dirty="0">
              <a:solidFill>
                <a:schemeClr val="bg1"/>
              </a:solidFill>
            </a:endParaRPr>
          </a:p>
        </p:txBody>
      </p:sp>
      <p:pic>
        <p:nvPicPr>
          <p:cNvPr id="11266" name="Picture 2"/>
          <p:cNvPicPr>
            <a:picLocks noChangeAspect="1" noChangeArrowheads="1"/>
          </p:cNvPicPr>
          <p:nvPr/>
        </p:nvPicPr>
        <p:blipFill>
          <a:blip r:embed="rId3"/>
          <a:stretch>
            <a:fillRect/>
          </a:stretch>
        </p:blipFill>
        <p:spPr bwMode="auto">
          <a:xfrm>
            <a:off x="4343400" y="4382597"/>
            <a:ext cx="3810000" cy="18266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fig 20-23.JPG"/>
          <p:cNvPicPr>
            <a:picLocks noChangeAspect="1"/>
          </p:cNvPicPr>
          <p:nvPr/>
        </p:nvPicPr>
        <p:blipFill>
          <a:blip r:embed="rId4"/>
          <a:stretch>
            <a:fillRect/>
          </a:stretch>
        </p:blipFill>
        <p:spPr>
          <a:xfrm>
            <a:off x="3200400" y="5943600"/>
            <a:ext cx="1076325" cy="247650"/>
          </a:xfrm>
          <a:prstGeom prst="rect">
            <a:avLst/>
          </a:prstGeom>
        </p:spPr>
      </p:pic>
    </p:spTree>
    <p:extLst>
      <p:ext uri="{BB962C8B-B14F-4D97-AF65-F5344CB8AC3E}">
        <p14:creationId xmlns="" xmlns:p14="http://schemas.microsoft.com/office/powerpoint/2010/main" val="3322957561"/>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Quick Analysis Tools to Preview Data</a:t>
            </a:r>
            <a:endParaRPr lang="en-US" dirty="0"/>
          </a:p>
        </p:txBody>
      </p:sp>
      <p:sp>
        <p:nvSpPr>
          <p:cNvPr id="3" name="Content Placeholder 2"/>
          <p:cNvSpPr>
            <a:spLocks noGrp="1"/>
          </p:cNvSpPr>
          <p:nvPr>
            <p:ph idx="1"/>
          </p:nvPr>
        </p:nvSpPr>
        <p:spPr>
          <a:xfrm>
            <a:off x="838200" y="2362201"/>
            <a:ext cx="3276599" cy="3809999"/>
          </a:xfrm>
        </p:spPr>
        <p:txBody>
          <a:bodyPr>
            <a:normAutofit lnSpcReduction="10000"/>
          </a:bodyPr>
          <a:lstStyle/>
          <a:p>
            <a:r>
              <a:rPr lang="en-US" dirty="0" smtClean="0"/>
              <a:t>The Quick Analysis feature provides quick access to data-analysis tools to preview worksheet data converted into visual forms.</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26</a:t>
            </a:fld>
            <a:endParaRPr lang="en-US" dirty="0"/>
          </a:p>
        </p:txBody>
      </p:sp>
      <p:pic>
        <p:nvPicPr>
          <p:cNvPr id="12290" name="Picture 2"/>
          <p:cNvPicPr>
            <a:picLocks noChangeAspect="1" noChangeArrowheads="1"/>
          </p:cNvPicPr>
          <p:nvPr/>
        </p:nvPicPr>
        <p:blipFill>
          <a:blip r:embed="rId3"/>
          <a:stretch>
            <a:fillRect/>
          </a:stretch>
        </p:blipFill>
        <p:spPr bwMode="auto">
          <a:xfrm>
            <a:off x="4038600" y="2770556"/>
            <a:ext cx="4484521" cy="2840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fig 20-27.JPG"/>
          <p:cNvPicPr>
            <a:picLocks noChangeAspect="1"/>
          </p:cNvPicPr>
          <p:nvPr/>
        </p:nvPicPr>
        <p:blipFill>
          <a:blip r:embed="rId4"/>
          <a:stretch>
            <a:fillRect/>
          </a:stretch>
        </p:blipFill>
        <p:spPr>
          <a:xfrm>
            <a:off x="4038600" y="5638800"/>
            <a:ext cx="1114425" cy="247650"/>
          </a:xfrm>
          <a:prstGeom prst="rect">
            <a:avLst/>
          </a:prstGeom>
        </p:spPr>
      </p:pic>
    </p:spTree>
    <p:extLst>
      <p:ext uri="{BB962C8B-B14F-4D97-AF65-F5344CB8AC3E}">
        <p14:creationId xmlns="" xmlns:p14="http://schemas.microsoft.com/office/powerpoint/2010/main" val="274165148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a:t>
            </a:r>
          </a:p>
        </p:txBody>
      </p:sp>
      <p:sp>
        <p:nvSpPr>
          <p:cNvPr id="44036" name="Content Placeholder 2"/>
          <p:cNvSpPr>
            <a:spLocks noGrp="1"/>
          </p:cNvSpPr>
          <p:nvPr>
            <p:ph idx="1"/>
          </p:nvPr>
        </p:nvSpPr>
        <p:spPr/>
        <p:txBody>
          <a:bodyPr>
            <a:normAutofit lnSpcReduction="10000"/>
          </a:bodyPr>
          <a:lstStyle/>
          <a:p>
            <a:pPr eaLnBrk="1" hangingPunct="1">
              <a:buFont typeface="Wingdings" pitchFamily="2" charset="2"/>
              <a:buNone/>
            </a:pPr>
            <a:r>
              <a:rPr lang="en-US" b="1" dirty="0" smtClean="0"/>
              <a:t>In this lesson, you learned:</a:t>
            </a:r>
          </a:p>
          <a:p>
            <a:r>
              <a:rPr lang="en-US" dirty="0" smtClean="0"/>
              <a:t>If </a:t>
            </a:r>
            <a:r>
              <a:rPr lang="en-US" dirty="0"/>
              <a:t>you do not want the cell reference to change when </a:t>
            </a:r>
            <a:r>
              <a:rPr lang="en-US" dirty="0" smtClean="0"/>
              <a:t>the formula </a:t>
            </a:r>
            <a:r>
              <a:rPr lang="en-US" dirty="0"/>
              <a:t>is moved or copied to a new location, the cell </a:t>
            </a:r>
            <a:r>
              <a:rPr lang="en-US" dirty="0" smtClean="0"/>
              <a:t>reference must </a:t>
            </a:r>
            <a:r>
              <a:rPr lang="en-US" dirty="0"/>
              <a:t>be formatted as an absolute cell reference</a:t>
            </a:r>
            <a:r>
              <a:rPr lang="en-US" dirty="0" smtClean="0"/>
              <a:t>.</a:t>
            </a:r>
          </a:p>
          <a:p>
            <a:r>
              <a:rPr lang="en-US" dirty="0"/>
              <a:t>Functions are special formulas that do not require operators. Excel provides more than </a:t>
            </a:r>
            <a:r>
              <a:rPr lang="en-US" dirty="0" smtClean="0"/>
              <a:t>400 built-in </a:t>
            </a:r>
            <a:r>
              <a:rPr lang="en-US" dirty="0"/>
              <a:t>functions to help you perform mathematical, statistical, and other functions.</a:t>
            </a:r>
          </a:p>
          <a:p>
            <a:endParaRPr lang="en-US"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27</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27</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27</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rmAutofit fontScale="92500" lnSpcReduction="10000"/>
          </a:bodyPr>
          <a:lstStyle/>
          <a:p>
            <a:r>
              <a:rPr lang="en-US" dirty="0" smtClean="0"/>
              <a:t>The </a:t>
            </a:r>
            <a:r>
              <a:rPr lang="en-US" dirty="0"/>
              <a:t>AutoSum feature enables you to quickly identify </a:t>
            </a:r>
            <a:r>
              <a:rPr lang="en-US" dirty="0" smtClean="0"/>
              <a:t>a range </a:t>
            </a:r>
            <a:r>
              <a:rPr lang="en-US" dirty="0"/>
              <a:t>of cells and enter a formula. For a range of </a:t>
            </a:r>
            <a:r>
              <a:rPr lang="en-US" dirty="0" smtClean="0"/>
              <a:t>cells specified </a:t>
            </a:r>
            <a:r>
              <a:rPr lang="en-US" dirty="0"/>
              <a:t>in the argument, the AVERAGE function </a:t>
            </a:r>
            <a:r>
              <a:rPr lang="en-US" dirty="0" smtClean="0"/>
              <a:t>finds the </a:t>
            </a:r>
            <a:r>
              <a:rPr lang="en-US" dirty="0"/>
              <a:t>average, the SUM function totals the values, </a:t>
            </a:r>
            <a:r>
              <a:rPr lang="en-US" dirty="0" smtClean="0"/>
              <a:t>and the </a:t>
            </a:r>
            <a:r>
              <a:rPr lang="en-US" dirty="0"/>
              <a:t>COUNT function shows the number of cells </a:t>
            </a:r>
            <a:r>
              <a:rPr lang="en-US" dirty="0" smtClean="0"/>
              <a:t>with numerical </a:t>
            </a:r>
            <a:r>
              <a:rPr lang="en-US" dirty="0"/>
              <a:t>values</a:t>
            </a:r>
            <a:r>
              <a:rPr lang="en-US" dirty="0" smtClean="0"/>
              <a:t>.</a:t>
            </a:r>
          </a:p>
          <a:p>
            <a:r>
              <a:rPr lang="en-US" dirty="0"/>
              <a:t>You can use the MIN and MAX functions to find the smallest or largest number in a range</a:t>
            </a:r>
            <a:r>
              <a:rPr lang="en-US" dirty="0" smtClean="0"/>
              <a:t>.</a:t>
            </a:r>
            <a:endParaRPr lang="en-US"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28</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28</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28</a:t>
            </a:fld>
            <a:endParaRPr lang="en-US" sz="2600" b="1" dirty="0">
              <a:solidFill>
                <a:schemeClr val="bg1"/>
              </a:solidFill>
            </a:endParaRPr>
          </a:p>
        </p:txBody>
      </p:sp>
    </p:spTree>
    <p:extLst>
      <p:ext uri="{BB962C8B-B14F-4D97-AF65-F5344CB8AC3E}">
        <p14:creationId xmlns="" xmlns:p14="http://schemas.microsoft.com/office/powerpoint/2010/main" val="3391160723"/>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rmAutofit lnSpcReduction="10000"/>
          </a:bodyPr>
          <a:lstStyle/>
          <a:p>
            <a:r>
              <a:rPr lang="en-US" dirty="0" smtClean="0"/>
              <a:t>Formulas </a:t>
            </a:r>
            <a:r>
              <a:rPr lang="en-US" dirty="0"/>
              <a:t>can reference cells in multiple worksheets, </a:t>
            </a:r>
            <a:r>
              <a:rPr lang="en-US" dirty="0" smtClean="0"/>
              <a:t>and 3D </a:t>
            </a:r>
            <a:r>
              <a:rPr lang="en-US" dirty="0"/>
              <a:t>references are often used to condense and total </a:t>
            </a:r>
            <a:r>
              <a:rPr lang="en-US" dirty="0" smtClean="0"/>
              <a:t>data from </a:t>
            </a:r>
            <a:r>
              <a:rPr lang="en-US" dirty="0"/>
              <a:t>other worksheets</a:t>
            </a:r>
            <a:r>
              <a:rPr lang="en-US" dirty="0" smtClean="0"/>
              <a:t>.</a:t>
            </a:r>
          </a:p>
          <a:p>
            <a:r>
              <a:rPr lang="en-US" dirty="0"/>
              <a:t>If Excel cannot perform a calculation, an error value </a:t>
            </a:r>
            <a:r>
              <a:rPr lang="en-US" dirty="0" smtClean="0"/>
              <a:t>and an </a:t>
            </a:r>
            <a:r>
              <a:rPr lang="en-US" dirty="0"/>
              <a:t>Error Checking button will appear to alert you </a:t>
            </a:r>
            <a:r>
              <a:rPr lang="en-US" dirty="0" smtClean="0"/>
              <a:t>and help </a:t>
            </a:r>
            <a:r>
              <a:rPr lang="en-US" dirty="0"/>
              <a:t>you fix the error. Then, you can edit the </a:t>
            </a:r>
            <a:r>
              <a:rPr lang="en-US" dirty="0" smtClean="0"/>
              <a:t>formula directly </a:t>
            </a:r>
            <a:r>
              <a:rPr lang="en-US" dirty="0"/>
              <a:t>in the cell or in the formula bar.</a:t>
            </a:r>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29</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29</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29</a:t>
            </a:fld>
            <a:endParaRPr lang="en-US" sz="2600" b="1" dirty="0">
              <a:solidFill>
                <a:schemeClr val="bg1"/>
              </a:solidFill>
            </a:endParaRPr>
          </a:p>
        </p:txBody>
      </p:sp>
    </p:spTree>
    <p:extLst>
      <p:ext uri="{BB962C8B-B14F-4D97-AF65-F5344CB8AC3E}">
        <p14:creationId xmlns="" xmlns:p14="http://schemas.microsoft.com/office/powerpoint/2010/main" val="351159894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 (continued)</a:t>
            </a:r>
          </a:p>
        </p:txBody>
      </p:sp>
      <p:sp>
        <p:nvSpPr>
          <p:cNvPr id="19461" name="Rectangle 3"/>
          <p:cNvSpPr>
            <a:spLocks noGrp="1" noChangeArrowheads="1"/>
          </p:cNvSpPr>
          <p:nvPr>
            <p:ph idx="1"/>
          </p:nvPr>
        </p:nvSpPr>
        <p:spPr/>
        <p:txBody>
          <a:bodyPr>
            <a:noAutofit/>
          </a:bodyPr>
          <a:lstStyle/>
          <a:p>
            <a:r>
              <a:rPr lang="en-US" sz="2600" dirty="0" smtClean="0"/>
              <a:t>Identify </a:t>
            </a:r>
            <a:r>
              <a:rPr lang="en-US" sz="2600" dirty="0"/>
              <a:t>and correct formula errors.</a:t>
            </a:r>
          </a:p>
          <a:p>
            <a:r>
              <a:rPr lang="en-US" sz="2600" dirty="0" smtClean="0"/>
              <a:t>Create </a:t>
            </a:r>
            <a:r>
              <a:rPr lang="en-US" sz="2600" dirty="0"/>
              <a:t>a chart from worksheet data, and interpret </a:t>
            </a:r>
            <a:r>
              <a:rPr lang="en-US" sz="2600" dirty="0" smtClean="0"/>
              <a:t>data from worksheets </a:t>
            </a:r>
            <a:r>
              <a:rPr lang="en-US" sz="2600" dirty="0"/>
              <a:t>and </a:t>
            </a:r>
            <a:r>
              <a:rPr lang="en-US" sz="2600" dirty="0" smtClean="0"/>
              <a:t>charts.</a:t>
            </a:r>
          </a:p>
          <a:p>
            <a:r>
              <a:rPr lang="en-US" sz="2600" dirty="0"/>
              <a:t>Edit chart data, and change chart formats and options.</a:t>
            </a:r>
          </a:p>
          <a:p>
            <a:r>
              <a:rPr lang="en-US" sz="2600" dirty="0" smtClean="0"/>
              <a:t>Use </a:t>
            </a:r>
            <a:r>
              <a:rPr lang="en-US" sz="2600" dirty="0"/>
              <a:t>sparklines to create a visual representation of worksheet data</a:t>
            </a:r>
            <a:r>
              <a:rPr lang="en-US" sz="2600" dirty="0" smtClean="0"/>
              <a:t>.</a:t>
            </a:r>
          </a:p>
          <a:p>
            <a:r>
              <a:rPr lang="en-US" sz="2600" dirty="0" smtClean="0"/>
              <a:t>Use Quick Analysis for quick access data analysis.</a:t>
            </a:r>
          </a:p>
        </p:txBody>
      </p:sp>
      <p:sp>
        <p:nvSpPr>
          <p:cNvPr id="19457" name="Rectangle 13"/>
          <p:cNvSpPr>
            <a:spLocks noGrp="1" noChangeArrowheads="1"/>
          </p:cNvSpPr>
          <p:nvPr>
            <p:ph type="sldNum" sz="quarter" idx="10"/>
          </p:nvPr>
        </p:nvSpPr>
        <p:spPr>
          <a:noFill/>
        </p:spPr>
        <p:txBody>
          <a:bodyPr/>
          <a:lstStyle/>
          <a:p>
            <a:fld id="{7B56E6ED-6BC4-462A-9536-BBF606BC0D9A}" type="slidenum">
              <a:rPr lang="en-US" smtClean="0"/>
              <a:pPr/>
              <a:t>3</a:t>
            </a:fld>
            <a:endParaRPr lang="en-US" dirty="0" smtClean="0"/>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7FB11E4-0C43-49EE-9B12-49A437017CA4}"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BAFC7909-662A-4815-B2B3-8E59F8F965AF}" type="slidenum">
              <a:rPr lang="en-US" sz="2600" b="1">
                <a:solidFill>
                  <a:schemeClr val="bg1"/>
                </a:solidFill>
              </a:rPr>
              <a:pPr/>
              <a:t>3</a:t>
            </a:fld>
            <a:endParaRPr lang="en-US" sz="2600" b="1" dirty="0">
              <a:solidFill>
                <a:schemeClr val="bg1"/>
              </a:solidFill>
            </a:endParaRPr>
          </a:p>
        </p:txBody>
      </p:sp>
    </p:spTree>
    <p:extLst>
      <p:ext uri="{BB962C8B-B14F-4D97-AF65-F5344CB8AC3E}">
        <p14:creationId xmlns="" xmlns:p14="http://schemas.microsoft.com/office/powerpoint/2010/main" val="1113661973"/>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Autofit/>
          </a:bodyPr>
          <a:lstStyle/>
          <a:p>
            <a:r>
              <a:rPr lang="en-US" dirty="0" smtClean="0"/>
              <a:t>A </a:t>
            </a:r>
            <a:r>
              <a:rPr lang="en-US" dirty="0"/>
              <a:t>chart shows the worksheet data visually and often </a:t>
            </a:r>
            <a:r>
              <a:rPr lang="en-US" dirty="0" smtClean="0"/>
              <a:t>helps the </a:t>
            </a:r>
            <a:r>
              <a:rPr lang="en-US" dirty="0"/>
              <a:t>audience understand and interpret the information </a:t>
            </a:r>
            <a:r>
              <a:rPr lang="en-US" dirty="0" smtClean="0"/>
              <a:t>more clearly</a:t>
            </a:r>
            <a:r>
              <a:rPr lang="en-US" dirty="0"/>
              <a:t>. </a:t>
            </a:r>
            <a:endParaRPr lang="en-US" dirty="0" smtClean="0"/>
          </a:p>
          <a:p>
            <a:r>
              <a:rPr lang="en-US" dirty="0" smtClean="0"/>
              <a:t>To </a:t>
            </a:r>
            <a:r>
              <a:rPr lang="en-US" dirty="0"/>
              <a:t>draw logical conclusions from the data </a:t>
            </a:r>
            <a:r>
              <a:rPr lang="en-US" dirty="0" smtClean="0"/>
              <a:t>and make </a:t>
            </a:r>
            <a:r>
              <a:rPr lang="en-US" dirty="0"/>
              <a:t>a correct assessment, you must ensure that the data </a:t>
            </a:r>
            <a:r>
              <a:rPr lang="en-US" dirty="0" smtClean="0"/>
              <a:t>is accurate </a:t>
            </a:r>
            <a:r>
              <a:rPr lang="en-US" dirty="0"/>
              <a:t>and that you know what the values represent</a:t>
            </a:r>
            <a:r>
              <a:rPr lang="en-US" dirty="0" smtClean="0"/>
              <a:t>.</a:t>
            </a:r>
          </a:p>
          <a:p>
            <a:pPr marL="0" indent="0">
              <a:buNone/>
            </a:pPr>
            <a:endParaRPr lang="en-US" sz="2200"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30</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30</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30</a:t>
            </a:fld>
            <a:endParaRPr lang="en-US" sz="2600" b="1" dirty="0">
              <a:solidFill>
                <a:schemeClr val="bg1"/>
              </a:solidFill>
            </a:endParaRPr>
          </a:p>
        </p:txBody>
      </p:sp>
    </p:spTree>
    <p:extLst>
      <p:ext uri="{BB962C8B-B14F-4D97-AF65-F5344CB8AC3E}">
        <p14:creationId xmlns="" xmlns:p14="http://schemas.microsoft.com/office/powerpoint/2010/main" val="2590033350"/>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p:txBody>
          <a:bodyPr/>
          <a:lstStyle/>
          <a:p>
            <a:pPr eaLnBrk="1" hangingPunct="1"/>
            <a:r>
              <a:rPr lang="en-US" dirty="0" smtClean="0"/>
              <a:t>Summary (continued)</a:t>
            </a:r>
          </a:p>
        </p:txBody>
      </p:sp>
      <p:sp>
        <p:nvSpPr>
          <p:cNvPr id="44036" name="Content Placeholder 2"/>
          <p:cNvSpPr>
            <a:spLocks noGrp="1"/>
          </p:cNvSpPr>
          <p:nvPr>
            <p:ph idx="1"/>
          </p:nvPr>
        </p:nvSpPr>
        <p:spPr/>
        <p:txBody>
          <a:bodyPr>
            <a:normAutofit fontScale="92500" lnSpcReduction="10000"/>
          </a:bodyPr>
          <a:lstStyle/>
          <a:p>
            <a:r>
              <a:rPr lang="en-US" dirty="0"/>
              <a:t>When the worksheet data is changed, the chart is automatically updated to reflect those changes. Chart types, formats, and options can be changed at any time, even after the chart has been created.</a:t>
            </a:r>
          </a:p>
          <a:p>
            <a:r>
              <a:rPr lang="en-US" dirty="0" smtClean="0"/>
              <a:t>Instead </a:t>
            </a:r>
            <a:r>
              <a:rPr lang="en-US" dirty="0"/>
              <a:t>of using charts, you can use sparklines to </a:t>
            </a:r>
            <a:r>
              <a:rPr lang="en-US" dirty="0" smtClean="0"/>
              <a:t>provide a </a:t>
            </a:r>
            <a:r>
              <a:rPr lang="en-US" dirty="0"/>
              <a:t>visual representation of the data</a:t>
            </a:r>
            <a:r>
              <a:rPr lang="en-US" dirty="0" smtClean="0"/>
              <a:t>.</a:t>
            </a:r>
          </a:p>
          <a:p>
            <a:r>
              <a:rPr lang="en-US" dirty="0" smtClean="0"/>
              <a:t>The Quick Analysis tool provides a quick preview of worksheet data converted into visual forms.</a:t>
            </a:r>
            <a:endParaRPr lang="en-US" dirty="0"/>
          </a:p>
        </p:txBody>
      </p:sp>
      <p:sp>
        <p:nvSpPr>
          <p:cNvPr id="44033" name="Rectangle 13"/>
          <p:cNvSpPr>
            <a:spLocks noGrp="1" noChangeArrowheads="1"/>
          </p:cNvSpPr>
          <p:nvPr>
            <p:ph type="sldNum" sz="quarter" idx="10"/>
          </p:nvPr>
        </p:nvSpPr>
        <p:spPr>
          <a:noFill/>
        </p:spPr>
        <p:txBody>
          <a:bodyPr/>
          <a:lstStyle/>
          <a:p>
            <a:fld id="{F0FA96CA-A0EB-43DA-8417-F0EBE48AC8E8}" type="slidenum">
              <a:rPr lang="en-US" smtClean="0"/>
              <a:pPr/>
              <a:t>31</a:t>
            </a:fld>
            <a:endParaRPr lang="en-US" dirty="0" smtClean="0"/>
          </a:p>
        </p:txBody>
      </p:sp>
      <p:sp>
        <p:nvSpPr>
          <p:cNvPr id="440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F138CE58-DD57-4B49-B124-109D74E82E62}" type="slidenum">
              <a:rPr lang="en-US" sz="2600" b="1">
                <a:solidFill>
                  <a:schemeClr val="bg1"/>
                </a:solidFill>
              </a:rPr>
              <a:pPr/>
              <a:t>31</a:t>
            </a:fld>
            <a:endParaRPr lang="en-US" sz="2600" b="1" dirty="0">
              <a:solidFill>
                <a:schemeClr val="bg1"/>
              </a:solidFill>
            </a:endParaRPr>
          </a:p>
        </p:txBody>
      </p:sp>
      <p:sp>
        <p:nvSpPr>
          <p:cNvPr id="4403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E0CF7EF-96BF-4F96-8A91-A1C0467AAE6F}" type="slidenum">
              <a:rPr lang="en-US" sz="2600" b="1">
                <a:solidFill>
                  <a:schemeClr val="bg1"/>
                </a:solidFill>
              </a:rPr>
              <a:pPr/>
              <a:t>31</a:t>
            </a:fld>
            <a:endParaRPr lang="en-US" sz="2600" b="1" dirty="0">
              <a:solidFill>
                <a:schemeClr val="bg1"/>
              </a:solidFill>
            </a:endParaRPr>
          </a:p>
        </p:txBody>
      </p:sp>
    </p:spTree>
    <p:extLst>
      <p:ext uri="{BB962C8B-B14F-4D97-AF65-F5344CB8AC3E}">
        <p14:creationId xmlns="" xmlns:p14="http://schemas.microsoft.com/office/powerpoint/2010/main" val="61453350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sz="half" idx="1"/>
          </p:nvPr>
        </p:nvSpPr>
        <p:spPr/>
        <p:txBody>
          <a:bodyPr/>
          <a:lstStyle/>
          <a:p>
            <a:r>
              <a:rPr lang="en-US" dirty="0"/>
              <a:t>absolute cell reference</a:t>
            </a:r>
          </a:p>
          <a:p>
            <a:r>
              <a:rPr lang="en-US" dirty="0"/>
              <a:t>argument</a:t>
            </a:r>
          </a:p>
          <a:p>
            <a:r>
              <a:rPr lang="en-US" dirty="0"/>
              <a:t>chart</a:t>
            </a:r>
          </a:p>
          <a:p>
            <a:r>
              <a:rPr lang="en-US" dirty="0"/>
              <a:t>complex formulas</a:t>
            </a:r>
          </a:p>
          <a:p>
            <a:r>
              <a:rPr lang="en-US" dirty="0"/>
              <a:t>embedded chart</a:t>
            </a:r>
          </a:p>
          <a:p>
            <a:r>
              <a:rPr lang="en-US" dirty="0" smtClean="0"/>
              <a:t>formula</a:t>
            </a:r>
            <a:endParaRPr lang="en-US" dirty="0"/>
          </a:p>
        </p:txBody>
      </p:sp>
      <p:sp>
        <p:nvSpPr>
          <p:cNvPr id="23558" name="Rectangle 4"/>
          <p:cNvSpPr>
            <a:spLocks noGrp="1" noChangeArrowheads="1"/>
          </p:cNvSpPr>
          <p:nvPr>
            <p:ph sz="half" idx="2"/>
          </p:nvPr>
        </p:nvSpPr>
        <p:spPr/>
        <p:txBody>
          <a:bodyPr/>
          <a:lstStyle/>
          <a:p>
            <a:r>
              <a:rPr lang="en-US" dirty="0"/>
              <a:t>function formula</a:t>
            </a:r>
          </a:p>
          <a:p>
            <a:r>
              <a:rPr lang="en-US" dirty="0" smtClean="0"/>
              <a:t>mathematical function</a:t>
            </a:r>
            <a:endParaRPr lang="en-US" dirty="0"/>
          </a:p>
          <a:p>
            <a:r>
              <a:rPr lang="en-US" dirty="0"/>
              <a:t>mixed cell reference</a:t>
            </a:r>
          </a:p>
          <a:p>
            <a:r>
              <a:rPr lang="en-US" dirty="0"/>
              <a:t>operand</a:t>
            </a:r>
          </a:p>
          <a:p>
            <a:r>
              <a:rPr lang="en-US" dirty="0"/>
              <a:t>operator</a:t>
            </a:r>
          </a:p>
          <a:p>
            <a:r>
              <a:rPr lang="en-US" dirty="0"/>
              <a:t>order of </a:t>
            </a:r>
            <a:r>
              <a:rPr lang="en-US" dirty="0" smtClean="0"/>
              <a:t>evaluation</a:t>
            </a:r>
            <a:endParaRPr lang="en-US" dirty="0"/>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4</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 (continued)</a:t>
            </a:r>
          </a:p>
        </p:txBody>
      </p:sp>
      <p:sp>
        <p:nvSpPr>
          <p:cNvPr id="23557" name="Rectangle 3"/>
          <p:cNvSpPr>
            <a:spLocks noGrp="1" noChangeArrowheads="1"/>
          </p:cNvSpPr>
          <p:nvPr>
            <p:ph idx="1"/>
          </p:nvPr>
        </p:nvSpPr>
        <p:spPr/>
        <p:txBody>
          <a:bodyPr/>
          <a:lstStyle/>
          <a:p>
            <a:r>
              <a:rPr lang="en-US" dirty="0"/>
              <a:t>relative cell </a:t>
            </a:r>
            <a:r>
              <a:rPr lang="en-US" dirty="0" smtClean="0"/>
              <a:t>reference</a:t>
            </a:r>
            <a:endParaRPr lang="en-US" dirty="0"/>
          </a:p>
          <a:p>
            <a:r>
              <a:rPr lang="en-US" dirty="0" smtClean="0"/>
              <a:t>sparkline</a:t>
            </a:r>
            <a:endParaRPr lang="en-US" dirty="0"/>
          </a:p>
          <a:p>
            <a:r>
              <a:rPr lang="en-US" dirty="0"/>
              <a:t>statistical </a:t>
            </a:r>
            <a:r>
              <a:rPr lang="en-US" dirty="0" smtClean="0"/>
              <a:t>function</a:t>
            </a:r>
          </a:p>
        </p:txBody>
      </p:sp>
      <p:sp>
        <p:nvSpPr>
          <p:cNvPr id="23553" name="Rectangle 13"/>
          <p:cNvSpPr>
            <a:spLocks noGrp="1" noChangeArrowheads="1"/>
          </p:cNvSpPr>
          <p:nvPr>
            <p:ph type="sldNum" sz="quarter" idx="10"/>
          </p:nvPr>
        </p:nvSpPr>
        <p:spPr>
          <a:noFill/>
        </p:spPr>
        <p:txBody>
          <a:bodyPr/>
          <a:lstStyle/>
          <a:p>
            <a:fld id="{58ECAE64-90F1-41DE-9203-F1A411277E61}" type="slidenum">
              <a:rPr lang="en-US" smtClean="0"/>
              <a:pPr/>
              <a:t>5</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09476F3-47C5-4FED-902F-7ED894D4044D}" type="slidenum">
              <a:rPr lang="en-US" sz="2600" b="1">
                <a:solidFill>
                  <a:schemeClr val="bg1"/>
                </a:solidFill>
              </a:rPr>
              <a:pPr/>
              <a:t>5</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1060F8AF-EB98-42CF-A09B-3C930A47812B}" type="slidenum">
              <a:rPr lang="en-US" sz="2600" b="1">
                <a:solidFill>
                  <a:schemeClr val="bg1"/>
                </a:solidFill>
              </a:rPr>
              <a:pPr/>
              <a:t>5</a:t>
            </a:fld>
            <a:endParaRPr lang="en-US" sz="2600" b="1" dirty="0">
              <a:solidFill>
                <a:schemeClr val="bg1"/>
              </a:solidFill>
            </a:endParaRPr>
          </a:p>
        </p:txBody>
      </p:sp>
    </p:spTree>
    <p:extLst>
      <p:ext uri="{BB962C8B-B14F-4D97-AF65-F5344CB8AC3E}">
        <p14:creationId xmlns="" xmlns:p14="http://schemas.microsoft.com/office/powerpoint/2010/main" val="4037461737"/>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Working with Formulas</a:t>
            </a:r>
            <a:endParaRPr lang="en-US" dirty="0" smtClean="0"/>
          </a:p>
        </p:txBody>
      </p:sp>
      <p:sp>
        <p:nvSpPr>
          <p:cNvPr id="26629" name="Rectangle 3"/>
          <p:cNvSpPr>
            <a:spLocks noGrp="1" noChangeArrowheads="1"/>
          </p:cNvSpPr>
          <p:nvPr>
            <p:ph idx="1"/>
          </p:nvPr>
        </p:nvSpPr>
        <p:spPr/>
        <p:txBody>
          <a:bodyPr/>
          <a:lstStyle/>
          <a:p>
            <a:r>
              <a:rPr lang="en-US" dirty="0" smtClean="0"/>
              <a:t>The </a:t>
            </a:r>
            <a:r>
              <a:rPr lang="en-US" dirty="0"/>
              <a:t>equation used to calculate values in a cell </a:t>
            </a:r>
            <a:r>
              <a:rPr lang="en-US" dirty="0" smtClean="0"/>
              <a:t>is known </a:t>
            </a:r>
            <a:r>
              <a:rPr lang="en-US" dirty="0"/>
              <a:t>as a </a:t>
            </a:r>
            <a:r>
              <a:rPr lang="en-US" b="1" i="1" dirty="0"/>
              <a:t>formula</a:t>
            </a:r>
            <a:r>
              <a:rPr lang="en-US" dirty="0" smtClean="0"/>
              <a:t>.</a:t>
            </a:r>
          </a:p>
          <a:p>
            <a:r>
              <a:rPr lang="en-US" dirty="0"/>
              <a:t>The </a:t>
            </a:r>
            <a:r>
              <a:rPr lang="en-US" b="1" i="1" dirty="0"/>
              <a:t>operand</a:t>
            </a:r>
            <a:r>
              <a:rPr lang="en-US" dirty="0"/>
              <a:t> is a number or </a:t>
            </a:r>
            <a:r>
              <a:rPr lang="en-US" dirty="0" smtClean="0"/>
              <a:t>cell reference.</a:t>
            </a:r>
          </a:p>
          <a:p>
            <a:r>
              <a:rPr lang="en-US" dirty="0" smtClean="0"/>
              <a:t>The </a:t>
            </a:r>
            <a:r>
              <a:rPr lang="en-US" b="1" i="1" dirty="0"/>
              <a:t>operator</a:t>
            </a:r>
            <a:r>
              <a:rPr lang="en-US" dirty="0"/>
              <a:t> is a symbol that indicates the mathematical operation </a:t>
            </a:r>
            <a:r>
              <a:rPr lang="en-US" dirty="0" smtClean="0"/>
              <a:t>to perform </a:t>
            </a:r>
            <a:r>
              <a:rPr lang="en-US" dirty="0"/>
              <a:t>with the operands</a:t>
            </a:r>
            <a:r>
              <a:rPr lang="en-US" dirty="0" smtClean="0"/>
              <a:t>.</a:t>
            </a:r>
          </a:p>
          <a:p>
            <a:r>
              <a:rPr lang="en-US" dirty="0" smtClean="0"/>
              <a:t>In the formula =B5+6, the operands are B5 and 6; the operator is the plus sign.</a:t>
            </a:r>
            <a:endParaRPr lang="en-US" dirty="0"/>
          </a:p>
          <a:p>
            <a:endParaRPr lang="en-US" dirty="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6</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6</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6</a:t>
            </a:fld>
            <a:endParaRPr lang="en-US" sz="2600" b="1" dirty="0">
              <a:solidFill>
                <a:schemeClr val="bg1"/>
              </a:solidFill>
            </a:endParaRPr>
          </a:p>
        </p:txBody>
      </p:sp>
    </p:spTree>
    <p:extLst>
      <p:ext uri="{BB962C8B-B14F-4D97-AF65-F5344CB8AC3E}">
        <p14:creationId xmlns="" xmlns:p14="http://schemas.microsoft.com/office/powerpoint/2010/main" val="374702832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Formulas (continued)</a:t>
            </a:r>
            <a:endParaRPr lang="en-US" dirty="0"/>
          </a:p>
        </p:txBody>
      </p:sp>
      <p:sp>
        <p:nvSpPr>
          <p:cNvPr id="4" name="Slide Number Placeholder 3"/>
          <p:cNvSpPr>
            <a:spLocks noGrp="1"/>
          </p:cNvSpPr>
          <p:nvPr>
            <p:ph type="sldNum" sz="quarter" idx="10"/>
          </p:nvPr>
        </p:nvSpPr>
        <p:spPr/>
        <p:txBody>
          <a:bodyPr/>
          <a:lstStyle/>
          <a:p>
            <a:pPr>
              <a:defRPr/>
            </a:pPr>
            <a:fld id="{DD5194DE-D928-48AF-B573-DB900AED1CFE}" type="slidenum">
              <a:rPr lang="en-US" smtClean="0"/>
              <a:pPr>
                <a:defRPr/>
              </a:pPr>
              <a:t>7</a:t>
            </a:fld>
            <a:endParaRPr lang="en-US" dirty="0"/>
          </a:p>
        </p:txBody>
      </p:sp>
      <p:pic>
        <p:nvPicPr>
          <p:cNvPr id="1026" name="Picture 2"/>
          <p:cNvPicPr>
            <a:picLocks noChangeAspect="1" noChangeArrowheads="1"/>
          </p:cNvPicPr>
          <p:nvPr/>
        </p:nvPicPr>
        <p:blipFill>
          <a:blip r:embed="rId3"/>
          <a:stretch>
            <a:fillRect/>
          </a:stretch>
        </p:blipFill>
        <p:spPr bwMode="auto">
          <a:xfrm>
            <a:off x="1524000" y="2971800"/>
            <a:ext cx="5803681" cy="23653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table 20-1.JPG"/>
          <p:cNvPicPr>
            <a:picLocks noChangeAspect="1"/>
          </p:cNvPicPr>
          <p:nvPr/>
        </p:nvPicPr>
        <p:blipFill>
          <a:blip r:embed="rId4"/>
          <a:stretch>
            <a:fillRect/>
          </a:stretch>
        </p:blipFill>
        <p:spPr>
          <a:xfrm>
            <a:off x="1447800" y="2667000"/>
            <a:ext cx="914400" cy="285750"/>
          </a:xfrm>
          <a:prstGeom prst="rect">
            <a:avLst/>
          </a:prstGeom>
        </p:spPr>
      </p:pic>
    </p:spTree>
    <p:extLst>
      <p:ext uri="{BB962C8B-B14F-4D97-AF65-F5344CB8AC3E}">
        <p14:creationId xmlns="" xmlns:p14="http://schemas.microsoft.com/office/powerpoint/2010/main" val="90880915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2"/>
          <p:cNvSpPr>
            <a:spLocks noGrp="1" noChangeArrowheads="1"/>
          </p:cNvSpPr>
          <p:nvPr>
            <p:ph type="title"/>
          </p:nvPr>
        </p:nvSpPr>
        <p:spPr/>
        <p:txBody>
          <a:bodyPr/>
          <a:lstStyle/>
          <a:p>
            <a:pPr eaLnBrk="1" hangingPunct="1"/>
            <a:r>
              <a:rPr lang="en-US" dirty="0"/>
              <a:t>Working with </a:t>
            </a:r>
            <a:r>
              <a:rPr lang="en-US" dirty="0" smtClean="0"/>
              <a:t>Formulas (continued)</a:t>
            </a:r>
          </a:p>
        </p:txBody>
      </p:sp>
      <p:sp>
        <p:nvSpPr>
          <p:cNvPr id="26629" name="Rectangle 3"/>
          <p:cNvSpPr>
            <a:spLocks noGrp="1" noChangeArrowheads="1"/>
          </p:cNvSpPr>
          <p:nvPr>
            <p:ph idx="1"/>
          </p:nvPr>
        </p:nvSpPr>
        <p:spPr/>
        <p:txBody>
          <a:bodyPr/>
          <a:lstStyle/>
          <a:p>
            <a:r>
              <a:rPr lang="en-US" dirty="0" smtClean="0"/>
              <a:t>Formulas </a:t>
            </a:r>
            <a:r>
              <a:rPr lang="en-US" dirty="0"/>
              <a:t>containing more than one operator are called </a:t>
            </a:r>
            <a:r>
              <a:rPr lang="en-US" b="1" i="1" dirty="0"/>
              <a:t>complex formulas</a:t>
            </a:r>
            <a:r>
              <a:rPr lang="en-US" dirty="0" smtClean="0"/>
              <a:t>.</a:t>
            </a:r>
          </a:p>
          <a:p>
            <a:r>
              <a:rPr lang="en-US" dirty="0" smtClean="0"/>
              <a:t>The sequence to calculate the value of a formula is called the </a:t>
            </a:r>
            <a:r>
              <a:rPr lang="en-US" b="1" i="1" dirty="0" smtClean="0"/>
              <a:t>order of evaluation</a:t>
            </a:r>
            <a:r>
              <a:rPr lang="en-US" dirty="0" smtClean="0"/>
              <a:t>.</a:t>
            </a:r>
          </a:p>
          <a:p>
            <a:r>
              <a:rPr lang="en-US" dirty="0" smtClean="0"/>
              <a:t>You can change the order of evaluation by using parentheses; calculations enclosed in parentheses are performed first.</a:t>
            </a:r>
            <a:endParaRPr lang="en-US" dirty="0"/>
          </a:p>
          <a:p>
            <a:endParaRPr lang="en-US" dirty="0"/>
          </a:p>
          <a:p>
            <a:pPr eaLnBrk="1" hangingPunct="1"/>
            <a:endParaRPr lang="en-US" dirty="0" smtClean="0"/>
          </a:p>
          <a:p>
            <a:pPr eaLnBrk="1" hangingPunct="1"/>
            <a:endParaRPr lang="en-US" dirty="0" smtClean="0"/>
          </a:p>
        </p:txBody>
      </p:sp>
      <p:sp>
        <p:nvSpPr>
          <p:cNvPr id="26625" name="Rectangle 13"/>
          <p:cNvSpPr>
            <a:spLocks noGrp="1" noChangeArrowheads="1"/>
          </p:cNvSpPr>
          <p:nvPr>
            <p:ph type="sldNum" sz="quarter" idx="10"/>
          </p:nvPr>
        </p:nvSpPr>
        <p:spPr>
          <a:noFill/>
        </p:spPr>
        <p:txBody>
          <a:bodyPr/>
          <a:lstStyle/>
          <a:p>
            <a:fld id="{ACA0AE03-D725-4B76-A439-BCF325DC7C40}" type="slidenum">
              <a:rPr lang="en-US" smtClean="0"/>
              <a:pPr/>
              <a:t>8</a:t>
            </a:fld>
            <a:endParaRPr lang="en-US" dirty="0" smtClean="0"/>
          </a:p>
        </p:txBody>
      </p:sp>
      <p:sp>
        <p:nvSpPr>
          <p:cNvPr id="2662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74521B6-8966-4CCB-90D8-336A958E66B8}" type="slidenum">
              <a:rPr lang="en-US" sz="2600" b="1">
                <a:solidFill>
                  <a:schemeClr val="bg1"/>
                </a:solidFill>
              </a:rPr>
              <a:pPr/>
              <a:t>8</a:t>
            </a:fld>
            <a:endParaRPr lang="en-US" sz="2600" b="1" dirty="0">
              <a:solidFill>
                <a:schemeClr val="bg1"/>
              </a:solidFill>
            </a:endParaRPr>
          </a:p>
        </p:txBody>
      </p:sp>
      <p:sp>
        <p:nvSpPr>
          <p:cNvPr id="2662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5C3D3B1-2BCA-4F55-886E-ECDD2E0B4F4D}" type="slidenum">
              <a:rPr lang="en-US" sz="2600" b="1">
                <a:solidFill>
                  <a:schemeClr val="bg1"/>
                </a:solidFill>
              </a:rPr>
              <a:pPr/>
              <a:t>8</a:t>
            </a:fld>
            <a:endParaRPr lang="en-US" sz="2600" b="1" dirty="0">
              <a:solidFill>
                <a:schemeClr val="bg1"/>
              </a:solidFill>
            </a:endParaRPr>
          </a:p>
        </p:txBody>
      </p:sp>
    </p:spTree>
    <p:extLst>
      <p:ext uri="{BB962C8B-B14F-4D97-AF65-F5344CB8AC3E}">
        <p14:creationId xmlns="" xmlns:p14="http://schemas.microsoft.com/office/powerpoint/2010/main" val="1404500605"/>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Formulas (continued)</a:t>
            </a:r>
            <a:endParaRPr lang="en-US" dirty="0"/>
          </a:p>
        </p:txBody>
      </p:sp>
      <p:sp>
        <p:nvSpPr>
          <p:cNvPr id="3" name="Slide Number Placeholder 2"/>
          <p:cNvSpPr>
            <a:spLocks noGrp="1"/>
          </p:cNvSpPr>
          <p:nvPr>
            <p:ph type="sldNum" sz="quarter" idx="10"/>
          </p:nvPr>
        </p:nvSpPr>
        <p:spPr/>
        <p:txBody>
          <a:bodyPr/>
          <a:lstStyle/>
          <a:p>
            <a:pPr>
              <a:defRPr/>
            </a:pPr>
            <a:fld id="{84947E6B-E306-45E4-8849-6C91290CD353}" type="slidenum">
              <a:rPr lang="en-US" smtClean="0"/>
              <a:pPr>
                <a:defRPr/>
              </a:pPr>
              <a:t>9</a:t>
            </a:fld>
            <a:endParaRPr lang="en-US" dirty="0"/>
          </a:p>
        </p:txBody>
      </p:sp>
      <p:pic>
        <p:nvPicPr>
          <p:cNvPr id="2050" name="Picture 2"/>
          <p:cNvPicPr>
            <a:picLocks noChangeAspect="1" noChangeArrowheads="1"/>
          </p:cNvPicPr>
          <p:nvPr/>
        </p:nvPicPr>
        <p:blipFill>
          <a:blip r:embed="rId3"/>
          <a:stretch>
            <a:fillRect/>
          </a:stretch>
        </p:blipFill>
        <p:spPr bwMode="auto">
          <a:xfrm>
            <a:off x="1981200" y="2971800"/>
            <a:ext cx="5350764" cy="24863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descr="table 20-2.JPG"/>
          <p:cNvPicPr>
            <a:picLocks noChangeAspect="1"/>
          </p:cNvPicPr>
          <p:nvPr/>
        </p:nvPicPr>
        <p:blipFill>
          <a:blip r:embed="rId4"/>
          <a:stretch>
            <a:fillRect/>
          </a:stretch>
        </p:blipFill>
        <p:spPr>
          <a:xfrm>
            <a:off x="1981200" y="2667000"/>
            <a:ext cx="923925" cy="266700"/>
          </a:xfrm>
          <a:prstGeom prst="rect">
            <a:avLst/>
          </a:prstGeom>
        </p:spPr>
      </p:pic>
    </p:spTree>
    <p:extLst>
      <p:ext uri="{BB962C8B-B14F-4D97-AF65-F5344CB8AC3E}">
        <p14:creationId xmlns="" xmlns:p14="http://schemas.microsoft.com/office/powerpoint/2010/main" val="255221628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1435</Words>
  <Application>Microsoft Office PowerPoint</Application>
  <PresentationFormat>On-screen Show (4:3)</PresentationFormat>
  <Paragraphs>228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1_Capsules</vt:lpstr>
      <vt:lpstr>Lesson 20 Creating Formulas and Charting Data</vt:lpstr>
      <vt:lpstr>Objectives</vt:lpstr>
      <vt:lpstr>Objectives (continued)</vt:lpstr>
      <vt:lpstr>Words to Know</vt:lpstr>
      <vt:lpstr>Words to Know (continued)</vt:lpstr>
      <vt:lpstr>Working with Formulas</vt:lpstr>
      <vt:lpstr>Working with Formulas (continued)</vt:lpstr>
      <vt:lpstr>Working with Formulas (continued)</vt:lpstr>
      <vt:lpstr>Working with Formulas (continued)</vt:lpstr>
      <vt:lpstr>Working with Formulas (continued)</vt:lpstr>
      <vt:lpstr>Working with Formulas (continued)</vt:lpstr>
      <vt:lpstr>Using Function Formulas</vt:lpstr>
      <vt:lpstr>Using Function Formulas (continued)</vt:lpstr>
      <vt:lpstr>Using Function Formulas (continued)</vt:lpstr>
      <vt:lpstr>Using Function Formulas (continued)</vt:lpstr>
      <vt:lpstr>Using Function Formulas (continued)</vt:lpstr>
      <vt:lpstr>Using Function Formulas (continued)</vt:lpstr>
      <vt:lpstr>Creating Formulas that Reference Cells in Multiple Worksheets</vt:lpstr>
      <vt:lpstr>Troubleshooting Common Formula Errors</vt:lpstr>
      <vt:lpstr>Troubleshooting Common Formula Errors (continued)</vt:lpstr>
      <vt:lpstr>Using Graphics to Represent Data</vt:lpstr>
      <vt:lpstr>Using Graphics to Represent Data (continued)</vt:lpstr>
      <vt:lpstr>Using Graphics to Represent Data (continued)</vt:lpstr>
      <vt:lpstr>Using Graphics to Represent Data (continued)</vt:lpstr>
      <vt:lpstr>Using Graphics to Represent Data (continued)</vt:lpstr>
      <vt:lpstr>Using Quick Analysis Tools to Preview Data</vt:lpstr>
      <vt:lpstr>Summary</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2014-02-05T20:08:43Z</dcterms:created>
  <dcterms:modified xsi:type="dcterms:W3CDTF">2014-02-05T20:08:50Z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