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99" r:id="rId2"/>
    <p:sldId id="325" r:id="rId3"/>
    <p:sldId id="495" r:id="rId4"/>
    <p:sldId id="300" r:id="rId5"/>
    <p:sldId id="582" r:id="rId6"/>
    <p:sldId id="584" r:id="rId7"/>
    <p:sldId id="595" r:id="rId8"/>
    <p:sldId id="585" r:id="rId9"/>
    <p:sldId id="586" r:id="rId10"/>
    <p:sldId id="587" r:id="rId11"/>
    <p:sldId id="588" r:id="rId12"/>
    <p:sldId id="597" r:id="rId13"/>
    <p:sldId id="589" r:id="rId14"/>
    <p:sldId id="590" r:id="rId15"/>
    <p:sldId id="598" r:id="rId16"/>
    <p:sldId id="591" r:id="rId17"/>
    <p:sldId id="592" r:id="rId18"/>
    <p:sldId id="599" r:id="rId19"/>
    <p:sldId id="583" r:id="rId20"/>
    <p:sldId id="593" r:id="rId21"/>
    <p:sldId id="594" r:id="rId22"/>
    <p:sldId id="321" r:id="rId23"/>
    <p:sldId id="339" r:id="rId24"/>
    <p:sldId id="44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53" autoAdjust="0"/>
    <p:restoredTop sz="94436" autoAdjust="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8D755D-29A6-4CDD-9E98-7B8E3E8E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0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835BB1-FDA4-4F76-A0EF-13F4134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0064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157F-58E0-4549-B253-936D20D4F6F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63BC4-7293-4D65-95ED-742EB05AD68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5BB1-FDA4-4F76-A0EF-13F413444B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C9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94693" y="0"/>
            <a:ext cx="4684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dirty="0"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199" y="4889497"/>
            <a:ext cx="5083012" cy="325437"/>
            <a:chOff x="2288" y="3080"/>
            <a:chExt cx="3083" cy="228"/>
          </a:xfrm>
          <a:solidFill>
            <a:srgbClr val="002060"/>
          </a:solidFill>
          <a:effectLst/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53" cy="228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75" cy="228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ea typeface="+mn-ea"/>
                <a:cs typeface="+mn-cs"/>
              </a:endParaRPr>
            </a:p>
          </p:txBody>
        </p:sp>
      </p:grpSp>
      <p:sp>
        <p:nvSpPr>
          <p:cNvPr id="706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066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FFC91D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B789208-38E0-4DCD-830D-C58E0260B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E2BB-F49A-468D-A26E-E7EAB42D6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8AFE-FB71-4CB5-9DD9-A19123D36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28F00-A70F-494A-BFAF-EACF7AF3D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D8765-6657-459B-B3B6-029F1A267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84DF-641A-460B-8C32-9B774E957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C5C5-92D5-4D63-BA0F-2EC4CC958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CFB0-FE84-4059-A4AA-CD397D6FF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EBAF-22F5-49A0-8BE5-750EEDBEE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8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-3175" y="3276600"/>
            <a:ext cx="492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Lesson 1</a:t>
            </a: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676400" y="6230938"/>
            <a:ext cx="71643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CLB: MS Office 2007 Companion</a:t>
            </a:r>
          </a:p>
        </p:txBody>
      </p:sp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914400" y="64008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800" b="1" dirty="0">
                <a:latin typeface="Arial" pitchFamily="34" charset="0"/>
                <a:ea typeface="+mn-ea"/>
                <a:cs typeface="+mn-cs"/>
              </a:rPr>
              <a:t>Campbell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3B5-8AD3-49FB-8062-6D1EF781C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5C63A-D46E-4E01-8C0D-FB0EE0E8B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10CB-D7ED-4336-93BF-FEAC71C98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7643813" cy="6858000"/>
            <a:chOff x="0" y="0"/>
            <a:chExt cx="4815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696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FFC91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FFC91D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71" cy="237"/>
              <a:chOff x="144" y="1248"/>
              <a:chExt cx="4671" cy="237"/>
            </a:xfrm>
          </p:grpSpPr>
          <p:sp>
            <p:nvSpPr>
              <p:cNvPr id="6963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31" cy="237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  <p:sp>
            <p:nvSpPr>
              <p:cNvPr id="6964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61" cy="237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dirty="0"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53" name="Text Box 21"/>
          <p:cNvSpPr txBox="1">
            <a:spLocks noChangeArrowheads="1"/>
          </p:cNvSpPr>
          <p:nvPr userDrawn="1"/>
        </p:nvSpPr>
        <p:spPr bwMode="auto">
          <a:xfrm>
            <a:off x="-6469" y="2743200"/>
            <a:ext cx="80021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vert="eaVert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/>
            </a:r>
            <a:br>
              <a:rPr lang="en-US" sz="2000" b="1" dirty="0">
                <a:ea typeface="+mn-ea"/>
                <a:cs typeface="+mn-cs"/>
              </a:rPr>
            </a:br>
            <a:r>
              <a:rPr lang="en-US" sz="2000" b="1" dirty="0">
                <a:ea typeface="+mn-ea"/>
                <a:cs typeface="+mn-cs"/>
              </a:rPr>
              <a:t>Lesson </a:t>
            </a:r>
            <a:r>
              <a:rPr lang="en-US" sz="2000" b="1" dirty="0" smtClean="0">
                <a:ea typeface="+mn-ea"/>
                <a:cs typeface="+mn-cs"/>
              </a:rPr>
              <a:t>22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838200" y="6324600"/>
            <a:ext cx="366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Morrison / </a:t>
            </a:r>
            <a:r>
              <a:rPr lang="en-US" sz="2000" b="1" dirty="0" smtClean="0">
                <a:ea typeface="+mn-ea"/>
                <a:cs typeface="+mn-cs"/>
              </a:rPr>
              <a:t>Wells / Ruffolo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4724400" y="6324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2000" b="1" dirty="0">
                <a:ea typeface="+mn-ea"/>
                <a:cs typeface="+mn-cs"/>
              </a:rPr>
              <a:t>CLB: A Comp Guide to IC</a:t>
            </a:r>
            <a:r>
              <a:rPr lang="en-US" sz="2000" b="1" baseline="30000" dirty="0">
                <a:ea typeface="+mn-ea"/>
                <a:cs typeface="+mn-cs"/>
              </a:rPr>
              <a:t>3</a:t>
            </a:r>
            <a:r>
              <a:rPr lang="en-US" sz="2000" b="1" dirty="0">
                <a:ea typeface="+mn-ea"/>
                <a:cs typeface="+mn-cs"/>
              </a:rPr>
              <a:t> </a:t>
            </a:r>
            <a:r>
              <a:rPr lang="en-US" sz="2000" b="1" dirty="0" smtClean="0">
                <a:ea typeface="+mn-ea"/>
                <a:cs typeface="+mn-cs"/>
              </a:rPr>
              <a:t>5E</a:t>
            </a:r>
            <a:endParaRPr lang="en-US" sz="2000" b="1" dirty="0"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F267C36-09D9-4910-B3A0-DBA686140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Literacy BASICS: A Comprehensive Guide to IC</a:t>
            </a:r>
            <a:r>
              <a:rPr lang="en-US" b="1" baseline="30000" dirty="0" smtClean="0"/>
              <a:t>3</a:t>
            </a:r>
            <a:r>
              <a:rPr lang="en-US" b="1" dirty="0" smtClean="0"/>
              <a:t>, 5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  <a:endParaRPr lang="en-US" dirty="0" smtClean="0"/>
          </a:p>
        </p:txBody>
      </p:sp>
      <p:sp>
        <p:nvSpPr>
          <p:cNvPr id="16386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Lesson 22</a:t>
            </a:r>
            <a:br>
              <a:rPr lang="en-US" sz="3200" dirty="0" smtClean="0"/>
            </a:br>
            <a:r>
              <a:rPr lang="en-US" sz="3200" dirty="0" smtClean="0"/>
              <a:t>Enhancing Presentations with Multimedia Effects</a:t>
            </a:r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7D53A2-AE74-4496-8FA5-B7723117C16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09600" y="6248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85800" y="63246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Morrison / </a:t>
            </a:r>
            <a:r>
              <a:rPr lang="en-US" sz="2000" b="1" dirty="0" smtClean="0">
                <a:solidFill>
                  <a:schemeClr val="bg1"/>
                </a:solidFill>
              </a:rPr>
              <a:t>Wells / Ruffolo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1"/>
            <a:ext cx="7772400" cy="2133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PowerPoint, you can create hyperlinks to slides in the same presentation, slides in another presentation, an e-mail address, a Web page, or another file.</a:t>
            </a:r>
          </a:p>
          <a:p>
            <a:r>
              <a:rPr lang="en-US" dirty="0" smtClean="0"/>
              <a:t>You can create the hyperlink from text on a slide or from a graphic object on a slide.</a:t>
            </a:r>
          </a:p>
          <a:p>
            <a:r>
              <a:rPr lang="en-US" dirty="0" smtClean="0"/>
              <a:t>Hyperlinks are only functional in Slide Show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0889" y="4343400"/>
            <a:ext cx="5060641" cy="196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2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343400"/>
            <a:ext cx="1095375" cy="200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10564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Slide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Slide transitions </a:t>
            </a:r>
            <a:r>
              <a:rPr lang="en-US" dirty="0" smtClean="0"/>
              <a:t>are settings that control how a slide is introduced as you move from one slide to another slide in Slide Show view.</a:t>
            </a:r>
          </a:p>
          <a:p>
            <a:r>
              <a:rPr lang="en-US" dirty="0" smtClean="0"/>
              <a:t>The transitions you add between the slides add interest and help keep the attention of your audience focused on the presentation.</a:t>
            </a:r>
          </a:p>
          <a:p>
            <a:r>
              <a:rPr lang="en-US" dirty="0" smtClean="0"/>
              <a:t>You can apply the transition settings to a single slide or to all the slides in the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80146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Slide Transitions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19200" y="2894208"/>
            <a:ext cx="6818194" cy="29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2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943600"/>
            <a:ext cx="110490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4273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Animations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you add </a:t>
            </a:r>
            <a:r>
              <a:rPr lang="en-US" b="1" i="1" dirty="0" smtClean="0"/>
              <a:t>animation</a:t>
            </a:r>
            <a:r>
              <a:rPr lang="en-US" dirty="0" smtClean="0"/>
              <a:t>, you add special visual or sound effects to text or an object.</a:t>
            </a:r>
          </a:p>
          <a:p>
            <a:r>
              <a:rPr lang="en-US" dirty="0" smtClean="0"/>
              <a:t>Without animation, text and objects automatically appear all at once when a slide is opened in Slide Show view.</a:t>
            </a:r>
          </a:p>
          <a:p>
            <a:r>
              <a:rPr lang="en-US" dirty="0" smtClean="0"/>
              <a:t>When you format animations for the text boxes and graphics, you can control how and when the text and graphics appear on each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47751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Animations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Applying Animations </a:t>
            </a:r>
          </a:p>
          <a:p>
            <a:r>
              <a:rPr lang="en-US" dirty="0" smtClean="0"/>
              <a:t>PowerPoint provides many built-in animations for four types of effects:</a:t>
            </a:r>
          </a:p>
          <a:p>
            <a:pPr lvl="1"/>
            <a:r>
              <a:rPr lang="en-US" b="1" i="1" dirty="0" smtClean="0"/>
              <a:t>Entrance effects </a:t>
            </a:r>
            <a:r>
              <a:rPr lang="en-US" dirty="0" smtClean="0"/>
              <a:t>control how the object enters onto the slide.</a:t>
            </a:r>
          </a:p>
          <a:p>
            <a:pPr lvl="1"/>
            <a:r>
              <a:rPr lang="en-US" b="1" i="1" dirty="0" smtClean="0"/>
              <a:t>Emphasis effects </a:t>
            </a:r>
            <a:r>
              <a:rPr lang="en-US" dirty="0" smtClean="0"/>
              <a:t>draw attention to an object that is already visible on the slide.</a:t>
            </a:r>
          </a:p>
          <a:p>
            <a:pPr lvl="1"/>
            <a:r>
              <a:rPr lang="en-US" b="1" i="1" dirty="0" smtClean="0"/>
              <a:t>Exit effects </a:t>
            </a:r>
            <a:r>
              <a:rPr lang="en-US" dirty="0" smtClean="0"/>
              <a:t>control how an object leaves the slide.</a:t>
            </a:r>
          </a:p>
          <a:p>
            <a:pPr lvl="1"/>
            <a:r>
              <a:rPr lang="en-US" b="1" i="1" dirty="0" smtClean="0"/>
              <a:t>Motion paths </a:t>
            </a:r>
            <a:r>
              <a:rPr lang="en-US" dirty="0" smtClean="0"/>
              <a:t>enable you to create a path for the object to follow on the slide.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564239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Animations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10345" y="2903888"/>
            <a:ext cx="373959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45195" y="2897622"/>
            <a:ext cx="2216010" cy="34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362200"/>
            <a:ext cx="7848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Applying Animations (continued) </a:t>
            </a:r>
          </a:p>
        </p:txBody>
      </p:sp>
      <p:pic>
        <p:nvPicPr>
          <p:cNvPr id="8" name="Picture 7" descr="fig 22-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5638800"/>
            <a:ext cx="1095375" cy="238125"/>
          </a:xfrm>
          <a:prstGeom prst="rect">
            <a:avLst/>
          </a:prstGeom>
        </p:spPr>
      </p:pic>
      <p:pic>
        <p:nvPicPr>
          <p:cNvPr id="9" name="Picture 8" descr="fig 22-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895600"/>
            <a:ext cx="113347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64016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Animations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5257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Rearranging, Changing, and Customizing Animations</a:t>
            </a:r>
          </a:p>
          <a:p>
            <a:r>
              <a:rPr lang="en-US" dirty="0" smtClean="0"/>
              <a:t>You can rearrange the order of animations, remove an animation, or change an existing animation.</a:t>
            </a:r>
          </a:p>
          <a:p>
            <a:r>
              <a:rPr lang="en-US" dirty="0" smtClean="0"/>
              <a:t>An object can have one or more animations.</a:t>
            </a:r>
          </a:p>
          <a:p>
            <a:r>
              <a:rPr lang="en-US" dirty="0" smtClean="0"/>
              <a:t>You can customize the animations by modifying the timing of the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2590800"/>
            <a:ext cx="2344127" cy="35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2-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2590800"/>
            <a:ext cx="1095375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08040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Audio and Video to 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use sound and video at any point in a presentation to add emphasis or set the mood for the audience.</a:t>
            </a:r>
          </a:p>
          <a:p>
            <a:r>
              <a:rPr lang="en-US" b="1" dirty="0" smtClean="0"/>
              <a:t>Inserting Video and Audio Clips</a:t>
            </a:r>
          </a:p>
          <a:p>
            <a:r>
              <a:rPr lang="en-US" dirty="0" smtClean="0"/>
              <a:t>PowerPoint supports many video and audio file formats.</a:t>
            </a:r>
          </a:p>
          <a:p>
            <a:r>
              <a:rPr lang="en-US" dirty="0" smtClean="0"/>
              <a:t>You can insert audio files from Office.com, your computer, or another source such as a flash drive, a network connection, or the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28245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Audio and Video to a Presentation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1486" y="3505200"/>
            <a:ext cx="270471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14799" y="3422118"/>
            <a:ext cx="3795794" cy="93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14799" y="4820731"/>
            <a:ext cx="3565884" cy="125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362200"/>
            <a:ext cx="7693025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Inserting Video and Audio Clips (continued)</a:t>
            </a:r>
          </a:p>
        </p:txBody>
      </p:sp>
      <p:pic>
        <p:nvPicPr>
          <p:cNvPr id="9" name="Picture 8" descr="fig 22-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5638800"/>
            <a:ext cx="1085850" cy="257175"/>
          </a:xfrm>
          <a:prstGeom prst="rect">
            <a:avLst/>
          </a:prstGeom>
        </p:spPr>
      </p:pic>
      <p:pic>
        <p:nvPicPr>
          <p:cNvPr id="10" name="Picture 9" descr="fig 22-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419600"/>
            <a:ext cx="1104900" cy="228600"/>
          </a:xfrm>
          <a:prstGeom prst="rect">
            <a:avLst/>
          </a:prstGeom>
        </p:spPr>
      </p:pic>
      <p:pic>
        <p:nvPicPr>
          <p:cNvPr id="11" name="Picture 10" descr="fig 22-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5943600"/>
            <a:ext cx="108585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011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primary way to distribute a presentation is to project the slide show before an audience.</a:t>
            </a:r>
          </a:p>
          <a:p>
            <a:r>
              <a:rPr lang="en-US" dirty="0" smtClean="0"/>
              <a:t>You can provide hard copies of slides, handouts, the presentation outline, and speaker notes.</a:t>
            </a:r>
          </a:p>
          <a:p>
            <a:r>
              <a:rPr lang="en-US" dirty="0" smtClean="0"/>
              <a:t>You can distribute electronic copies of the presentation.</a:t>
            </a:r>
          </a:p>
          <a:p>
            <a:r>
              <a:rPr lang="en-US" dirty="0" smtClean="0"/>
              <a:t>You can share a presentation via e-mail or Web pages, or over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0168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600" dirty="0"/>
              <a:t>Add clip art, pictures from files, </a:t>
            </a:r>
            <a:r>
              <a:rPr lang="en-US" sz="2600" dirty="0" smtClean="0"/>
              <a:t>shapes, </a:t>
            </a:r>
            <a:r>
              <a:rPr lang="en-US" sz="2600" dirty="0"/>
              <a:t>and SmartArt graphics to a slide.</a:t>
            </a:r>
          </a:p>
          <a:p>
            <a:pPr lvl="0"/>
            <a:r>
              <a:rPr lang="en-US" sz="2600" dirty="0"/>
              <a:t>Change the size and position of a graphic object, and add styles, borders, and shape fills to graphic objects on a slide.</a:t>
            </a:r>
          </a:p>
          <a:p>
            <a:pPr lvl="0"/>
            <a:r>
              <a:rPr lang="en-US" sz="2600" dirty="0"/>
              <a:t>Create charts and tables using Excel and Word features.</a:t>
            </a:r>
          </a:p>
          <a:p>
            <a:pPr lvl="0"/>
            <a:r>
              <a:rPr lang="en-US" sz="2600" dirty="0"/>
              <a:t>Create hyperlinks on slides to link to Web pages,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e-mails</a:t>
            </a:r>
            <a:r>
              <a:rPr lang="en-US" sz="2600" dirty="0"/>
              <a:t>, and other documents.</a:t>
            </a:r>
          </a:p>
          <a:p>
            <a:pPr>
              <a:buNone/>
            </a:pPr>
            <a:endParaRPr lang="en-US" sz="2600" dirty="0"/>
          </a:p>
          <a:p>
            <a:endParaRPr lang="en-US" sz="2600" dirty="0" smtClean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Presentations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6248399" cy="403859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Printing Handouts and Speaker Notes</a:t>
            </a:r>
          </a:p>
          <a:p>
            <a:r>
              <a:rPr lang="en-US" dirty="0" smtClean="0"/>
              <a:t>You can print individual slides, the presentation outline, and speaker notes.</a:t>
            </a:r>
          </a:p>
          <a:p>
            <a:r>
              <a:rPr lang="en-US" dirty="0" smtClean="0"/>
              <a:t>You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prepare </a:t>
            </a:r>
            <a:br>
              <a:rPr lang="en-US" dirty="0" smtClean="0"/>
            </a:br>
            <a:r>
              <a:rPr lang="en-US" dirty="0" smtClean="0"/>
              <a:t>handouts </a:t>
            </a:r>
            <a:br>
              <a:rPr lang="en-US" dirty="0" smtClean="0"/>
            </a:br>
            <a:r>
              <a:rPr lang="en-US" dirty="0" smtClean="0"/>
              <a:t>by formatting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slides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various page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layouts </a:t>
            </a:r>
            <a:r>
              <a:rPr lang="en-US" dirty="0" smtClean="0"/>
              <a:t>available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Word documents.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81400" y="4047881"/>
            <a:ext cx="3060146" cy="176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11571" y="2819400"/>
            <a:ext cx="2074057" cy="30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2-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733800"/>
            <a:ext cx="1085850" cy="219075"/>
          </a:xfrm>
          <a:prstGeom prst="rect">
            <a:avLst/>
          </a:prstGeom>
        </p:spPr>
      </p:pic>
      <p:pic>
        <p:nvPicPr>
          <p:cNvPr id="8" name="Picture 7" descr="fig 22-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943600"/>
            <a:ext cx="1085850" cy="22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2421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Presentations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Preparing Presentations for Electronic Distribution</a:t>
            </a:r>
          </a:p>
          <a:p>
            <a:r>
              <a:rPr lang="en-US" dirty="0" smtClean="0"/>
              <a:t>To distribute electronic copies of a presentation, you must be connected to a network or the Internet, and you must have sufficient bandwidth for transferring the electronic files.</a:t>
            </a:r>
          </a:p>
          <a:p>
            <a:r>
              <a:rPr lang="en-US" dirty="0" smtClean="0"/>
              <a:t>You can save presentations in PDF and XPS formats; readers can see the slides, but they cannot edit them.</a:t>
            </a:r>
          </a:p>
          <a:p>
            <a:r>
              <a:rPr lang="en-US" dirty="0" smtClean="0"/>
              <a:t>You can share a presentation in the Cloud, or present the slides online using Office Presentation Service.</a:t>
            </a:r>
          </a:p>
          <a:p>
            <a:r>
              <a:rPr lang="en-US" dirty="0" smtClean="0"/>
              <a:t>You can distribute a presentation by publishing the slides to a document management server or to a document workspace.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98241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dirty="0" smtClean="0"/>
              <a:t>In this lesson, you learned:</a:t>
            </a:r>
          </a:p>
          <a:p>
            <a:pPr lvl="0"/>
            <a:r>
              <a:rPr lang="en-US" sz="2400" dirty="0"/>
              <a:t>Graphics help to clarify the message of your presentation. Graphics can help your audience remember your message, and PowerPoint makes it easy for you to add graphics to a slide.</a:t>
            </a:r>
          </a:p>
          <a:p>
            <a:pPr lvl="0"/>
            <a:r>
              <a:rPr lang="en-US" sz="2400" dirty="0"/>
              <a:t>You can create WordArt, shapes, and SmartArt graphics to add visual effects to slides.</a:t>
            </a:r>
          </a:p>
          <a:p>
            <a:pPr lvl="0"/>
            <a:r>
              <a:rPr lang="en-US" sz="2400" dirty="0"/>
              <a:t>You can easily reposition and resize graphics and text boxes on slides, and you can also format the objects with borders and shading.</a:t>
            </a:r>
          </a:p>
        </p:txBody>
      </p:sp>
      <p:sp>
        <p:nvSpPr>
          <p:cNvPr id="4403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FA96CA-A0EB-43DA-8417-F0EBE48AC8E8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403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138CE58-DD57-4B49-B124-109D74E82E62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4037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E0CF7EF-96BF-4F96-8A91-A1C0467AAE6F}" type="slidenum">
              <a:rPr lang="en-US" sz="2600" b="1">
                <a:solidFill>
                  <a:schemeClr val="bg1"/>
                </a:solidFill>
              </a:rPr>
              <a:pPr/>
              <a:t>22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Placeholders make it easy to create a table or chart to illustrate numerical data or trends.</a:t>
            </a:r>
          </a:p>
          <a:p>
            <a:pPr lvl="0"/>
            <a:r>
              <a:rPr lang="en-US" sz="2400" dirty="0"/>
              <a:t>You can add hyperlinks to text and graphics so you can link slides to other slides, other documents, or Web pages.</a:t>
            </a:r>
          </a:p>
          <a:p>
            <a:pPr lvl="0"/>
            <a:r>
              <a:rPr lang="en-US" sz="2400" dirty="0"/>
              <a:t>The slide transition affects how each new slide appears. You can apply transition settings to a single slide or to all the slides in the presentation.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(continued)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PowerPoint provides special effects that can add emphasis, animation, or sound to the text and graphics, or that can enhance how a slide opens or closes.</a:t>
            </a:r>
          </a:p>
          <a:p>
            <a:pPr lvl="0"/>
            <a:r>
              <a:rPr lang="en-US" sz="2400" dirty="0"/>
              <a:t>You can easily insert sound and video clips on slides and </a:t>
            </a:r>
            <a:r>
              <a:rPr lang="en-US" sz="2400" dirty="0" smtClean="0"/>
              <a:t>format </a:t>
            </a:r>
            <a:r>
              <a:rPr lang="en-US" sz="2400" dirty="0"/>
              <a:t>the clips to play automatically.</a:t>
            </a:r>
          </a:p>
          <a:p>
            <a:pPr lvl="0"/>
            <a:r>
              <a:rPr lang="en-US" sz="2400" dirty="0"/>
              <a:t>PowerPoint provides several options for distributing presentations via hard copies and electronic copies.</a:t>
            </a:r>
          </a:p>
        </p:txBody>
      </p:sp>
      <p:sp>
        <p:nvSpPr>
          <p:cNvPr id="450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D65943E-A313-43CE-B97C-2DCC8E77C072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50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E494067-E044-45D2-AD6C-3277395C5AD0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9AD5518-8040-4AE4-A6C7-95509EB31F58}" type="slidenum">
              <a:rPr lang="en-US" sz="2600" b="1">
                <a:solidFill>
                  <a:schemeClr val="bg1"/>
                </a:solidFill>
              </a:rPr>
              <a:pPr/>
              <a:t>24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5445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(continued)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Add slide transitions to control how the slides are introduced in a slide show.</a:t>
            </a:r>
          </a:p>
          <a:p>
            <a:pPr lvl="0"/>
            <a:r>
              <a:rPr lang="en-US" dirty="0"/>
              <a:t>Animate objects on a slide to draw attention and add emphasis.</a:t>
            </a:r>
          </a:p>
          <a:p>
            <a:pPr lvl="0"/>
            <a:r>
              <a:rPr lang="en-US" dirty="0"/>
              <a:t>Insert sound and video clips to add an extra dimension to a slide show.</a:t>
            </a:r>
          </a:p>
          <a:p>
            <a:pPr lvl="0"/>
            <a:r>
              <a:rPr lang="en-US" dirty="0"/>
              <a:t>Prepare hard copies for handouts and speaker’s notes, and distribute presentations via electronic copies.</a:t>
            </a:r>
            <a:endParaRPr lang="en-US" sz="3200" dirty="0"/>
          </a:p>
        </p:txBody>
      </p:sp>
      <p:sp>
        <p:nvSpPr>
          <p:cNvPr id="19457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56E6ED-6BC4-462A-9536-BBF606BC0D9A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8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7FB11E4-0C43-49EE-9B12-49A437017CA4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AFC7909-662A-4815-B2B3-8E59F8F965AF}" type="slidenum">
              <a:rPr lang="en-US" sz="2600" b="1">
                <a:solidFill>
                  <a:schemeClr val="bg1"/>
                </a:solidFill>
              </a:rPr>
              <a:pPr/>
              <a:t>3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02749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Words to Know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animation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emphasis effects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entrance effects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exit effects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motion paths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slide transitions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trigger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ECAE64-90F1-41DE-9203-F1A411277E6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409476F3-47C5-4FED-902F-7ED894D4044D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060F8AF-EB98-42CF-A09B-3C930A47812B}" type="slidenum">
              <a:rPr lang="en-US" sz="2600" b="1">
                <a:solidFill>
                  <a:schemeClr val="bg1"/>
                </a:solidFill>
              </a:rPr>
              <a:pPr/>
              <a:t>4</a:t>
            </a:fld>
            <a:endParaRPr lang="en-US" sz="2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can help your audience remember your message.</a:t>
            </a:r>
          </a:p>
          <a:p>
            <a:r>
              <a:rPr lang="en-US" dirty="0" smtClean="0"/>
              <a:t>Graphics include shapes, clip art, pictures, WordArt, SmartArt graphics, tables, and charts.</a:t>
            </a:r>
          </a:p>
          <a:p>
            <a:r>
              <a:rPr lang="en-US" dirty="0" smtClean="0"/>
              <a:t>Use graphics only when they illustrate relevant points in a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02003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Adding Pictures to a Slide</a:t>
            </a:r>
          </a:p>
          <a:p>
            <a:r>
              <a:rPr lang="en-US" dirty="0" smtClean="0"/>
              <a:t>You can insert clip art and photographs from a gallery of online clip art files provided by Microsoft at Office.com.</a:t>
            </a:r>
          </a:p>
          <a:p>
            <a:r>
              <a:rPr lang="en-US" dirty="0" smtClean="0"/>
              <a:t>You can also insert a picture from a file, such as a digital photograph or a scanned image.</a:t>
            </a:r>
          </a:p>
          <a:p>
            <a:r>
              <a:rPr lang="en-US" dirty="0" smtClean="0"/>
              <a:t>You can access pictures you have saved on your computer, SkyDrive, Facebook, Flickr, and other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20350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38100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Adding Pictures to a Slide (continued)</a:t>
            </a:r>
          </a:p>
          <a:p>
            <a:r>
              <a:rPr lang="en-US" dirty="0" smtClean="0"/>
              <a:t>Content </a:t>
            </a:r>
            <a:r>
              <a:rPr lang="en-US" dirty="0"/>
              <a:t>placeholders simplify the task </a:t>
            </a:r>
            <a:r>
              <a:rPr lang="en-US" dirty="0" smtClean="0"/>
              <a:t>of </a:t>
            </a:r>
            <a:r>
              <a:rPr lang="en-US" dirty="0"/>
              <a:t>inserting graphics.</a:t>
            </a:r>
          </a:p>
          <a:p>
            <a:r>
              <a:rPr lang="en-US" dirty="0" smtClean="0"/>
              <a:t>When you insert a graphic using a graphic button placeholder, the graphic replaces the placeholder.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01755" y="2895600"/>
            <a:ext cx="373146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 2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410200"/>
            <a:ext cx="1019175" cy="247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0979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362200"/>
            <a:ext cx="5257799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Adding WordArt, Shapes, and SmartArt Graphics to a Slide</a:t>
            </a:r>
          </a:p>
          <a:p>
            <a:r>
              <a:rPr lang="en-US" dirty="0" smtClean="0"/>
              <a:t>You can create WordArt objects and draw objects using the same drawing tools that you learned to use in Word.</a:t>
            </a:r>
          </a:p>
          <a:p>
            <a:r>
              <a:rPr lang="en-US" dirty="0" smtClean="0"/>
              <a:t>You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resize </a:t>
            </a:r>
            <a:r>
              <a:rPr lang="en-US" dirty="0" smtClean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reposition </a:t>
            </a:r>
            <a:r>
              <a:rPr lang="en-US" dirty="0" smtClean="0"/>
              <a:t>text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boxes </a:t>
            </a:r>
            <a:r>
              <a:rPr lang="en-US" dirty="0" smtClean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shapes</a:t>
            </a:r>
            <a:r>
              <a:rPr lang="en-US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you can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apply </a:t>
            </a:r>
            <a:br>
              <a:rPr lang="en-US" dirty="0" smtClean="0"/>
            </a:br>
            <a:r>
              <a:rPr lang="en-US" dirty="0" smtClean="0"/>
              <a:t>formatting </a:t>
            </a:r>
            <a:r>
              <a:rPr lang="en-US" dirty="0" smtClean="0"/>
              <a:t>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24200" y="3975548"/>
            <a:ext cx="2697183" cy="172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02103" y="2590800"/>
            <a:ext cx="2132962" cy="371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 22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791200"/>
            <a:ext cx="1019175" cy="238125"/>
          </a:xfrm>
          <a:prstGeom prst="rect">
            <a:avLst/>
          </a:prstGeom>
        </p:spPr>
      </p:pic>
      <p:pic>
        <p:nvPicPr>
          <p:cNvPr id="8" name="Picture 7" descr="fig 22-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2590800"/>
            <a:ext cx="990600" cy="21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82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and Formatting Graphics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Adding Tables, Charts, and Text Boxes to Slides</a:t>
            </a:r>
          </a:p>
          <a:p>
            <a:r>
              <a:rPr lang="en-US" dirty="0" smtClean="0"/>
              <a:t>You can add tables and simple charts to illustrate numerical data or trends.</a:t>
            </a:r>
          </a:p>
          <a:p>
            <a:r>
              <a:rPr lang="en-US" dirty="0" smtClean="0"/>
              <a:t>Placeholders make it easy to create a table or chart using features in Word and Excel.</a:t>
            </a:r>
          </a:p>
          <a:p>
            <a:r>
              <a:rPr lang="en-US" dirty="0" smtClean="0"/>
              <a:t>You can add additional text to slides by inserting a text box, and you can add styles, borders, and shape fills to text boxes to add emphasis.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194DE-D928-48AF-B573-DB900AED1C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2790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6600FF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5C00E7"/>
        </a:accent6>
        <a:hlink>
          <a:srgbClr val="99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1336</Words>
  <Application>Microsoft Office PowerPoint</Application>
  <PresentationFormat>On-screen Show (4:3)</PresentationFormat>
  <Paragraphs>165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1_Capsules</vt:lpstr>
      <vt:lpstr>Lesson 22 Enhancing Presentations with Multimedia Effects</vt:lpstr>
      <vt:lpstr>Objectives</vt:lpstr>
      <vt:lpstr>Objectives (continued)</vt:lpstr>
      <vt:lpstr>Words to Know</vt:lpstr>
      <vt:lpstr>Inserting and Formatting Graphics</vt:lpstr>
      <vt:lpstr>Inserting and Formatting Graphics (continued)</vt:lpstr>
      <vt:lpstr>Inserting and Formatting Graphics (continued)</vt:lpstr>
      <vt:lpstr>Inserting and Formatting Graphics (continued)</vt:lpstr>
      <vt:lpstr>Inserting and Formatting Graphics (continued)</vt:lpstr>
      <vt:lpstr>Creating Hyperlinks</vt:lpstr>
      <vt:lpstr>Formatting Slide Transitions</vt:lpstr>
      <vt:lpstr>Formatting Slide Transitions (continued)</vt:lpstr>
      <vt:lpstr>Formatting Animations</vt:lpstr>
      <vt:lpstr>Formatting Animations (continued)</vt:lpstr>
      <vt:lpstr>Formatting Animations (continued)</vt:lpstr>
      <vt:lpstr>Formatting Animations (continued)</vt:lpstr>
      <vt:lpstr>Adding Audio and Video to a Presentation</vt:lpstr>
      <vt:lpstr>Adding Audio and Video to a Presentation (continued)</vt:lpstr>
      <vt:lpstr>Distributing Presentations</vt:lpstr>
      <vt:lpstr>Distributing Presentations (continued)</vt:lpstr>
      <vt:lpstr>Distributing Presentations (continued)</vt:lpstr>
      <vt:lpstr>Summary</vt:lpstr>
      <vt:lpstr>Summary (continued)</vt:lpstr>
      <vt:lpstr>Summary (continued)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2014-02-06T16:16:52Z</dcterms:created>
  <dcterms:modified xsi:type="dcterms:W3CDTF">2014-02-06T16:16:59Z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