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99" r:id="rId2"/>
    <p:sldId id="325" r:id="rId3"/>
    <p:sldId id="495" r:id="rId4"/>
    <p:sldId id="300" r:id="rId5"/>
    <p:sldId id="582" r:id="rId6"/>
    <p:sldId id="594" r:id="rId7"/>
    <p:sldId id="584" r:id="rId8"/>
    <p:sldId id="595" r:id="rId9"/>
    <p:sldId id="585" r:id="rId10"/>
    <p:sldId id="596" r:id="rId11"/>
    <p:sldId id="597" r:id="rId12"/>
    <p:sldId id="586" r:id="rId13"/>
    <p:sldId id="598" r:id="rId14"/>
    <p:sldId id="588" r:id="rId15"/>
    <p:sldId id="589" r:id="rId16"/>
    <p:sldId id="599" r:id="rId17"/>
    <p:sldId id="591" r:id="rId18"/>
    <p:sldId id="600" r:id="rId19"/>
    <p:sldId id="592" r:id="rId20"/>
    <p:sldId id="601" r:id="rId21"/>
    <p:sldId id="593" r:id="rId22"/>
    <p:sldId id="602" r:id="rId23"/>
    <p:sldId id="321" r:id="rId24"/>
    <p:sldId id="339" r:id="rId25"/>
    <p:sldId id="445" r:id="rId26"/>
    <p:sldId id="5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53" autoAdjust="0"/>
    <p:restoredTop sz="94436" autoAdjust="0"/>
  </p:normalViewPr>
  <p:slideViewPr>
    <p:cSldViewPr>
      <p:cViewPr>
        <p:scale>
          <a:sx n="70" d="100"/>
          <a:sy n="70" d="100"/>
        </p:scale>
        <p:origin x="-106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63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8D755D-29A6-4CDD-9E98-7B8E3E8E1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30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35BB1-FDA4-4F76-A0EF-13F41344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00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157F-58E0-4549-B253-936D20D4F6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4693" y="0"/>
            <a:ext cx="4684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199" y="4889497"/>
            <a:ext cx="5083012" cy="325437"/>
            <a:chOff x="2288" y="3080"/>
            <a:chExt cx="3083" cy="228"/>
          </a:xfrm>
          <a:solidFill>
            <a:srgbClr val="002060"/>
          </a:solidFill>
          <a:effectLst/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53" cy="228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75" cy="228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solidFill>
            <a:srgbClr val="FFC91D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43813" cy="6858000"/>
            <a:chOff x="0" y="0"/>
            <a:chExt cx="4815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FFC91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FFC91D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71" cy="237"/>
              <a:chOff x="144" y="1248"/>
              <a:chExt cx="4671" cy="237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31" cy="237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61" cy="237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469" y="2743200"/>
            <a:ext cx="8002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Lesson </a:t>
            </a:r>
            <a:r>
              <a:rPr lang="en-US" sz="2000" b="1" dirty="0" smtClean="0">
                <a:ea typeface="+mn-ea"/>
                <a:cs typeface="+mn-cs"/>
              </a:rPr>
              <a:t> 23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66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</a:t>
            </a:r>
            <a:r>
              <a:rPr lang="en-US" sz="2000" b="1" dirty="0" smtClean="0">
                <a:ea typeface="+mn-ea"/>
                <a:cs typeface="+mn-cs"/>
              </a:rPr>
              <a:t>Wells / Ruffolo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5E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Literacy BASICS: A Comprehensive Guide to IC</a:t>
            </a:r>
            <a:r>
              <a:rPr lang="en-US" b="1" baseline="30000" dirty="0" smtClean="0"/>
              <a:t>3</a:t>
            </a:r>
            <a:r>
              <a:rPr lang="en-US" b="1" dirty="0" smtClean="0"/>
              <a:t>, 5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Lesson 23</a:t>
            </a:r>
            <a:br>
              <a:rPr lang="en-US" sz="3200" dirty="0" smtClean="0"/>
            </a:br>
            <a:r>
              <a:rPr lang="en-US" sz="3200" dirty="0" smtClean="0"/>
              <a:t>Getting Started with Access Essentials</a:t>
            </a:r>
          </a:p>
        </p:txBody>
      </p:sp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7D53A2-AE74-4496-8FA5-B7723117C16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Morrison / </a:t>
            </a:r>
            <a:r>
              <a:rPr lang="en-US" sz="2000" b="1" dirty="0" smtClean="0">
                <a:solidFill>
                  <a:schemeClr val="bg1"/>
                </a:solidFill>
              </a:rPr>
              <a:t>Wells / Ruffolo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Objects in a Database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23-1 describes four basic objects (tables, queries, forms, and reports) that you will work with in this lesson and in Lesson 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0" y="3800778"/>
            <a:ext cx="4961165" cy="238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able 23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810000"/>
            <a:ext cx="904875" cy="257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1017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Objects in a Database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35052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The objects are organized into categories on the Navigation Pane, which can be collapsed to allow more space for the selected object.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11165" y="2514598"/>
            <a:ext cx="3950647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3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334000"/>
            <a:ext cx="1000125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79708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You can create a new database file using a blank database template, or by using templates that are predefined with objects already created.</a:t>
            </a:r>
          </a:p>
          <a:p>
            <a:r>
              <a:rPr lang="en-US" sz="2600" b="1" dirty="0"/>
              <a:t>Saving a Database File and Creating a Table in Datasheet </a:t>
            </a:r>
            <a:r>
              <a:rPr lang="en-US" sz="2600" b="1" dirty="0" smtClean="0"/>
              <a:t>View</a:t>
            </a:r>
          </a:p>
          <a:p>
            <a:r>
              <a:rPr lang="en-US" sz="2600" dirty="0" smtClean="0"/>
              <a:t>When you create a new database, the first step is to create a table.</a:t>
            </a:r>
          </a:p>
          <a:p>
            <a:r>
              <a:rPr lang="en-US" sz="2600" dirty="0"/>
              <a:t>A table, often referred to as a </a:t>
            </a:r>
            <a:r>
              <a:rPr lang="en-US" sz="2600" b="1" i="1" dirty="0"/>
              <a:t>datasheet</a:t>
            </a:r>
            <a:r>
              <a:rPr lang="en-US" sz="2600" dirty="0"/>
              <a:t>, is the primary object in the database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75107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Database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Saving </a:t>
            </a:r>
            <a:r>
              <a:rPr lang="en-US" sz="2400" b="1" dirty="0"/>
              <a:t>a Database File and Creating a Table in Datasheet </a:t>
            </a:r>
            <a:r>
              <a:rPr lang="en-US" sz="2400" b="1" dirty="0" smtClean="0"/>
              <a:t>View (continued)</a:t>
            </a:r>
          </a:p>
          <a:p>
            <a:r>
              <a:rPr lang="en-US" sz="2400" dirty="0" smtClean="0"/>
              <a:t>At least one table must be created before any additional objects can be created.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44382" y="3962400"/>
            <a:ext cx="3877535" cy="2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3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267200"/>
            <a:ext cx="1133475" cy="238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19903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Database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3429000" cy="3733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Entering Records in Datasheet View</a:t>
            </a:r>
          </a:p>
          <a:p>
            <a:r>
              <a:rPr lang="en-US" dirty="0" smtClean="0"/>
              <a:t>When you enter data into a cell, you are making an </a:t>
            </a:r>
            <a:r>
              <a:rPr lang="en-US" b="1" i="1" dirty="0" smtClean="0"/>
              <a:t>entry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move from cell to cell, you can use the mouse or you can use the keyboard.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67225" y="2547996"/>
            <a:ext cx="4371975" cy="35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able 23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6019800"/>
            <a:ext cx="923925" cy="285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4633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a Database Table in Design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Default column widths are often too wide or too narrow for the data in the table.</a:t>
            </a:r>
          </a:p>
          <a:p>
            <a:r>
              <a:rPr lang="en-US" dirty="0" smtClean="0"/>
              <a:t>You can adjust the column widths in a database table just as you adjust the column widths in an Excel spreadsheet.</a:t>
            </a:r>
          </a:p>
          <a:p>
            <a:r>
              <a:rPr lang="en-US" b="1" dirty="0" smtClean="0"/>
              <a:t>Adding and Deleting Fields</a:t>
            </a:r>
          </a:p>
          <a:p>
            <a:r>
              <a:rPr lang="en-US" dirty="0" smtClean="0"/>
              <a:t>You can add fields in either Datasheet view or Design view.</a:t>
            </a:r>
          </a:p>
          <a:p>
            <a:r>
              <a:rPr lang="en-US" dirty="0" smtClean="0"/>
              <a:t>Design view provides features that make the task easier.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2750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a Database Table in Design 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1"/>
            <a:ext cx="7693025" cy="15239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Adding and Deleting Fields (continued)</a:t>
            </a:r>
          </a:p>
          <a:p>
            <a:r>
              <a:rPr lang="en-US" b="1" i="1" dirty="0" smtClean="0"/>
              <a:t>Field properties</a:t>
            </a:r>
            <a:r>
              <a:rPr lang="en-US" dirty="0" smtClean="0"/>
              <a:t> define the characteristics and behavior of a field, such as the number of characters allowed in the field.</a:t>
            </a:r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52692" y="3733800"/>
            <a:ext cx="5483020" cy="247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3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038600"/>
            <a:ext cx="1085850" cy="238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37055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a Database Table in Design 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Changing Field Data Type and Field Properties</a:t>
            </a:r>
          </a:p>
          <a:p>
            <a:r>
              <a:rPr lang="en-US" dirty="0" smtClean="0"/>
              <a:t>The default data type for a field is Short Text.</a:t>
            </a:r>
          </a:p>
          <a:p>
            <a:r>
              <a:rPr lang="en-US" dirty="0" smtClean="0"/>
              <a:t>In Design view, you can specify the data type for each field, such as Date/Time, Text, Number, Currency, and Yes/No.</a:t>
            </a:r>
          </a:p>
          <a:p>
            <a:r>
              <a:rPr lang="en-US" dirty="0" smtClean="0"/>
              <a:t>When you choose a data type, you can also change the field properties.</a:t>
            </a:r>
          </a:p>
          <a:p>
            <a:r>
              <a:rPr lang="en-US" dirty="0" smtClean="0"/>
              <a:t>Most data types include a Format property, which specifies how you want Access to show numbers, dates, times, and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64586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a Database Table in Design View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6698" y="3419322"/>
            <a:ext cx="6879102" cy="261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362200"/>
            <a:ext cx="7693025" cy="37242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 Field Data Type and Field Properties (continued)</a:t>
            </a:r>
          </a:p>
        </p:txBody>
      </p:sp>
      <p:pic>
        <p:nvPicPr>
          <p:cNvPr id="7" name="Picture 6" descr="fig 23-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6096000"/>
            <a:ext cx="1104900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65590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and Editing Database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4038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Access provides several navigation features that make it easy for you to move around in a table to make necessary edits, such as hiding fields to reduce the amount of data that displays in a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600" y="3555515"/>
            <a:ext cx="3120788" cy="20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23-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276600"/>
            <a:ext cx="1095375" cy="238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01318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Identify the parts of the Access screen.</a:t>
            </a:r>
          </a:p>
          <a:p>
            <a:pPr lvl="0"/>
            <a:r>
              <a:rPr lang="en-US" dirty="0"/>
              <a:t>Customize the application settings.</a:t>
            </a:r>
          </a:p>
          <a:p>
            <a:pPr lvl="0"/>
            <a:r>
              <a:rPr lang="en-US" dirty="0"/>
              <a:t>Navigate objects in a database.</a:t>
            </a:r>
          </a:p>
          <a:p>
            <a:pPr lvl="0"/>
            <a:r>
              <a:rPr lang="en-US" dirty="0"/>
              <a:t>Create a database, then create a new table and enter records in Datasheet view</a:t>
            </a:r>
            <a:r>
              <a:rPr lang="en-US" dirty="0" smtClean="0"/>
              <a:t>.</a:t>
            </a:r>
          </a:p>
          <a:p>
            <a:r>
              <a:rPr lang="en-US" dirty="0"/>
              <a:t>Change the column width in a tab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Add and </a:t>
            </a:r>
            <a:r>
              <a:rPr lang="en-US" dirty="0" smtClean="0"/>
              <a:t>delete </a:t>
            </a:r>
            <a:r>
              <a:rPr lang="en-US" dirty="0"/>
              <a:t>fields in Design view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and Editing Database Records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you make a mistake when adding or editing data, you can choose the Undo command to reverse your last action.</a:t>
            </a:r>
          </a:p>
          <a:p>
            <a:r>
              <a:rPr lang="en-US" dirty="0" smtClean="0"/>
              <a:t>As soon as you begin editing another record, the Undo command is no longer available because Access constantly saves the changes.</a:t>
            </a:r>
          </a:p>
          <a:p>
            <a:r>
              <a:rPr lang="en-US" dirty="0" smtClean="0"/>
              <a:t>When you work in Datasheet view, the changes are saved as they are made. When you switch to another view, you are not prompted to save the changes.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40854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and Copying Records and Fields in Datasheet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Deleting records is similar to deleting rows in an Excel spreadsheet.</a:t>
            </a:r>
          </a:p>
          <a:p>
            <a:r>
              <a:rPr lang="en-US" dirty="0" smtClean="0"/>
              <a:t>To delete a record, you must first select the record.</a:t>
            </a:r>
          </a:p>
          <a:p>
            <a:r>
              <a:rPr lang="en-US" dirty="0" smtClean="0"/>
              <a:t>You can delete multiple records at the same time by selecting more than one row.</a:t>
            </a:r>
          </a:p>
          <a:p>
            <a:r>
              <a:rPr lang="en-US" dirty="0" smtClean="0"/>
              <a:t>However, in a database table, you cannot select non-adjacent cells, rows, or columns.</a:t>
            </a:r>
          </a:p>
          <a:p>
            <a:r>
              <a:rPr lang="en-US" dirty="0" smtClean="0"/>
              <a:t>After a record is selected, you can press the Delete key to remove the data.</a:t>
            </a:r>
          </a:p>
          <a:p>
            <a:r>
              <a:rPr lang="en-US" dirty="0" smtClean="0"/>
              <a:t>Once you have deleted a record, you cannot use the Undo command to restore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29160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Deleting and Copying Records and Fields in Datasheet 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6200" cy="2666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Cut, Copy, and Paste commands are also available in Access.</a:t>
            </a:r>
          </a:p>
          <a:p>
            <a:r>
              <a:rPr lang="en-US" dirty="0" smtClean="0"/>
              <a:t>To remove a table field and all the data for the field, you delete the column, similar to how you delete a column in Excel.</a:t>
            </a:r>
          </a:p>
          <a:p>
            <a:r>
              <a:rPr lang="en-US" dirty="0" smtClean="0"/>
              <a:t>To change the sequence of the fields in the table, you can rearrange the sequence of the columns.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53600" y="4857750"/>
            <a:ext cx="4884474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3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876800"/>
            <a:ext cx="1114425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16628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000" b="1" dirty="0" smtClean="0"/>
              <a:t>In this lesson, you learned:</a:t>
            </a:r>
          </a:p>
          <a:p>
            <a:pPr lvl="0"/>
            <a:r>
              <a:rPr lang="en-US" dirty="0"/>
              <a:t>Many parts of the Access screen are similar to other Office 2013 applications. However, Access also has different views to perform tasks unique to Access.</a:t>
            </a:r>
          </a:p>
          <a:p>
            <a:pPr lvl="0"/>
            <a:r>
              <a:rPr lang="en-US" dirty="0"/>
              <a:t>You can customize the Access application settings to fit your needs.</a:t>
            </a:r>
          </a:p>
          <a:p>
            <a:pPr lvl="0"/>
            <a:r>
              <a:rPr lang="en-US" dirty="0"/>
              <a:t>A database can have multiple tables, and all other objects are based on data stored in tables.</a:t>
            </a:r>
          </a:p>
        </p:txBody>
      </p:sp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FA96CA-A0EB-43DA-8417-F0EBE48AC8E8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138CE58-DD57-4B49-B124-109D74E82E62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E0CF7EF-96BF-4F96-8A91-A1C0467AAE6F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/>
              <a:t>A table can be modified after it is created, and you can add or delete fields in the table even after records have been entered. You can modify a table in Datasheet view or in Design view.</a:t>
            </a:r>
          </a:p>
          <a:p>
            <a:pPr lvl="0"/>
            <a:r>
              <a:rPr lang="en-US" sz="2400" dirty="0"/>
              <a:t>You can easily switch between Design view and Datasheet view.</a:t>
            </a:r>
          </a:p>
          <a:p>
            <a:pPr lvl="0"/>
            <a:r>
              <a:rPr lang="en-US" sz="2400" dirty="0"/>
              <a:t>In Design view, you can specify the data type and properties for each field. The field properties control the characteristics and behavior of a database field, such as the maximum number of characters.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Access provides several navigation features that make it easy for you to move around in a table to make necessary edits. If you are working in a large database, you can hide fields to reduce the amount of data that displays in a table.</a:t>
            </a:r>
          </a:p>
          <a:p>
            <a:pPr lvl="0"/>
            <a:r>
              <a:rPr lang="en-US" dirty="0"/>
              <a:t>Deleting records is similar to deleting rows in Excel. Once you have deleted a record, you cannot use the Undo command to restore it.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5445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Selected data can be copied or moved from one location to another in an Access table, or to another table, using the Cut, Copy, and Paste commands.</a:t>
            </a:r>
          </a:p>
          <a:p>
            <a:pPr lvl="0"/>
            <a:r>
              <a:rPr lang="en-US" dirty="0"/>
              <a:t>To change the sequence of fields in a table, you rearrange the sequence of </a:t>
            </a:r>
            <a:r>
              <a:rPr lang="en-US" dirty="0" smtClean="0"/>
              <a:t>columns.</a:t>
            </a:r>
            <a:endParaRPr lang="en-US" dirty="0"/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1909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(continued)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Change </a:t>
            </a:r>
            <a:r>
              <a:rPr lang="en-US" dirty="0"/>
              <a:t>field data types and field properties.</a:t>
            </a:r>
          </a:p>
          <a:p>
            <a:pPr lvl="0"/>
            <a:r>
              <a:rPr lang="en-US" dirty="0"/>
              <a:t>Add and edit records in a table in Datasheet view.</a:t>
            </a:r>
          </a:p>
          <a:p>
            <a:pPr lvl="0"/>
            <a:r>
              <a:rPr lang="en-US" dirty="0"/>
              <a:t>Delete and copy records and fields in Datasheet view.</a:t>
            </a:r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2749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0" y="2514600"/>
            <a:ext cx="3770313" cy="3724275"/>
          </a:xfrm>
        </p:spPr>
        <p:txBody>
          <a:bodyPr/>
          <a:lstStyle/>
          <a:p>
            <a:r>
              <a:rPr lang="en-US" dirty="0" smtClean="0"/>
              <a:t>field properties</a:t>
            </a:r>
          </a:p>
          <a:p>
            <a:r>
              <a:rPr lang="en-US" dirty="0" smtClean="0"/>
              <a:t>primary key</a:t>
            </a:r>
          </a:p>
          <a:p>
            <a:r>
              <a:rPr lang="en-US" dirty="0" smtClean="0"/>
              <a:t>record</a:t>
            </a:r>
          </a:p>
          <a:p>
            <a:r>
              <a:rPr lang="en-US" dirty="0" smtClean="0"/>
              <a:t>relational database</a:t>
            </a:r>
            <a:endParaRPr lang="en-US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066800" y="2514600"/>
            <a:ext cx="3770312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cell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data type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database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datasheet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entry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field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field name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b="1" i="1" dirty="0" smtClean="0"/>
              <a:t>database</a:t>
            </a:r>
            <a:r>
              <a:rPr lang="en-US" dirty="0" smtClean="0"/>
              <a:t> is a collection of related information.</a:t>
            </a:r>
          </a:p>
          <a:p>
            <a:r>
              <a:rPr lang="en-US" dirty="0" smtClean="0"/>
              <a:t>Access is the Microsoft Office database application that enables you to organize, retrieve, and analyze data in many ways.</a:t>
            </a:r>
          </a:p>
          <a:p>
            <a:r>
              <a:rPr lang="en-US" dirty="0" smtClean="0"/>
              <a:t>Access is a relational database management system.</a:t>
            </a:r>
          </a:p>
          <a:p>
            <a:r>
              <a:rPr lang="en-US" dirty="0" smtClean="0"/>
              <a:t>In a </a:t>
            </a:r>
            <a:r>
              <a:rPr lang="en-US" b="1" i="1" dirty="0" smtClean="0"/>
              <a:t>relational database</a:t>
            </a:r>
            <a:r>
              <a:rPr lang="en-US" dirty="0" smtClean="0"/>
              <a:t>, information is organized into separate subject-based tables, and the relationship of the data in one or more tables is used to bring the data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02003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Essentials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Access you can import or link data from other Access databases, Excel, Outlook, and many other data sources.</a:t>
            </a:r>
          </a:p>
          <a:p>
            <a:r>
              <a:rPr lang="en-US" dirty="0" smtClean="0"/>
              <a:t>Access data can be exported to many other data formats for use in other applications.</a:t>
            </a:r>
          </a:p>
          <a:p>
            <a:r>
              <a:rPr lang="en-US" dirty="0" smtClean="0"/>
              <a:t>This lesson and Lesson 24 will introduce you to some of the basic features for viewing, entering, editing, querying, and reporting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63150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Parts of the Access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Access screen is similar to other Office 2013 applications, with the title bar, Ribbon, Quick Access Toolbar, application window sizing buttons, Close button, and status bar.</a:t>
            </a:r>
          </a:p>
          <a:p>
            <a:r>
              <a:rPr lang="en-US" dirty="0" smtClean="0"/>
              <a:t>You can only open one database at a time using the Access Open command.</a:t>
            </a:r>
          </a:p>
          <a:p>
            <a:r>
              <a:rPr lang="en-US" dirty="0" smtClean="0"/>
              <a:t>You can customize the application settings to fit your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47369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Parts of the Access Screen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3889" y="2868045"/>
            <a:ext cx="6958111" cy="287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41732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Objects in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Word and Excel, Access does not have a standard document view.</a:t>
            </a:r>
          </a:p>
          <a:p>
            <a:r>
              <a:rPr lang="en-US" dirty="0" smtClean="0"/>
              <a:t>An Access database is composed of objects of several different types.</a:t>
            </a:r>
          </a:p>
          <a:p>
            <a:r>
              <a:rPr lang="en-US" dirty="0" smtClean="0"/>
              <a:t>The Access document window changes based on the object with which you are working.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01436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1503</Words>
  <Application>Microsoft Office PowerPoint</Application>
  <PresentationFormat>On-screen Show (4:3)</PresentationFormat>
  <Paragraphs>175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1_Capsules</vt:lpstr>
      <vt:lpstr>Lesson 23 Getting Started with Access Essentials</vt:lpstr>
      <vt:lpstr>Objectives</vt:lpstr>
      <vt:lpstr>Objectives (continued)</vt:lpstr>
      <vt:lpstr>Words to Know</vt:lpstr>
      <vt:lpstr>Access Essentials</vt:lpstr>
      <vt:lpstr>Access Essentials (continued)</vt:lpstr>
      <vt:lpstr>Identifying the Parts of the Access Screen</vt:lpstr>
      <vt:lpstr>Identifying the Parts of the Access Screen (continued)</vt:lpstr>
      <vt:lpstr>Navigating the Objects in a Database</vt:lpstr>
      <vt:lpstr>Navigating the Objects in a Database (continued)</vt:lpstr>
      <vt:lpstr>Navigating the Objects in a Database (continued)</vt:lpstr>
      <vt:lpstr>Creating a New Database</vt:lpstr>
      <vt:lpstr>Creating a New Database (continued)</vt:lpstr>
      <vt:lpstr>Creating a New Database (continued)</vt:lpstr>
      <vt:lpstr>Modifying a Database Table in Design View</vt:lpstr>
      <vt:lpstr>Modifying a Database Table in Design View (continued)</vt:lpstr>
      <vt:lpstr>Modifying a Database Table in Design View (continued)</vt:lpstr>
      <vt:lpstr>Modifying a Database Table in Design View (continued)</vt:lpstr>
      <vt:lpstr>Adding and Editing Database Records</vt:lpstr>
      <vt:lpstr>Adding and Editing Database Records (continued)</vt:lpstr>
      <vt:lpstr>Deleting and Copying Records and Fields in Datasheet View</vt:lpstr>
      <vt:lpstr>Deleting and Copying Records and Fields in Datasheet View (continued)</vt:lpstr>
      <vt:lpstr>Summary</vt:lpstr>
      <vt:lpstr>Summary (continued)</vt:lpstr>
      <vt:lpstr>Summary (continued)</vt:lpstr>
      <vt:lpstr>Summary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2014-02-06T18:56:59Z</dcterms:created>
  <dcterms:modified xsi:type="dcterms:W3CDTF">2014-02-11T16:44:10Z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