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99" r:id="rId2"/>
    <p:sldId id="325" r:id="rId3"/>
    <p:sldId id="300" r:id="rId4"/>
    <p:sldId id="582" r:id="rId5"/>
    <p:sldId id="584" r:id="rId6"/>
    <p:sldId id="594" r:id="rId7"/>
    <p:sldId id="593" r:id="rId8"/>
    <p:sldId id="595" r:id="rId9"/>
    <p:sldId id="585" r:id="rId10"/>
    <p:sldId id="586" r:id="rId11"/>
    <p:sldId id="587" r:id="rId12"/>
    <p:sldId id="596" r:id="rId13"/>
    <p:sldId id="588" r:id="rId14"/>
    <p:sldId id="597" r:id="rId15"/>
    <p:sldId id="598" r:id="rId16"/>
    <p:sldId id="589" r:id="rId17"/>
    <p:sldId id="599" r:id="rId18"/>
    <p:sldId id="590" r:id="rId19"/>
    <p:sldId id="591" r:id="rId20"/>
    <p:sldId id="600" r:id="rId21"/>
    <p:sldId id="592" r:id="rId22"/>
    <p:sldId id="601" r:id="rId23"/>
    <p:sldId id="602" r:id="rId24"/>
    <p:sldId id="321" r:id="rId25"/>
    <p:sldId id="339" r:id="rId26"/>
    <p:sldId id="445" r:id="rId27"/>
    <p:sldId id="5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19" autoAdjust="0"/>
    <p:restoredTop sz="94436" autoAdjust="0"/>
  </p:normalViewPr>
  <p:slideViewPr>
    <p:cSldViewPr>
      <p:cViewPr varScale="1">
        <p:scale>
          <a:sx n="79" d="100"/>
          <a:sy n="79" d="100"/>
        </p:scale>
        <p:origin x="-8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199" y="4889497"/>
            <a:ext cx="5083012" cy="325437"/>
            <a:chOff x="2288" y="3080"/>
            <a:chExt cx="3083" cy="228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53" cy="228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75" cy="228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43813" cy="6858000"/>
            <a:chOff x="0" y="0"/>
            <a:chExt cx="4815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71" cy="237"/>
              <a:chOff x="144" y="1248"/>
              <a:chExt cx="4671" cy="237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31" cy="237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61" cy="237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 smtClean="0">
                <a:ea typeface="+mn-ea"/>
                <a:cs typeface="+mn-cs"/>
              </a:rPr>
              <a:t>Lesson</a:t>
            </a:r>
            <a:r>
              <a:rPr lang="en-US" sz="2000" b="1" baseline="0" dirty="0" smtClean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24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24</a:t>
            </a:r>
            <a:br>
              <a:rPr lang="en-US" sz="3200" dirty="0" smtClean="0"/>
            </a:br>
            <a:r>
              <a:rPr lang="en-US" sz="3200" dirty="0" smtClean="0"/>
              <a:t>Managing and Reporting Database Information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Table Data in Datasheet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Organizing records in a specific order can help you access data more quickly.</a:t>
            </a:r>
          </a:p>
          <a:p>
            <a:r>
              <a:rPr lang="en-US" dirty="0" smtClean="0"/>
              <a:t>You can sort text and numbers in either ascending or descending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0" y="4572000"/>
            <a:ext cx="2819400" cy="13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4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267200"/>
            <a:ext cx="9810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2343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Table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1"/>
            <a:ext cx="7616825" cy="2590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Finding Data</a:t>
            </a:r>
          </a:p>
          <a:p>
            <a:r>
              <a:rPr lang="en-US" dirty="0" smtClean="0"/>
              <a:t>The Find command provides a quick and easy way to locate specific records or find certain values with fields.</a:t>
            </a:r>
          </a:p>
          <a:p>
            <a:r>
              <a:rPr lang="en-US" dirty="0" smtClean="0"/>
              <a:t>You can search for data within a specific field, or you can search the entire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81400" y="4922650"/>
            <a:ext cx="3344029" cy="143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4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953000"/>
            <a:ext cx="10191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477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Table Data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281939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Using the Replace Command</a:t>
            </a:r>
          </a:p>
          <a:p>
            <a:r>
              <a:rPr lang="en-US" dirty="0" smtClean="0"/>
              <a:t>The Replace command locates the search text and replaces it with new text that you specify.</a:t>
            </a:r>
          </a:p>
          <a:p>
            <a:r>
              <a:rPr lang="en-US" dirty="0" smtClean="0"/>
              <a:t>You can choose to view and confirm each replacement individually, or you can use the Replace All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97187" y="4800600"/>
            <a:ext cx="3618765" cy="154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4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6096000"/>
            <a:ext cx="11334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3365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query</a:t>
            </a:r>
            <a:r>
              <a:rPr lang="en-US" dirty="0" smtClean="0"/>
              <a:t> enables you to locate multiple records matching specified criteria.</a:t>
            </a:r>
          </a:p>
          <a:p>
            <a:r>
              <a:rPr lang="en-US" dirty="0" smtClean="0"/>
              <a:t>The query provides a way for you to ask a question about the information stored in one or more tables.</a:t>
            </a:r>
          </a:p>
          <a:p>
            <a:r>
              <a:rPr lang="en-US" dirty="0" smtClean="0"/>
              <a:t>Access searches for and retrieves data from the tables to answer your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828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Query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create a query, you identify all the fields you want to retrieve.</a:t>
            </a:r>
          </a:p>
          <a:p>
            <a:r>
              <a:rPr lang="en-US" dirty="0" smtClean="0"/>
              <a:t>The order in which you select the fields will be the order in which the information appears in the query results.</a:t>
            </a:r>
          </a:p>
          <a:p>
            <a:r>
              <a:rPr lang="en-US" dirty="0" smtClean="0"/>
              <a:t>The easiest way to create a query is to use the Query Wizard, which guides you through the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790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Query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3822" y="2837890"/>
            <a:ext cx="3793577" cy="19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86400" y="3970718"/>
            <a:ext cx="3048000" cy="22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91542" y="2428875"/>
            <a:ext cx="88814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4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438400"/>
            <a:ext cx="1066800" cy="219075"/>
          </a:xfrm>
          <a:prstGeom prst="rect">
            <a:avLst/>
          </a:prstGeom>
        </p:spPr>
      </p:pic>
      <p:pic>
        <p:nvPicPr>
          <p:cNvPr id="8" name="Picture 7" descr="fig 24-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2819400"/>
            <a:ext cx="1076325" cy="200025"/>
          </a:xfrm>
          <a:prstGeom prst="rect">
            <a:avLst/>
          </a:prstGeom>
        </p:spPr>
      </p:pic>
      <p:pic>
        <p:nvPicPr>
          <p:cNvPr id="9" name="Picture 8" descr="fig 24-1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3657600"/>
            <a:ext cx="11334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5365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43434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report</a:t>
            </a:r>
            <a:r>
              <a:rPr lang="en-US" dirty="0" smtClean="0"/>
              <a:t> is a database object that allows you to organize, summarize, and print all or a portion of the data in a database.</a:t>
            </a:r>
          </a:p>
          <a:p>
            <a:r>
              <a:rPr lang="en-US" dirty="0" smtClean="0"/>
              <a:t>You can create a report based on a table or a query.</a:t>
            </a:r>
          </a:p>
          <a:p>
            <a:r>
              <a:rPr lang="en-US" dirty="0" smtClean="0"/>
              <a:t>The Report Wizard prompts you to specify the data you want to include in the report and how you want to format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0" y="4283888"/>
            <a:ext cx="2684609" cy="20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10200" y="2450226"/>
            <a:ext cx="2819400" cy="17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4-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962400"/>
            <a:ext cx="1057275" cy="219075"/>
          </a:xfrm>
          <a:prstGeom prst="rect">
            <a:avLst/>
          </a:prstGeom>
        </p:spPr>
      </p:pic>
      <p:pic>
        <p:nvPicPr>
          <p:cNvPr id="8" name="Picture 7" descr="fig 24-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6096000"/>
            <a:ext cx="11144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5199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Report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1981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Design view, you can format headers and footers using page numbers, titles, and dates and times.</a:t>
            </a:r>
          </a:p>
          <a:p>
            <a:r>
              <a:rPr lang="en-US" dirty="0" smtClean="0"/>
              <a:t>You can also add graphics to the header or footer.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9400" y="4009064"/>
            <a:ext cx="4385853" cy="23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4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096000"/>
            <a:ext cx="10858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9869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Print options in Backstage view are not the same as for Word, Excel, and PowerPoint.</a:t>
            </a:r>
          </a:p>
          <a:p>
            <a:r>
              <a:rPr lang="en-US" dirty="0" smtClean="0"/>
              <a:t>There are several options you can choose in the Print dialog box.</a:t>
            </a:r>
          </a:p>
          <a:p>
            <a:r>
              <a:rPr lang="en-US" dirty="0" smtClean="0"/>
              <a:t>You can choose the number of copies to print, and you can change the margin settings.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64445" y="4411646"/>
            <a:ext cx="4082651" cy="19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93387" y="4343401"/>
            <a:ext cx="1968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4-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419600"/>
            <a:ext cx="1076325" cy="209550"/>
          </a:xfrm>
          <a:prstGeom prst="rect">
            <a:avLst/>
          </a:prstGeom>
        </p:spPr>
      </p:pic>
      <p:pic>
        <p:nvPicPr>
          <p:cNvPr id="8" name="Picture 7" descr="fig 24-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4343400"/>
            <a:ext cx="10953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5025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Mailing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common to create mailing labels based on database information.</a:t>
            </a:r>
          </a:p>
          <a:p>
            <a:r>
              <a:rPr lang="en-US" dirty="0" smtClean="0"/>
              <a:t>When you use the Label Wizard, you can customize the layout of the fields, which controls how the data appears on the label.</a:t>
            </a:r>
          </a:p>
          <a:p>
            <a:r>
              <a:rPr lang="en-US" dirty="0" smtClean="0"/>
              <a:t>The Label Wizard includes a step to sort the database records—by postal code, for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9281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Create a form using the Form button and using the Form Wizard.</a:t>
            </a:r>
          </a:p>
          <a:p>
            <a:pPr lvl="0"/>
            <a:r>
              <a:rPr lang="en-US" dirty="0"/>
              <a:t>Enter and edit data in a form.</a:t>
            </a:r>
          </a:p>
          <a:p>
            <a:pPr lvl="0"/>
            <a:r>
              <a:rPr lang="en-US" dirty="0"/>
              <a:t>Sort table data in Datasheet view.</a:t>
            </a:r>
          </a:p>
          <a:p>
            <a:pPr lvl="0"/>
            <a:r>
              <a:rPr lang="en-US" dirty="0"/>
              <a:t>Find and replace table data in Datasheet view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Create a query using the Query Wizard.</a:t>
            </a:r>
          </a:p>
          <a:p>
            <a:pPr lvl="0"/>
            <a:r>
              <a:rPr lang="en-US" dirty="0" smtClean="0"/>
              <a:t>Create a report using the Report Wizard.</a:t>
            </a:r>
          </a:p>
          <a:p>
            <a:pPr lvl="0"/>
            <a:r>
              <a:rPr lang="en-US" dirty="0" smtClean="0"/>
              <a:t>Preview and print a report.</a:t>
            </a:r>
          </a:p>
          <a:p>
            <a:pPr lvl="0"/>
            <a:r>
              <a:rPr lang="en-US" dirty="0" smtClean="0"/>
              <a:t>Create mailing labels using the Label Wizard.</a:t>
            </a:r>
            <a:endParaRPr lang="en-US" dirty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Mailing Labels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2927042"/>
            <a:ext cx="4008408" cy="25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53000" y="2909123"/>
            <a:ext cx="4054272" cy="25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4-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486400"/>
            <a:ext cx="1152525" cy="238125"/>
          </a:xfrm>
          <a:prstGeom prst="rect">
            <a:avLst/>
          </a:prstGeom>
        </p:spPr>
      </p:pic>
      <p:pic>
        <p:nvPicPr>
          <p:cNvPr id="7" name="Picture 6" descr="fig 24-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5562600"/>
            <a:ext cx="10953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474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Database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share an Access database using SkyDrive or the Cloud, you must use an Access app to create the database so that you can publish it online.</a:t>
            </a:r>
          </a:p>
          <a:p>
            <a:r>
              <a:rPr lang="en-US" dirty="0" smtClean="0"/>
              <a:t>Templates for the Access app are accessible in the Access startup screen.</a:t>
            </a:r>
          </a:p>
          <a:p>
            <a:r>
              <a:rPr lang="en-US" dirty="0" smtClean="0"/>
              <a:t>The templates with a globe icon will create Access apps; the templates with the word </a:t>
            </a:r>
            <a:r>
              <a:rPr lang="en-US" i="1" dirty="0" smtClean="0"/>
              <a:t>desktop</a:t>
            </a:r>
            <a:r>
              <a:rPr lang="en-US" dirty="0" smtClean="0"/>
              <a:t> in the title will create traditional desktop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62108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Database Files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you want to design an app on your own, you click the Custom web app template.</a:t>
            </a:r>
          </a:p>
          <a:p>
            <a:r>
              <a:rPr lang="en-US" dirty="0" smtClean="0"/>
              <a:t>To create an Access app, you need Access 2013 and SharePoint Server 2013, or an Office 365 site.</a:t>
            </a:r>
          </a:p>
          <a:p>
            <a:r>
              <a:rPr lang="en-US" dirty="0" smtClean="0"/>
              <a:t>Although you cannot track changes or add comments to a field in a traditional desktop database, you can create a Comment table in a database. Users can then add comments in the table and review comments from other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845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Database Files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2057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attach a database file to an e-mail message.</a:t>
            </a:r>
          </a:p>
          <a:p>
            <a:r>
              <a:rPr lang="en-US" dirty="0" smtClean="0"/>
              <a:t>You can encrypt the file by setting a password.</a:t>
            </a:r>
          </a:p>
          <a:p>
            <a:r>
              <a:rPr lang="en-US" dirty="0" smtClean="0"/>
              <a:t>To encrypt (and decrypt) a database file, you must open the file in Exclusive mode, using the Open dialog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31623" y="4114800"/>
            <a:ext cx="3271354" cy="224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4-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114800"/>
            <a:ext cx="11049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0668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In this lesson, you learned:</a:t>
            </a:r>
          </a:p>
          <a:p>
            <a:pPr lvl="0"/>
            <a:r>
              <a:rPr lang="en-US" sz="2600" dirty="0"/>
              <a:t>You can create a form object using the Form button or the Form Wizard. The Form Wizard helps you create a customized layout for entering data.</a:t>
            </a:r>
          </a:p>
          <a:p>
            <a:pPr lvl="0"/>
            <a:r>
              <a:rPr lang="en-US" sz="2600" dirty="0"/>
              <a:t>Entering and editing data in a form is similar to entering data in a table in Datasheet view. You use the same navigation buttons to move from one record to another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/>
              <a:t>You can sort records in Datasheet view in either ascending or descending order.</a:t>
            </a:r>
          </a:p>
          <a:p>
            <a:pPr lvl="0"/>
            <a:r>
              <a:rPr lang="en-US" sz="2600" dirty="0"/>
              <a:t>The Find command can save you time looking for records and specific values in a table. The Replace command can save you time finding and replacing specific text. You can choose to replace text in individual occurrences or all at once.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600" dirty="0"/>
              <a:t>You can create a query to find field data for records that match specified criteria.</a:t>
            </a:r>
          </a:p>
          <a:p>
            <a:pPr lvl="0"/>
            <a:r>
              <a:rPr lang="en-US" sz="2600" dirty="0"/>
              <a:t>A report allows you to organize, summarize, and print all or a portion of the data in a database. You can insert, reposition, and resize logo graphics in the header and footer panes.</a:t>
            </a:r>
          </a:p>
          <a:p>
            <a:pPr lvl="0"/>
            <a:r>
              <a:rPr lang="en-US" sz="2600" dirty="0"/>
              <a:t>After creating a report using the Report Wizard, you can review the report in Print Preview before sending it to the printer.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/>
              <a:t>When you want to create mailing labels, you create a report object using the Label Wizard.</a:t>
            </a:r>
          </a:p>
          <a:p>
            <a:pPr lvl="0"/>
            <a:r>
              <a:rPr lang="en-US" sz="2600" dirty="0"/>
              <a:t>To add comments to a database, you can create a Comments table.</a:t>
            </a:r>
          </a:p>
          <a:p>
            <a:pPr lvl="0"/>
            <a:r>
              <a:rPr lang="en-US" sz="2600" dirty="0"/>
              <a:t>To prevent unauthorized access to a database file, you can encrypt the file.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1909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query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report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create a </a:t>
            </a:r>
            <a:r>
              <a:rPr lang="en-US" b="1" i="1" dirty="0" smtClean="0"/>
              <a:t>form</a:t>
            </a:r>
            <a:r>
              <a:rPr lang="en-US" dirty="0" smtClean="0"/>
              <a:t>, which is a database object that provides a more convenient way to enter and edit data.</a:t>
            </a:r>
          </a:p>
          <a:p>
            <a:r>
              <a:rPr lang="en-US" dirty="0" smtClean="0"/>
              <a:t>When you create a form, you add a new object to the database.</a:t>
            </a:r>
          </a:p>
          <a:p>
            <a:r>
              <a:rPr lang="en-US" dirty="0" smtClean="0"/>
              <a:t>Access offers two features that make the process quick and easy: the Form button and the Form Wizard.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2003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Form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Creating a Form Using the Form Button</a:t>
            </a:r>
          </a:p>
          <a:p>
            <a:r>
              <a:rPr lang="en-US" dirty="0" smtClean="0"/>
              <a:t>You can create a form with a single click using the Form button.</a:t>
            </a:r>
          </a:p>
          <a:p>
            <a:r>
              <a:rPr lang="en-US" dirty="0" smtClean="0"/>
              <a:t>All the fields from the table or query are included on the form, and the form is predesigned.</a:t>
            </a:r>
          </a:p>
          <a:p>
            <a:r>
              <a:rPr lang="en-US" dirty="0" smtClean="0"/>
              <a:t>You can apply built-in designs, and you can modify the form layout and design using Layout view or Design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73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Form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600" y="2815554"/>
            <a:ext cx="2011795" cy="112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89579" y="3967163"/>
            <a:ext cx="6212541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362200"/>
            <a:ext cx="7619999" cy="83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Creating a Form Using the Form Button (continued)</a:t>
            </a:r>
          </a:p>
        </p:txBody>
      </p:sp>
      <p:pic>
        <p:nvPicPr>
          <p:cNvPr id="9" name="Picture 8" descr="fig 24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819400"/>
            <a:ext cx="990600" cy="238125"/>
          </a:xfrm>
          <a:prstGeom prst="rect">
            <a:avLst/>
          </a:prstGeom>
        </p:spPr>
      </p:pic>
      <p:pic>
        <p:nvPicPr>
          <p:cNvPr id="10" name="Picture 9" descr="fig 24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962400"/>
            <a:ext cx="10668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9930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Form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69225" cy="22097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Creating a Form Using the Form Wizard</a:t>
            </a:r>
          </a:p>
          <a:p>
            <a:r>
              <a:rPr lang="en-US" dirty="0" smtClean="0"/>
              <a:t>You may not always want to include all the database fields on the form.</a:t>
            </a:r>
          </a:p>
          <a:p>
            <a:r>
              <a:rPr lang="en-US" dirty="0" smtClean="0"/>
              <a:t>The Form Wizard makes it easy to create a form with your preferences because it prompts you to select the fields and the form layout for the new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9001" y="4343117"/>
            <a:ext cx="4046798" cy="19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4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343400"/>
            <a:ext cx="10191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20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Form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1"/>
            <a:ext cx="7769225" cy="160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Creating a Form Using the Form Wizard (continued)</a:t>
            </a:r>
          </a:p>
          <a:p>
            <a:r>
              <a:rPr lang="en-US" dirty="0" smtClean="0"/>
              <a:t>When you work with a form, you have three options for viewing the object: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2200" y="4090049"/>
            <a:ext cx="4400550" cy="21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ble 24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114800"/>
            <a:ext cx="9239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5116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and Editing Data in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Entering data in a form is similar to entering data in a table in Datasheet view.</a:t>
            </a:r>
          </a:p>
          <a:p>
            <a:r>
              <a:rPr lang="en-US" dirty="0" smtClean="0"/>
              <a:t>You can enter new data in Form view, and you can edit existing data.</a:t>
            </a:r>
          </a:p>
          <a:p>
            <a:r>
              <a:rPr lang="en-US" dirty="0" smtClean="0"/>
              <a:t>If a related table is open when you enter new records in Form view, you must refresh the table data before the new records appear.</a:t>
            </a:r>
          </a:p>
          <a:p>
            <a:r>
              <a:rPr lang="en-US" dirty="0" smtClean="0"/>
              <a:t>When you edit an existing record in Form view, Access automatically updates the records in the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97448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1427</Words>
  <Application>Microsoft Office PowerPoint</Application>
  <PresentationFormat>On-screen Show (4:3)</PresentationFormat>
  <Paragraphs>168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1_Capsules</vt:lpstr>
      <vt:lpstr>Lesson 24 Managing and Reporting Database Information</vt:lpstr>
      <vt:lpstr>Objectives</vt:lpstr>
      <vt:lpstr>Words to Know</vt:lpstr>
      <vt:lpstr>Creating a Form</vt:lpstr>
      <vt:lpstr>Creating a Form (continued)</vt:lpstr>
      <vt:lpstr>Creating a Form (continued)</vt:lpstr>
      <vt:lpstr>Creating a Form (continued)</vt:lpstr>
      <vt:lpstr>Creating a Form (continued)</vt:lpstr>
      <vt:lpstr>Entering and Editing Data in a Form</vt:lpstr>
      <vt:lpstr>Sorting Table Data in Datasheet View</vt:lpstr>
      <vt:lpstr>Finding and Replacing Table Data</vt:lpstr>
      <vt:lpstr>Finding and Replacing Table Data (continued)</vt:lpstr>
      <vt:lpstr>Creating a Query</vt:lpstr>
      <vt:lpstr>Creating a Query (continued)</vt:lpstr>
      <vt:lpstr>Creating a Query (continued)</vt:lpstr>
      <vt:lpstr>Creating a Report</vt:lpstr>
      <vt:lpstr>Creating a Report (continued)</vt:lpstr>
      <vt:lpstr>Printing a Report</vt:lpstr>
      <vt:lpstr>Creating Mailing Labels</vt:lpstr>
      <vt:lpstr>Creating Mailing Labels (continued)</vt:lpstr>
      <vt:lpstr>Sharing Database Files</vt:lpstr>
      <vt:lpstr>Sharing Database Files (continued)</vt:lpstr>
      <vt:lpstr>Sharing Database Files (continued)</vt:lpstr>
      <vt:lpstr>Summary</vt:lpstr>
      <vt:lpstr>Summary (continued)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2014-02-06T19:22:27Z</dcterms:created>
  <dcterms:modified xsi:type="dcterms:W3CDTF">2014-02-06T19:22:34Z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